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94" r:id="rId3"/>
    <p:sldId id="259" r:id="rId4"/>
    <p:sldId id="295" r:id="rId5"/>
    <p:sldId id="258" r:id="rId6"/>
    <p:sldId id="266" r:id="rId7"/>
    <p:sldId id="309" r:id="rId8"/>
    <p:sldId id="260" r:id="rId9"/>
    <p:sldId id="284" r:id="rId10"/>
    <p:sldId id="307" r:id="rId11"/>
    <p:sldId id="271" r:id="rId12"/>
    <p:sldId id="299" r:id="rId13"/>
    <p:sldId id="297" r:id="rId14"/>
    <p:sldId id="296" r:id="rId15"/>
    <p:sldId id="268" r:id="rId16"/>
    <p:sldId id="287" r:id="rId17"/>
    <p:sldId id="267" r:id="rId18"/>
    <p:sldId id="298" r:id="rId19"/>
    <p:sldId id="308" r:id="rId20"/>
    <p:sldId id="301" r:id="rId21"/>
    <p:sldId id="300" r:id="rId22"/>
    <p:sldId id="302" r:id="rId23"/>
    <p:sldId id="304" r:id="rId24"/>
    <p:sldId id="303" r:id="rId25"/>
    <p:sldId id="282" r:id="rId26"/>
    <p:sldId id="276" r:id="rId27"/>
    <p:sldId id="305" r:id="rId28"/>
    <p:sldId id="306"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82646" autoAdjust="0"/>
  </p:normalViewPr>
  <p:slideViewPr>
    <p:cSldViewPr>
      <p:cViewPr varScale="1">
        <p:scale>
          <a:sx n="81" d="100"/>
          <a:sy n="81" d="100"/>
        </p:scale>
        <p:origin x="2280" y="184"/>
      </p:cViewPr>
      <p:guideLst>
        <p:guide orient="horz" pos="2160"/>
        <p:guide pos="2880"/>
      </p:guideLst>
    </p:cSldViewPr>
  </p:slideViewPr>
  <p:notesTextViewPr>
    <p:cViewPr>
      <p:scale>
        <a:sx n="1" d="1"/>
        <a:sy n="1" d="1"/>
      </p:scale>
      <p:origin x="0" y="0"/>
    </p:cViewPr>
  </p:notesTextViewPr>
  <p:sorterViewPr>
    <p:cViewPr>
      <p:scale>
        <a:sx n="66" d="100"/>
        <a:sy n="66" d="100"/>
      </p:scale>
      <p:origin x="0" y="15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17A3BB-269D-4E65-9B21-9F01F2333856}" type="datetimeFigureOut">
              <a:rPr lang="en-US" smtClean="0"/>
              <a:pPr/>
              <a:t>4/24/15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C75602-CF88-4B53-B9A1-B8789FAA1FAD}" type="slidenum">
              <a:rPr lang="en-US" smtClean="0"/>
              <a:pPr/>
              <a:t>‹#›</a:t>
            </a:fld>
            <a:endParaRPr lang="en-US"/>
          </a:p>
        </p:txBody>
      </p:sp>
    </p:spTree>
    <p:extLst>
      <p:ext uri="{BB962C8B-B14F-4D97-AF65-F5344CB8AC3E}">
        <p14:creationId xmlns:p14="http://schemas.microsoft.com/office/powerpoint/2010/main" val="2397264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C75602-CF88-4B53-B9A1-B8789FAA1FAD}" type="slidenum">
              <a:rPr lang="en-US" smtClean="0"/>
              <a:pPr/>
              <a:t>6</a:t>
            </a:fld>
            <a:endParaRPr lang="en-US"/>
          </a:p>
        </p:txBody>
      </p:sp>
    </p:spTree>
    <p:extLst>
      <p:ext uri="{BB962C8B-B14F-4D97-AF65-F5344CB8AC3E}">
        <p14:creationId xmlns:p14="http://schemas.microsoft.com/office/powerpoint/2010/main" val="1323599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C75602-CF88-4B53-B9A1-B8789FAA1FAD}" type="slidenum">
              <a:rPr lang="en-US" smtClean="0"/>
              <a:pPr/>
              <a:t>23</a:t>
            </a:fld>
            <a:endParaRPr lang="en-US"/>
          </a:p>
        </p:txBody>
      </p:sp>
    </p:spTree>
    <p:extLst>
      <p:ext uri="{BB962C8B-B14F-4D97-AF65-F5344CB8AC3E}">
        <p14:creationId xmlns:p14="http://schemas.microsoft.com/office/powerpoint/2010/main" val="1900278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C75602-CF88-4B53-B9A1-B8789FAA1FAD}" type="slidenum">
              <a:rPr lang="en-US" smtClean="0"/>
              <a:pPr/>
              <a:t>24</a:t>
            </a:fld>
            <a:endParaRPr lang="en-US"/>
          </a:p>
        </p:txBody>
      </p:sp>
    </p:spTree>
    <p:extLst>
      <p:ext uri="{BB962C8B-B14F-4D97-AF65-F5344CB8AC3E}">
        <p14:creationId xmlns:p14="http://schemas.microsoft.com/office/powerpoint/2010/main" val="4045376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F4B42E-42BD-0447-9C68-B9B0F241A1E2}" type="slidenum">
              <a:rPr lang="en-US" smtClean="0">
                <a:solidFill>
                  <a:prstClr val="black"/>
                </a:solidFill>
                <a:latin typeface="Calibri"/>
              </a:rPr>
              <a:pPr/>
              <a:t>25</a:t>
            </a:fld>
            <a:endParaRPr lang="en-US">
              <a:solidFill>
                <a:prstClr val="black"/>
              </a:solidFill>
              <a:latin typeface="Calibri"/>
            </a:endParaRPr>
          </a:p>
        </p:txBody>
      </p:sp>
    </p:spTree>
    <p:extLst>
      <p:ext uri="{BB962C8B-B14F-4D97-AF65-F5344CB8AC3E}">
        <p14:creationId xmlns:p14="http://schemas.microsoft.com/office/powerpoint/2010/main" val="12736150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BCB704F6-86D6-3143-8B3B-4183ACCF9B8B}" type="slidenum">
              <a:rPr lang="en-US" smtClean="0">
                <a:solidFill>
                  <a:prstClr val="black"/>
                </a:solidFill>
                <a:latin typeface="Calibri"/>
              </a:rPr>
              <a:pPr/>
              <a:t>26</a:t>
            </a:fld>
            <a:endParaRPr lang="en-US">
              <a:solidFill>
                <a:prstClr val="black"/>
              </a:solidFill>
              <a:latin typeface="Calibri"/>
            </a:endParaRPr>
          </a:p>
        </p:txBody>
      </p:sp>
    </p:spTree>
    <p:extLst>
      <p:ext uri="{BB962C8B-B14F-4D97-AF65-F5344CB8AC3E}">
        <p14:creationId xmlns:p14="http://schemas.microsoft.com/office/powerpoint/2010/main" val="4026652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F4B42E-42BD-0447-9C68-B9B0F241A1E2}" type="slidenum">
              <a:rPr lang="en-US" smtClean="0">
                <a:solidFill>
                  <a:prstClr val="black"/>
                </a:solidFill>
                <a:latin typeface="Calibri"/>
              </a:rPr>
              <a:pPr/>
              <a:t>9</a:t>
            </a:fld>
            <a:endParaRPr lang="en-US">
              <a:solidFill>
                <a:prstClr val="black"/>
              </a:solidFill>
              <a:latin typeface="Calibri"/>
            </a:endParaRPr>
          </a:p>
        </p:txBody>
      </p:sp>
    </p:spTree>
    <p:extLst>
      <p:ext uri="{BB962C8B-B14F-4D97-AF65-F5344CB8AC3E}">
        <p14:creationId xmlns:p14="http://schemas.microsoft.com/office/powerpoint/2010/main" val="587149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(Optional)</a:t>
            </a:r>
            <a:r>
              <a:rPr lang="en-US" baseline="0" dirty="0" smtClean="0"/>
              <a:t> </a:t>
            </a:r>
            <a:r>
              <a:rPr lang="en-US" dirty="0" smtClean="0"/>
              <a:t>Please</a:t>
            </a:r>
            <a:r>
              <a:rPr lang="en-US" baseline="0" dirty="0" smtClean="0"/>
              <a:t> f</a:t>
            </a:r>
            <a:r>
              <a:rPr lang="en-US" dirty="0" smtClean="0"/>
              <a:t>ill in the</a:t>
            </a:r>
            <a:r>
              <a:rPr lang="en-US" baseline="0" dirty="0" smtClean="0"/>
              <a:t> number orgs engaging in key or CAHP-related functions. Note- you can report out on # of orgs and/or # of programs</a:t>
            </a:r>
            <a:endParaRPr lang="en-US" dirty="0"/>
          </a:p>
        </p:txBody>
      </p:sp>
      <p:sp>
        <p:nvSpPr>
          <p:cNvPr id="4" name="Slide Number Placeholder 3"/>
          <p:cNvSpPr>
            <a:spLocks noGrp="1"/>
          </p:cNvSpPr>
          <p:nvPr>
            <p:ph type="sldNum" sz="quarter" idx="10"/>
          </p:nvPr>
        </p:nvSpPr>
        <p:spPr/>
        <p:txBody>
          <a:bodyPr/>
          <a:lstStyle/>
          <a:p>
            <a:fld id="{BCB704F6-86D6-3143-8B3B-4183ACCF9B8B}" type="slidenum">
              <a:rPr lang="en-US" smtClean="0">
                <a:solidFill>
                  <a:prstClr val="black"/>
                </a:solidFill>
                <a:latin typeface="Calibri"/>
              </a:rPr>
              <a:pPr/>
              <a:t>11</a:t>
            </a:fld>
            <a:endParaRPr lang="en-US">
              <a:solidFill>
                <a:prstClr val="black"/>
              </a:solidFill>
              <a:latin typeface="Calibri"/>
            </a:endParaRPr>
          </a:p>
        </p:txBody>
      </p:sp>
    </p:spTree>
    <p:extLst>
      <p:ext uri="{BB962C8B-B14F-4D97-AF65-F5344CB8AC3E}">
        <p14:creationId xmlns:p14="http://schemas.microsoft.com/office/powerpoint/2010/main" val="1444736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MRVP</a:t>
            </a:r>
            <a:r>
              <a:rPr lang="en-US" baseline="0" dirty="0" smtClean="0"/>
              <a:t> is a state version of section 8.</a:t>
            </a:r>
            <a:endParaRPr lang="en-US" dirty="0"/>
          </a:p>
        </p:txBody>
      </p:sp>
      <p:sp>
        <p:nvSpPr>
          <p:cNvPr id="4" name="Slide Number Placeholder 3"/>
          <p:cNvSpPr>
            <a:spLocks noGrp="1"/>
          </p:cNvSpPr>
          <p:nvPr>
            <p:ph type="sldNum" sz="quarter" idx="10"/>
          </p:nvPr>
        </p:nvSpPr>
        <p:spPr/>
        <p:txBody>
          <a:bodyPr/>
          <a:lstStyle/>
          <a:p>
            <a:fld id="{C9C75602-CF88-4B53-B9A1-B8789FAA1FAD}" type="slidenum">
              <a:rPr lang="en-US" smtClean="0"/>
              <a:pPr/>
              <a:t>13</a:t>
            </a:fld>
            <a:endParaRPr lang="en-US"/>
          </a:p>
        </p:txBody>
      </p:sp>
    </p:spTree>
    <p:extLst>
      <p:ext uri="{BB962C8B-B14F-4D97-AF65-F5344CB8AC3E}">
        <p14:creationId xmlns:p14="http://schemas.microsoft.com/office/powerpoint/2010/main" val="1861745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Scale</a:t>
            </a:r>
            <a:r>
              <a:rPr lang="en-US" baseline="0" dirty="0" smtClean="0"/>
              <a:t> is anticipated to change to base 17 on May 1.</a:t>
            </a:r>
            <a:endParaRPr lang="en-US" dirty="0"/>
          </a:p>
        </p:txBody>
      </p:sp>
      <p:sp>
        <p:nvSpPr>
          <p:cNvPr id="4" name="Slide Number Placeholder 3"/>
          <p:cNvSpPr>
            <a:spLocks noGrp="1"/>
          </p:cNvSpPr>
          <p:nvPr>
            <p:ph type="sldNum" sz="quarter" idx="10"/>
          </p:nvPr>
        </p:nvSpPr>
        <p:spPr/>
        <p:txBody>
          <a:bodyPr/>
          <a:lstStyle/>
          <a:p>
            <a:fld id="{C9C75602-CF88-4B53-B9A1-B8789FAA1FAD}" type="slidenum">
              <a:rPr lang="en-US" smtClean="0"/>
              <a:pPr/>
              <a:t>15</a:t>
            </a:fld>
            <a:endParaRPr lang="en-US"/>
          </a:p>
        </p:txBody>
      </p:sp>
    </p:spTree>
    <p:extLst>
      <p:ext uri="{BB962C8B-B14F-4D97-AF65-F5344CB8AC3E}">
        <p14:creationId xmlns:p14="http://schemas.microsoft.com/office/powerpoint/2010/main" val="2811167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a:t>
            </a:r>
            <a:r>
              <a:rPr lang="en-US" baseline="0" dirty="0" smtClean="0"/>
              <a:t> key insights about your Common Assessment tool- what you liked about the tool, about using a common assessment tool, etc.</a:t>
            </a:r>
            <a:endParaRPr lang="en-US" dirty="0"/>
          </a:p>
        </p:txBody>
      </p:sp>
      <p:sp>
        <p:nvSpPr>
          <p:cNvPr id="4" name="Slide Number Placeholder 3"/>
          <p:cNvSpPr>
            <a:spLocks noGrp="1"/>
          </p:cNvSpPr>
          <p:nvPr>
            <p:ph type="sldNum" sz="quarter" idx="10"/>
          </p:nvPr>
        </p:nvSpPr>
        <p:spPr/>
        <p:txBody>
          <a:bodyPr/>
          <a:lstStyle/>
          <a:p>
            <a:fld id="{0CF4B42E-42BD-0447-9C68-B9B0F241A1E2}" type="slidenum">
              <a:rPr lang="en-US" smtClean="0">
                <a:solidFill>
                  <a:prstClr val="black"/>
                </a:solidFill>
                <a:latin typeface="Calibri"/>
              </a:rPr>
              <a:pPr/>
              <a:t>16</a:t>
            </a:fld>
            <a:endParaRPr lang="en-US">
              <a:solidFill>
                <a:prstClr val="black"/>
              </a:solidFill>
              <a:latin typeface="Calibri"/>
            </a:endParaRPr>
          </a:p>
        </p:txBody>
      </p:sp>
    </p:spTree>
    <p:extLst>
      <p:ext uri="{BB962C8B-B14F-4D97-AF65-F5344CB8AC3E}">
        <p14:creationId xmlns:p14="http://schemas.microsoft.com/office/powerpoint/2010/main" val="3361198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C75602-CF88-4B53-B9A1-B8789FAA1FAD}" type="slidenum">
              <a:rPr lang="en-US" smtClean="0"/>
              <a:pPr/>
              <a:t>17</a:t>
            </a:fld>
            <a:endParaRPr lang="en-US"/>
          </a:p>
        </p:txBody>
      </p:sp>
    </p:spTree>
    <p:extLst>
      <p:ext uri="{BB962C8B-B14F-4D97-AF65-F5344CB8AC3E}">
        <p14:creationId xmlns:p14="http://schemas.microsoft.com/office/powerpoint/2010/main" val="2427148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C75602-CF88-4B53-B9A1-B8789FAA1FAD}" type="slidenum">
              <a:rPr lang="en-US" smtClean="0"/>
              <a:pPr/>
              <a:t>21</a:t>
            </a:fld>
            <a:endParaRPr lang="en-US"/>
          </a:p>
        </p:txBody>
      </p:sp>
    </p:spTree>
    <p:extLst>
      <p:ext uri="{BB962C8B-B14F-4D97-AF65-F5344CB8AC3E}">
        <p14:creationId xmlns:p14="http://schemas.microsoft.com/office/powerpoint/2010/main" val="1261322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C75602-CF88-4B53-B9A1-B8789FAA1FAD}" type="slidenum">
              <a:rPr lang="en-US" smtClean="0"/>
              <a:pPr/>
              <a:t>22</a:t>
            </a:fld>
            <a:endParaRPr lang="en-US"/>
          </a:p>
        </p:txBody>
      </p:sp>
    </p:spTree>
    <p:extLst>
      <p:ext uri="{BB962C8B-B14F-4D97-AF65-F5344CB8AC3E}">
        <p14:creationId xmlns:p14="http://schemas.microsoft.com/office/powerpoint/2010/main" val="745011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1E56DF4-0B83-4801-A3B2-FAA9BBACFF77}" type="datetimeFigureOut">
              <a:rPr lang="en-US" smtClean="0"/>
              <a:pPr/>
              <a:t>4/24/15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1A133A-3848-4EB1-874E-38592B1D128F}" type="slidenum">
              <a:rPr lang="en-US" smtClean="0"/>
              <a:pPr/>
              <a:t>‹#›</a:t>
            </a:fld>
            <a:endParaRPr lang="en-US"/>
          </a:p>
        </p:txBody>
      </p:sp>
    </p:spTree>
    <p:extLst>
      <p:ext uri="{BB962C8B-B14F-4D97-AF65-F5344CB8AC3E}">
        <p14:creationId xmlns:p14="http://schemas.microsoft.com/office/powerpoint/2010/main" val="558670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E56DF4-0B83-4801-A3B2-FAA9BBACFF77}" type="datetimeFigureOut">
              <a:rPr lang="en-US" smtClean="0"/>
              <a:pPr/>
              <a:t>4/24/15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1A133A-3848-4EB1-874E-38592B1D128F}" type="slidenum">
              <a:rPr lang="en-US" smtClean="0"/>
              <a:pPr/>
              <a:t>‹#›</a:t>
            </a:fld>
            <a:endParaRPr lang="en-US"/>
          </a:p>
        </p:txBody>
      </p:sp>
    </p:spTree>
    <p:extLst>
      <p:ext uri="{BB962C8B-B14F-4D97-AF65-F5344CB8AC3E}">
        <p14:creationId xmlns:p14="http://schemas.microsoft.com/office/powerpoint/2010/main" val="2959565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E56DF4-0B83-4801-A3B2-FAA9BBACFF77}" type="datetimeFigureOut">
              <a:rPr lang="en-US" smtClean="0"/>
              <a:pPr/>
              <a:t>4/24/15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1A133A-3848-4EB1-874E-38592B1D128F}" type="slidenum">
              <a:rPr lang="en-US" smtClean="0"/>
              <a:pPr/>
              <a:t>‹#›</a:t>
            </a:fld>
            <a:endParaRPr lang="en-US"/>
          </a:p>
        </p:txBody>
      </p:sp>
    </p:spTree>
    <p:extLst>
      <p:ext uri="{BB962C8B-B14F-4D97-AF65-F5344CB8AC3E}">
        <p14:creationId xmlns:p14="http://schemas.microsoft.com/office/powerpoint/2010/main" val="93401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E56DF4-0B83-4801-A3B2-FAA9BBACFF77}" type="datetimeFigureOut">
              <a:rPr lang="en-US" smtClean="0"/>
              <a:pPr/>
              <a:t>4/24/15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1A133A-3848-4EB1-874E-38592B1D128F}" type="slidenum">
              <a:rPr lang="en-US" smtClean="0"/>
              <a:pPr/>
              <a:t>‹#›</a:t>
            </a:fld>
            <a:endParaRPr lang="en-US"/>
          </a:p>
        </p:txBody>
      </p:sp>
    </p:spTree>
    <p:extLst>
      <p:ext uri="{BB962C8B-B14F-4D97-AF65-F5344CB8AC3E}">
        <p14:creationId xmlns:p14="http://schemas.microsoft.com/office/powerpoint/2010/main" val="3834602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E56DF4-0B83-4801-A3B2-FAA9BBACFF77}" type="datetimeFigureOut">
              <a:rPr lang="en-US" smtClean="0"/>
              <a:pPr/>
              <a:t>4/24/15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1A133A-3848-4EB1-874E-38592B1D128F}" type="slidenum">
              <a:rPr lang="en-US" smtClean="0"/>
              <a:pPr/>
              <a:t>‹#›</a:t>
            </a:fld>
            <a:endParaRPr lang="en-US"/>
          </a:p>
        </p:txBody>
      </p:sp>
    </p:spTree>
    <p:extLst>
      <p:ext uri="{BB962C8B-B14F-4D97-AF65-F5344CB8AC3E}">
        <p14:creationId xmlns:p14="http://schemas.microsoft.com/office/powerpoint/2010/main" val="455651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E56DF4-0B83-4801-A3B2-FAA9BBACFF77}" type="datetimeFigureOut">
              <a:rPr lang="en-US" smtClean="0"/>
              <a:pPr/>
              <a:t>4/24/15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1A133A-3848-4EB1-874E-38592B1D128F}" type="slidenum">
              <a:rPr lang="en-US" smtClean="0"/>
              <a:pPr/>
              <a:t>‹#›</a:t>
            </a:fld>
            <a:endParaRPr lang="en-US"/>
          </a:p>
        </p:txBody>
      </p:sp>
    </p:spTree>
    <p:extLst>
      <p:ext uri="{BB962C8B-B14F-4D97-AF65-F5344CB8AC3E}">
        <p14:creationId xmlns:p14="http://schemas.microsoft.com/office/powerpoint/2010/main" val="1645289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1E56DF4-0B83-4801-A3B2-FAA9BBACFF77}" type="datetimeFigureOut">
              <a:rPr lang="en-US" smtClean="0"/>
              <a:pPr/>
              <a:t>4/24/15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1A133A-3848-4EB1-874E-38592B1D128F}" type="slidenum">
              <a:rPr lang="en-US" smtClean="0"/>
              <a:pPr/>
              <a:t>‹#›</a:t>
            </a:fld>
            <a:endParaRPr lang="en-US"/>
          </a:p>
        </p:txBody>
      </p:sp>
    </p:spTree>
    <p:extLst>
      <p:ext uri="{BB962C8B-B14F-4D97-AF65-F5344CB8AC3E}">
        <p14:creationId xmlns:p14="http://schemas.microsoft.com/office/powerpoint/2010/main" val="3917274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E56DF4-0B83-4801-A3B2-FAA9BBACFF77}" type="datetimeFigureOut">
              <a:rPr lang="en-US" smtClean="0"/>
              <a:pPr/>
              <a:t>4/24/15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1A133A-3848-4EB1-874E-38592B1D128F}" type="slidenum">
              <a:rPr lang="en-US" smtClean="0"/>
              <a:pPr/>
              <a:t>‹#›</a:t>
            </a:fld>
            <a:endParaRPr lang="en-US"/>
          </a:p>
        </p:txBody>
      </p:sp>
    </p:spTree>
    <p:extLst>
      <p:ext uri="{BB962C8B-B14F-4D97-AF65-F5344CB8AC3E}">
        <p14:creationId xmlns:p14="http://schemas.microsoft.com/office/powerpoint/2010/main" val="2704959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E56DF4-0B83-4801-A3B2-FAA9BBACFF77}" type="datetimeFigureOut">
              <a:rPr lang="en-US" smtClean="0"/>
              <a:pPr/>
              <a:t>4/24/15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1A133A-3848-4EB1-874E-38592B1D128F}" type="slidenum">
              <a:rPr lang="en-US" smtClean="0"/>
              <a:pPr/>
              <a:t>‹#›</a:t>
            </a:fld>
            <a:endParaRPr lang="en-US"/>
          </a:p>
        </p:txBody>
      </p:sp>
    </p:spTree>
    <p:extLst>
      <p:ext uri="{BB962C8B-B14F-4D97-AF65-F5344CB8AC3E}">
        <p14:creationId xmlns:p14="http://schemas.microsoft.com/office/powerpoint/2010/main" val="3848379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E56DF4-0B83-4801-A3B2-FAA9BBACFF77}" type="datetimeFigureOut">
              <a:rPr lang="en-US" smtClean="0"/>
              <a:pPr/>
              <a:t>4/24/15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1A133A-3848-4EB1-874E-38592B1D128F}" type="slidenum">
              <a:rPr lang="en-US" smtClean="0"/>
              <a:pPr/>
              <a:t>‹#›</a:t>
            </a:fld>
            <a:endParaRPr lang="en-US"/>
          </a:p>
        </p:txBody>
      </p:sp>
    </p:spTree>
    <p:extLst>
      <p:ext uri="{BB962C8B-B14F-4D97-AF65-F5344CB8AC3E}">
        <p14:creationId xmlns:p14="http://schemas.microsoft.com/office/powerpoint/2010/main" val="1713971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E56DF4-0B83-4801-A3B2-FAA9BBACFF77}" type="datetimeFigureOut">
              <a:rPr lang="en-US" smtClean="0"/>
              <a:pPr/>
              <a:t>4/24/15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1A133A-3848-4EB1-874E-38592B1D128F}" type="slidenum">
              <a:rPr lang="en-US" smtClean="0"/>
              <a:pPr/>
              <a:t>‹#›</a:t>
            </a:fld>
            <a:endParaRPr lang="en-US"/>
          </a:p>
        </p:txBody>
      </p:sp>
    </p:spTree>
    <p:extLst>
      <p:ext uri="{BB962C8B-B14F-4D97-AF65-F5344CB8AC3E}">
        <p14:creationId xmlns:p14="http://schemas.microsoft.com/office/powerpoint/2010/main" val="376371034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E56DF4-0B83-4801-A3B2-FAA9BBACFF77}" type="datetimeFigureOut">
              <a:rPr lang="en-US" smtClean="0"/>
              <a:pPr/>
              <a:t>4/24/15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1A133A-3848-4EB1-874E-38592B1D128F}" type="slidenum">
              <a:rPr lang="en-US" smtClean="0"/>
              <a:pPr/>
              <a:t>‹#›</a:t>
            </a:fld>
            <a:endParaRPr lang="en-US"/>
          </a:p>
        </p:txBody>
      </p:sp>
    </p:spTree>
    <p:extLst>
      <p:ext uri="{BB962C8B-B14F-4D97-AF65-F5344CB8AC3E}">
        <p14:creationId xmlns:p14="http://schemas.microsoft.com/office/powerpoint/2010/main" val="12131205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prezi.com/roz16udgwqiv/?utm_campaign=share&amp;utm_medium=copy&amp;rc=ex0share" TargetMode="Externa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homeforgoodla.org/wp-content/uploads/2015/01/25-Cities-CAHP-Overview-FINAL.pdf" TargetMode="External"/><Relationship Id="rId3"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hudexchange.info/resources/documents/FAQs-Notice-CPD-14-012.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tacinc.org/knowledge-resources/publications/manuals-guides/defining-chronic-homelessness/" TargetMode="External"/><Relationship Id="rId3" Type="http://schemas.openxmlformats.org/officeDocument/2006/relationships/image" Target="../media/image1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hyperlink" Target="http://www.simtechsolutions.com/homeless-data-services/info-and-resources/father-bills-mainspring-analysis-of-shelter-utilization-patterns1/" TargetMode="External"/><Relationship Id="rId4"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3.jpeg"/></Relationships>
</file>

<file path=ppt/slides/_rels/slide27.xml.rels><?xml version="1.0" encoding="UTF-8" standalone="yes"?>
<Relationships xmlns="http://schemas.openxmlformats.org/package/2006/relationships"><Relationship Id="rId3" Type="http://schemas.openxmlformats.org/officeDocument/2006/relationships/hyperlink" Target="mailto:gary.sanford@mdhi.org" TargetMode="External"/><Relationship Id="rId4" Type="http://schemas.openxmlformats.org/officeDocument/2006/relationships/hyperlink" Target="mailto:Matt@SimtechSolutions.com" TargetMode="External"/><Relationship Id="rId1" Type="http://schemas.openxmlformats.org/officeDocument/2006/relationships/slideLayout" Target="../slideLayouts/slideLayout2.xml"/><Relationship Id="rId2" Type="http://schemas.openxmlformats.org/officeDocument/2006/relationships/hyperlink" Target="mailto:Eddie@SimtechSolutions.com"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hyperlink" Target="http://homeforgoodla.org/wp-content/uploads/2015/01/25-Cities-CAHP-Overview-FINAL.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470025"/>
          </a:xfrm>
        </p:spPr>
        <p:txBody>
          <a:bodyPr>
            <a:normAutofit fontScale="90000"/>
          </a:bodyPr>
          <a:lstStyle/>
          <a:p>
            <a:r>
              <a:rPr lang="en-US" dirty="0"/>
              <a:t>Regional Approaches to Coordinated Assessment, Prioritization and Housing Placement</a:t>
            </a:r>
          </a:p>
        </p:txBody>
      </p:sp>
      <p:sp>
        <p:nvSpPr>
          <p:cNvPr id="3" name="Subtitle 2"/>
          <p:cNvSpPr>
            <a:spLocks noGrp="1"/>
          </p:cNvSpPr>
          <p:nvPr>
            <p:ph type="subTitle" idx="1"/>
          </p:nvPr>
        </p:nvSpPr>
        <p:spPr>
          <a:xfrm>
            <a:off x="1371600" y="3581400"/>
            <a:ext cx="6400800" cy="1295400"/>
          </a:xfrm>
        </p:spPr>
        <p:txBody>
          <a:bodyPr>
            <a:normAutofit fontScale="77500" lnSpcReduction="20000"/>
          </a:bodyPr>
          <a:lstStyle/>
          <a:p>
            <a:r>
              <a:rPr lang="en-US" dirty="0" smtClean="0"/>
              <a:t>Eddie Barber, Simtech Solutions Inc.</a:t>
            </a:r>
          </a:p>
          <a:p>
            <a:r>
              <a:rPr lang="en-US" dirty="0" smtClean="0"/>
              <a:t>Gary Sanford, Metro Denver Homeless Initiative</a:t>
            </a:r>
          </a:p>
          <a:p>
            <a:r>
              <a:rPr lang="en-US" dirty="0" smtClean="0"/>
              <a:t>Matthew D. Simmonds, Simtech </a:t>
            </a:r>
            <a:r>
              <a:rPr lang="en-US" dirty="0"/>
              <a:t>Solutions </a:t>
            </a:r>
            <a:r>
              <a:rPr lang="en-US" dirty="0" smtClean="0"/>
              <a:t>Inc.</a:t>
            </a:r>
            <a:endParaRPr lang="en-US" dirty="0"/>
          </a:p>
        </p:txBody>
      </p:sp>
    </p:spTree>
    <p:extLst>
      <p:ext uri="{BB962C8B-B14F-4D97-AF65-F5344CB8AC3E}">
        <p14:creationId xmlns:p14="http://schemas.microsoft.com/office/powerpoint/2010/main" val="41539519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2"/>
          </p:cNvPr>
          <p:cNvPicPr>
            <a:picLocks noChangeAspect="1"/>
          </p:cNvPicPr>
          <p:nvPr/>
        </p:nvPicPr>
        <p:blipFill>
          <a:blip r:embed="rId3" cstate="print"/>
          <a:stretch>
            <a:fillRect/>
          </a:stretch>
        </p:blipFill>
        <p:spPr>
          <a:xfrm>
            <a:off x="2286000" y="1524000"/>
            <a:ext cx="4343400" cy="5081971"/>
          </a:xfrm>
          <a:prstGeom prst="rect">
            <a:avLst/>
          </a:prstGeom>
        </p:spPr>
      </p:pic>
      <p:sp>
        <p:nvSpPr>
          <p:cNvPr id="7" name="Title 6"/>
          <p:cNvSpPr>
            <a:spLocks noGrp="1"/>
          </p:cNvSpPr>
          <p:nvPr>
            <p:ph type="title"/>
          </p:nvPr>
        </p:nvSpPr>
        <p:spPr>
          <a:xfrm>
            <a:off x="457200" y="533400"/>
            <a:ext cx="8229600" cy="1143000"/>
          </a:xfrm>
        </p:spPr>
        <p:txBody>
          <a:bodyPr/>
          <a:lstStyle/>
          <a:p>
            <a:r>
              <a:rPr lang="en-US" dirty="0" smtClean="0"/>
              <a:t>Technical Framework Overview</a:t>
            </a:r>
            <a:endParaRPr lang="en-US" dirty="0"/>
          </a:p>
        </p:txBody>
      </p:sp>
    </p:spTree>
    <p:extLst>
      <p:ext uri="{BB962C8B-B14F-4D97-AF65-F5344CB8AC3E}">
        <p14:creationId xmlns:p14="http://schemas.microsoft.com/office/powerpoint/2010/main" val="38858250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stretch>
            <a:fillRect/>
          </a:stretch>
        </p:blipFill>
        <p:spPr>
          <a:xfrm flipH="1">
            <a:off x="1295400" y="2982433"/>
            <a:ext cx="429260" cy="598967"/>
          </a:xfrm>
          <a:prstGeom prst="rect">
            <a:avLst/>
          </a:prstGeom>
        </p:spPr>
      </p:pic>
      <p:pic>
        <p:nvPicPr>
          <p:cNvPr id="4" name="Picture 3"/>
          <p:cNvPicPr>
            <a:picLocks noChangeAspect="1"/>
          </p:cNvPicPr>
          <p:nvPr/>
        </p:nvPicPr>
        <p:blipFill>
          <a:blip r:embed="rId4" cstate="print"/>
          <a:stretch>
            <a:fillRect/>
          </a:stretch>
        </p:blipFill>
        <p:spPr>
          <a:xfrm>
            <a:off x="3276600" y="2819400"/>
            <a:ext cx="2543273" cy="1905000"/>
          </a:xfrm>
          <a:prstGeom prst="rect">
            <a:avLst/>
          </a:prstGeom>
        </p:spPr>
      </p:pic>
      <p:pic>
        <p:nvPicPr>
          <p:cNvPr id="6" name="Picture 5"/>
          <p:cNvPicPr>
            <a:picLocks noChangeAspect="1"/>
          </p:cNvPicPr>
          <p:nvPr/>
        </p:nvPicPr>
        <p:blipFill>
          <a:blip r:embed="rId3" cstate="print">
            <a:duotone>
              <a:prstClr val="black"/>
              <a:srgbClr val="00FF00">
                <a:tint val="45000"/>
                <a:satMod val="400000"/>
              </a:srgbClr>
            </a:duotone>
          </a:blip>
          <a:stretch>
            <a:fillRect/>
          </a:stretch>
        </p:blipFill>
        <p:spPr>
          <a:xfrm flipH="1">
            <a:off x="1066800" y="2830033"/>
            <a:ext cx="429260" cy="598967"/>
          </a:xfrm>
          <a:prstGeom prst="rect">
            <a:avLst/>
          </a:prstGeom>
          <a:solidFill>
            <a:schemeClr val="accent6">
              <a:lumMod val="40000"/>
              <a:lumOff val="60000"/>
            </a:schemeClr>
          </a:solidFill>
        </p:spPr>
      </p:pic>
      <p:pic>
        <p:nvPicPr>
          <p:cNvPr id="7" name="Picture 6"/>
          <p:cNvPicPr>
            <a:picLocks noChangeAspect="1"/>
          </p:cNvPicPr>
          <p:nvPr/>
        </p:nvPicPr>
        <p:blipFill>
          <a:blip r:embed="rId3" cstate="print"/>
          <a:stretch>
            <a:fillRect/>
          </a:stretch>
        </p:blipFill>
        <p:spPr>
          <a:xfrm flipH="1">
            <a:off x="990600" y="3539166"/>
            <a:ext cx="429260" cy="598967"/>
          </a:xfrm>
          <a:prstGeom prst="rect">
            <a:avLst/>
          </a:prstGeom>
        </p:spPr>
      </p:pic>
      <p:pic>
        <p:nvPicPr>
          <p:cNvPr id="8" name="Picture 7"/>
          <p:cNvPicPr>
            <a:picLocks noChangeAspect="1"/>
          </p:cNvPicPr>
          <p:nvPr/>
        </p:nvPicPr>
        <p:blipFill>
          <a:blip r:embed="rId3" cstate="print"/>
          <a:stretch>
            <a:fillRect/>
          </a:stretch>
        </p:blipFill>
        <p:spPr>
          <a:xfrm flipH="1">
            <a:off x="1551940" y="4148766"/>
            <a:ext cx="429260" cy="598967"/>
          </a:xfrm>
          <a:prstGeom prst="rect">
            <a:avLst/>
          </a:prstGeom>
        </p:spPr>
      </p:pic>
      <p:pic>
        <p:nvPicPr>
          <p:cNvPr id="9" name="Picture 8"/>
          <p:cNvPicPr>
            <a:picLocks noChangeAspect="1"/>
          </p:cNvPicPr>
          <p:nvPr/>
        </p:nvPicPr>
        <p:blipFill>
          <a:blip r:embed="rId3" cstate="print">
            <a:duotone>
              <a:prstClr val="black"/>
              <a:srgbClr val="00FFFF">
                <a:tint val="45000"/>
                <a:satMod val="400000"/>
              </a:srgbClr>
            </a:duotone>
          </a:blip>
          <a:stretch>
            <a:fillRect/>
          </a:stretch>
        </p:blipFill>
        <p:spPr>
          <a:xfrm flipH="1">
            <a:off x="1704340" y="3299933"/>
            <a:ext cx="429260" cy="598967"/>
          </a:xfrm>
          <a:prstGeom prst="rect">
            <a:avLst/>
          </a:prstGeom>
        </p:spPr>
      </p:pic>
      <p:pic>
        <p:nvPicPr>
          <p:cNvPr id="10" name="Picture 9"/>
          <p:cNvPicPr>
            <a:picLocks noChangeAspect="1"/>
          </p:cNvPicPr>
          <p:nvPr/>
        </p:nvPicPr>
        <p:blipFill>
          <a:blip r:embed="rId3" cstate="print">
            <a:duotone>
              <a:prstClr val="black"/>
              <a:srgbClr val="FF00FF">
                <a:tint val="45000"/>
                <a:satMod val="400000"/>
              </a:srgbClr>
            </a:duotone>
          </a:blip>
          <a:stretch>
            <a:fillRect/>
          </a:stretch>
        </p:blipFill>
        <p:spPr>
          <a:xfrm flipH="1">
            <a:off x="1295400" y="3744433"/>
            <a:ext cx="429260" cy="598967"/>
          </a:xfrm>
          <a:prstGeom prst="rect">
            <a:avLst/>
          </a:prstGeom>
        </p:spPr>
      </p:pic>
      <p:pic>
        <p:nvPicPr>
          <p:cNvPr id="11" name="Picture 10"/>
          <p:cNvPicPr>
            <a:picLocks noChangeAspect="1"/>
          </p:cNvPicPr>
          <p:nvPr/>
        </p:nvPicPr>
        <p:blipFill>
          <a:blip r:embed="rId3" cstate="print">
            <a:duotone>
              <a:prstClr val="black"/>
              <a:srgbClr val="FF8000">
                <a:tint val="45000"/>
                <a:satMod val="400000"/>
              </a:srgbClr>
            </a:duotone>
          </a:blip>
          <a:stretch>
            <a:fillRect/>
          </a:stretch>
        </p:blipFill>
        <p:spPr>
          <a:xfrm flipH="1">
            <a:off x="990600" y="4201633"/>
            <a:ext cx="429260" cy="598967"/>
          </a:xfrm>
          <a:prstGeom prst="rect">
            <a:avLst/>
          </a:prstGeom>
        </p:spPr>
      </p:pic>
      <p:pic>
        <p:nvPicPr>
          <p:cNvPr id="13" name="Picture 12"/>
          <p:cNvPicPr>
            <a:picLocks noChangeAspect="1"/>
          </p:cNvPicPr>
          <p:nvPr/>
        </p:nvPicPr>
        <p:blipFill>
          <a:blip r:embed="rId5" cstate="print"/>
          <a:stretch>
            <a:fillRect/>
          </a:stretch>
        </p:blipFill>
        <p:spPr>
          <a:xfrm>
            <a:off x="7010400" y="2917212"/>
            <a:ext cx="473344" cy="816588"/>
          </a:xfrm>
          <a:prstGeom prst="rect">
            <a:avLst/>
          </a:prstGeom>
        </p:spPr>
      </p:pic>
      <p:pic>
        <p:nvPicPr>
          <p:cNvPr id="14" name="Picture 13"/>
          <p:cNvPicPr>
            <a:picLocks noChangeAspect="1"/>
          </p:cNvPicPr>
          <p:nvPr/>
        </p:nvPicPr>
        <p:blipFill>
          <a:blip r:embed="rId6" cstate="print"/>
          <a:stretch>
            <a:fillRect/>
          </a:stretch>
        </p:blipFill>
        <p:spPr>
          <a:xfrm>
            <a:off x="7772400" y="3949700"/>
            <a:ext cx="650355" cy="1092200"/>
          </a:xfrm>
          <a:prstGeom prst="rect">
            <a:avLst/>
          </a:prstGeom>
        </p:spPr>
      </p:pic>
      <p:pic>
        <p:nvPicPr>
          <p:cNvPr id="15" name="Picture 14"/>
          <p:cNvPicPr>
            <a:picLocks noChangeAspect="1"/>
          </p:cNvPicPr>
          <p:nvPr/>
        </p:nvPicPr>
        <p:blipFill>
          <a:blip r:embed="rId7" cstate="print"/>
          <a:stretch>
            <a:fillRect/>
          </a:stretch>
        </p:blipFill>
        <p:spPr>
          <a:xfrm>
            <a:off x="6934200" y="3949700"/>
            <a:ext cx="553666" cy="523939"/>
          </a:xfrm>
          <a:prstGeom prst="rect">
            <a:avLst/>
          </a:prstGeom>
        </p:spPr>
      </p:pic>
      <p:pic>
        <p:nvPicPr>
          <p:cNvPr id="16" name="Picture 15"/>
          <p:cNvPicPr>
            <a:picLocks noChangeAspect="1"/>
          </p:cNvPicPr>
          <p:nvPr/>
        </p:nvPicPr>
        <p:blipFill>
          <a:blip r:embed="rId8" cstate="print"/>
          <a:stretch>
            <a:fillRect/>
          </a:stretch>
        </p:blipFill>
        <p:spPr>
          <a:xfrm>
            <a:off x="7620000" y="2882900"/>
            <a:ext cx="896140" cy="838200"/>
          </a:xfrm>
          <a:prstGeom prst="rect">
            <a:avLst/>
          </a:prstGeom>
        </p:spPr>
      </p:pic>
      <p:pic>
        <p:nvPicPr>
          <p:cNvPr id="17" name="Picture 16"/>
          <p:cNvPicPr>
            <a:picLocks noChangeAspect="1"/>
          </p:cNvPicPr>
          <p:nvPr/>
        </p:nvPicPr>
        <p:blipFill>
          <a:blip r:embed="rId9" cstate="print"/>
          <a:stretch>
            <a:fillRect/>
          </a:stretch>
        </p:blipFill>
        <p:spPr>
          <a:xfrm flipH="1">
            <a:off x="7391400" y="4711700"/>
            <a:ext cx="347352" cy="330199"/>
          </a:xfrm>
          <a:prstGeom prst="rect">
            <a:avLst/>
          </a:prstGeom>
        </p:spPr>
      </p:pic>
      <p:pic>
        <p:nvPicPr>
          <p:cNvPr id="18" name="Picture 17"/>
          <p:cNvPicPr>
            <a:picLocks noChangeAspect="1"/>
          </p:cNvPicPr>
          <p:nvPr/>
        </p:nvPicPr>
        <p:blipFill>
          <a:blip r:embed="rId9" cstate="print"/>
          <a:stretch>
            <a:fillRect/>
          </a:stretch>
        </p:blipFill>
        <p:spPr>
          <a:xfrm flipH="1">
            <a:off x="6934200" y="4711700"/>
            <a:ext cx="347352" cy="330199"/>
          </a:xfrm>
          <a:prstGeom prst="rect">
            <a:avLst/>
          </a:prstGeom>
        </p:spPr>
      </p:pic>
      <p:sp>
        <p:nvSpPr>
          <p:cNvPr id="22" name="TextBox 21"/>
          <p:cNvSpPr txBox="1"/>
          <p:nvPr/>
        </p:nvSpPr>
        <p:spPr>
          <a:xfrm>
            <a:off x="76200" y="1447800"/>
            <a:ext cx="2895600" cy="1200329"/>
          </a:xfrm>
          <a:prstGeom prst="rect">
            <a:avLst/>
          </a:prstGeom>
          <a:solidFill>
            <a:schemeClr val="bg1"/>
          </a:solidFill>
        </p:spPr>
        <p:txBody>
          <a:bodyPr wrap="square" rtlCol="0">
            <a:spAutoFit/>
          </a:bodyPr>
          <a:lstStyle/>
          <a:p>
            <a:pPr algn="ctr" defTabSz="914400"/>
            <a:r>
              <a:rPr lang="en-US" b="1" u="sng" dirty="0">
                <a:solidFill>
                  <a:srgbClr val="000000"/>
                </a:solidFill>
                <a:latin typeface="Calibri"/>
              </a:rPr>
              <a:t>ASSESS</a:t>
            </a:r>
          </a:p>
          <a:p>
            <a:pPr algn="ctr" defTabSz="914400"/>
            <a:r>
              <a:rPr lang="en-US" dirty="0">
                <a:solidFill>
                  <a:srgbClr val="000000"/>
                </a:solidFill>
                <a:latin typeface="Calibri"/>
              </a:rPr>
              <a:t>10 orgs </a:t>
            </a:r>
            <a:r>
              <a:rPr lang="en-US" dirty="0" smtClean="0">
                <a:solidFill>
                  <a:srgbClr val="000000"/>
                </a:solidFill>
                <a:latin typeface="Calibri"/>
              </a:rPr>
              <a:t>entering clients and conducting VI-SPDATs</a:t>
            </a:r>
            <a:endParaRPr lang="en-US" dirty="0">
              <a:solidFill>
                <a:srgbClr val="000000"/>
              </a:solidFill>
              <a:latin typeface="Calibri"/>
            </a:endParaRPr>
          </a:p>
          <a:p>
            <a:pPr algn="ctr" defTabSz="914400"/>
            <a:r>
              <a:rPr lang="en-US" dirty="0">
                <a:solidFill>
                  <a:srgbClr val="000000"/>
                </a:solidFill>
                <a:latin typeface="Calibri"/>
              </a:rPr>
              <a:t> </a:t>
            </a:r>
          </a:p>
        </p:txBody>
      </p:sp>
      <p:sp>
        <p:nvSpPr>
          <p:cNvPr id="23" name="TextBox 22"/>
          <p:cNvSpPr txBox="1"/>
          <p:nvPr/>
        </p:nvSpPr>
        <p:spPr>
          <a:xfrm>
            <a:off x="6172200" y="1447800"/>
            <a:ext cx="2895600" cy="646331"/>
          </a:xfrm>
          <a:prstGeom prst="rect">
            <a:avLst/>
          </a:prstGeom>
          <a:solidFill>
            <a:schemeClr val="bg1"/>
          </a:solidFill>
        </p:spPr>
        <p:txBody>
          <a:bodyPr wrap="square" rtlCol="0">
            <a:spAutoFit/>
          </a:bodyPr>
          <a:lstStyle/>
          <a:p>
            <a:pPr algn="ctr" defTabSz="914400"/>
            <a:r>
              <a:rPr lang="en-US" b="1" u="sng" dirty="0">
                <a:solidFill>
                  <a:srgbClr val="000000"/>
                </a:solidFill>
                <a:latin typeface="Calibri"/>
              </a:rPr>
              <a:t>MATCH</a:t>
            </a:r>
          </a:p>
          <a:p>
            <a:pPr algn="ctr" defTabSz="914400"/>
            <a:r>
              <a:rPr lang="en-US" dirty="0">
                <a:solidFill>
                  <a:srgbClr val="000000"/>
                </a:solidFill>
                <a:latin typeface="Calibri"/>
              </a:rPr>
              <a:t>9</a:t>
            </a:r>
            <a:r>
              <a:rPr lang="en-US" dirty="0" smtClean="0">
                <a:solidFill>
                  <a:srgbClr val="000000"/>
                </a:solidFill>
                <a:latin typeface="Calibri"/>
              </a:rPr>
              <a:t> </a:t>
            </a:r>
            <a:r>
              <a:rPr lang="en-US" dirty="0">
                <a:solidFill>
                  <a:srgbClr val="000000"/>
                </a:solidFill>
                <a:latin typeface="Calibri"/>
              </a:rPr>
              <a:t>orgs allocating </a:t>
            </a:r>
            <a:r>
              <a:rPr lang="en-US" dirty="0" smtClean="0">
                <a:solidFill>
                  <a:srgbClr val="000000"/>
                </a:solidFill>
                <a:latin typeface="Calibri"/>
              </a:rPr>
              <a:t>resources</a:t>
            </a:r>
            <a:endParaRPr lang="en-US" dirty="0">
              <a:solidFill>
                <a:srgbClr val="000000"/>
              </a:solidFill>
              <a:latin typeface="Calibri"/>
            </a:endParaRPr>
          </a:p>
        </p:txBody>
      </p:sp>
      <p:sp>
        <p:nvSpPr>
          <p:cNvPr id="25" name="TextBox 24"/>
          <p:cNvSpPr txBox="1"/>
          <p:nvPr/>
        </p:nvSpPr>
        <p:spPr>
          <a:xfrm>
            <a:off x="3124200" y="1447800"/>
            <a:ext cx="2895600" cy="923330"/>
          </a:xfrm>
          <a:prstGeom prst="rect">
            <a:avLst/>
          </a:prstGeom>
          <a:solidFill>
            <a:schemeClr val="bg1"/>
          </a:solidFill>
        </p:spPr>
        <p:txBody>
          <a:bodyPr wrap="square" rtlCol="0">
            <a:spAutoFit/>
          </a:bodyPr>
          <a:lstStyle/>
          <a:p>
            <a:pPr algn="ctr" defTabSz="914400"/>
            <a:r>
              <a:rPr lang="en-US" b="1" u="sng" dirty="0">
                <a:solidFill>
                  <a:srgbClr val="000000"/>
                </a:solidFill>
                <a:latin typeface="Calibri"/>
              </a:rPr>
              <a:t>ASSIST</a:t>
            </a:r>
          </a:p>
          <a:p>
            <a:pPr algn="ctr" defTabSz="914400"/>
            <a:r>
              <a:rPr lang="en-US" dirty="0">
                <a:solidFill>
                  <a:srgbClr val="000000"/>
                </a:solidFill>
                <a:latin typeface="Calibri"/>
              </a:rPr>
              <a:t>10 orgs participating in case conferencing</a:t>
            </a:r>
          </a:p>
        </p:txBody>
      </p:sp>
      <p:sp>
        <p:nvSpPr>
          <p:cNvPr id="29" name="Right Arrow 28"/>
          <p:cNvSpPr/>
          <p:nvPr/>
        </p:nvSpPr>
        <p:spPr>
          <a:xfrm>
            <a:off x="2514600" y="3581400"/>
            <a:ext cx="457200" cy="228600"/>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srgbClr val="FFFFFF"/>
              </a:solidFill>
              <a:latin typeface="Calibri"/>
            </a:endParaRPr>
          </a:p>
        </p:txBody>
      </p:sp>
      <p:sp>
        <p:nvSpPr>
          <p:cNvPr id="30" name="Right Arrow 29"/>
          <p:cNvSpPr/>
          <p:nvPr/>
        </p:nvSpPr>
        <p:spPr>
          <a:xfrm>
            <a:off x="6096000" y="3581400"/>
            <a:ext cx="457200" cy="228600"/>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srgbClr val="FFFFFF"/>
              </a:solidFill>
              <a:latin typeface="Calibri"/>
            </a:endParaRPr>
          </a:p>
        </p:txBody>
      </p:sp>
    </p:spTree>
    <p:extLst>
      <p:ext uri="{BB962C8B-B14F-4D97-AF65-F5344CB8AC3E}">
        <p14:creationId xmlns:p14="http://schemas.microsoft.com/office/powerpoint/2010/main" val="20699713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lstStyle/>
          <a:p>
            <a:r>
              <a:rPr lang="en-US" dirty="0" smtClean="0"/>
              <a:t>Current Statistics</a:t>
            </a:r>
            <a:endParaRPr lang="en-US" dirty="0"/>
          </a:p>
        </p:txBody>
      </p:sp>
      <p:sp>
        <p:nvSpPr>
          <p:cNvPr id="5" name="Content Placeholder 4"/>
          <p:cNvSpPr>
            <a:spLocks noGrp="1"/>
          </p:cNvSpPr>
          <p:nvPr>
            <p:ph idx="1"/>
          </p:nvPr>
        </p:nvSpPr>
        <p:spPr>
          <a:xfrm>
            <a:off x="457200" y="4876800"/>
            <a:ext cx="8229600" cy="1249363"/>
          </a:xfrm>
        </p:spPr>
        <p:txBody>
          <a:bodyPr/>
          <a:lstStyle/>
          <a:p>
            <a:r>
              <a:rPr lang="en-US" dirty="0" smtClean="0"/>
              <a:t>417 Vets in Current Housing Candidate Pool</a:t>
            </a:r>
          </a:p>
          <a:p>
            <a:r>
              <a:rPr lang="en-US" dirty="0" smtClean="0"/>
              <a:t>34 Document Ready</a:t>
            </a:r>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228600" y="1752600"/>
            <a:ext cx="8610600" cy="2771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393890" y="1023938"/>
            <a:ext cx="8423372" cy="5376862"/>
          </a:xfrm>
          <a:prstGeom prst="rect">
            <a:avLst/>
          </a:prstGeom>
          <a:noFill/>
          <a:ln w="9525">
            <a:noFill/>
            <a:miter lim="800000"/>
            <a:headEnd/>
            <a:tailEnd/>
          </a:ln>
        </p:spPr>
      </p:pic>
    </p:spTree>
    <p:extLst>
      <p:ext uri="{BB962C8B-B14F-4D97-AF65-F5344CB8AC3E}">
        <p14:creationId xmlns:p14="http://schemas.microsoft.com/office/powerpoint/2010/main" val="13125373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04800" y="990600"/>
            <a:ext cx="8581901" cy="4876800"/>
          </a:xfrm>
          <a:prstGeom prst="rect">
            <a:avLst/>
          </a:prstGeom>
          <a:noFill/>
          <a:ln w="9525">
            <a:noFill/>
            <a:miter lim="800000"/>
            <a:headEnd/>
            <a:tailEnd/>
          </a:ln>
        </p:spPr>
      </p:pic>
    </p:spTree>
    <p:extLst>
      <p:ext uri="{BB962C8B-B14F-4D97-AF65-F5344CB8AC3E}">
        <p14:creationId xmlns:p14="http://schemas.microsoft.com/office/powerpoint/2010/main" val="13125373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89750" y="1143000"/>
            <a:ext cx="8725650" cy="4038600"/>
          </a:xfrm>
          <a:prstGeom prst="rect">
            <a:avLst/>
          </a:prstGeom>
          <a:noFill/>
          <a:ln w="9525">
            <a:noFill/>
            <a:miter lim="800000"/>
            <a:headEnd/>
            <a:tailEnd/>
          </a:ln>
        </p:spPr>
      </p:pic>
    </p:spTree>
    <p:extLst>
      <p:ext uri="{BB962C8B-B14F-4D97-AF65-F5344CB8AC3E}">
        <p14:creationId xmlns:p14="http://schemas.microsoft.com/office/powerpoint/2010/main" val="13125373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838200"/>
            <a:ext cx="8229600" cy="1143000"/>
          </a:xfrm>
        </p:spPr>
        <p:txBody>
          <a:bodyPr>
            <a:normAutofit/>
          </a:bodyPr>
          <a:lstStyle/>
          <a:p>
            <a:r>
              <a:rPr lang="en-US" dirty="0" smtClean="0"/>
              <a:t>Pros of the VI-SPDAT</a:t>
            </a:r>
            <a:endParaRPr lang="en-US" dirty="0"/>
          </a:p>
        </p:txBody>
      </p:sp>
      <p:sp>
        <p:nvSpPr>
          <p:cNvPr id="7" name="Content Placeholder 6"/>
          <p:cNvSpPr>
            <a:spLocks noGrp="1"/>
          </p:cNvSpPr>
          <p:nvPr>
            <p:ph idx="1"/>
          </p:nvPr>
        </p:nvSpPr>
        <p:spPr>
          <a:xfrm>
            <a:off x="533400" y="2057400"/>
            <a:ext cx="8229600" cy="2667000"/>
          </a:xfrm>
        </p:spPr>
        <p:txBody>
          <a:bodyPr/>
          <a:lstStyle/>
          <a:p>
            <a:r>
              <a:rPr lang="en-US" dirty="0" smtClean="0"/>
              <a:t>A common “quick and dirty” rating system</a:t>
            </a:r>
          </a:p>
          <a:p>
            <a:r>
              <a:rPr lang="en-US" dirty="0" smtClean="0"/>
              <a:t>Common rating language </a:t>
            </a:r>
          </a:p>
          <a:p>
            <a:r>
              <a:rPr lang="en-US" dirty="0" smtClean="0"/>
              <a:t>Connection to other providers</a:t>
            </a:r>
          </a:p>
          <a:p>
            <a:r>
              <a:rPr lang="en-US" dirty="0" smtClean="0"/>
              <a:t>A good starting point</a:t>
            </a:r>
            <a:endParaRPr lang="en-US" dirty="0"/>
          </a:p>
        </p:txBody>
      </p:sp>
    </p:spTree>
    <p:extLst>
      <p:ext uri="{BB962C8B-B14F-4D97-AF65-F5344CB8AC3E}">
        <p14:creationId xmlns:p14="http://schemas.microsoft.com/office/powerpoint/2010/main" val="11555298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288" y="762000"/>
            <a:ext cx="8229600" cy="1143000"/>
          </a:xfrm>
        </p:spPr>
        <p:txBody>
          <a:bodyPr/>
          <a:lstStyle/>
          <a:p>
            <a:r>
              <a:rPr lang="en-US" dirty="0" smtClean="0"/>
              <a:t>Cons of the VI-SPDAT</a:t>
            </a:r>
            <a:endParaRPr lang="en-US" dirty="0"/>
          </a:p>
        </p:txBody>
      </p:sp>
      <p:sp>
        <p:nvSpPr>
          <p:cNvPr id="3" name="Content Placeholder 2"/>
          <p:cNvSpPr>
            <a:spLocks noGrp="1"/>
          </p:cNvSpPr>
          <p:nvPr>
            <p:ph idx="1"/>
          </p:nvPr>
        </p:nvSpPr>
        <p:spPr>
          <a:xfrm>
            <a:off x="228600" y="1752600"/>
            <a:ext cx="8679712" cy="4525963"/>
          </a:xfrm>
        </p:spPr>
        <p:txBody>
          <a:bodyPr>
            <a:normAutofit/>
          </a:bodyPr>
          <a:lstStyle/>
          <a:p>
            <a:pPr lvl="1">
              <a:buFont typeface="Arial" pitchFamily="34" charset="0"/>
              <a:buChar char="•"/>
            </a:pPr>
            <a:r>
              <a:rPr lang="en-US" dirty="0" smtClean="0"/>
              <a:t>Provides </a:t>
            </a:r>
            <a:r>
              <a:rPr lang="en-US" dirty="0"/>
              <a:t>equal weight to a variety of measures such as health, mental health, sharing money, length of time homeless, etc.</a:t>
            </a:r>
          </a:p>
          <a:p>
            <a:pPr lvl="1">
              <a:buFont typeface="Arial" pitchFamily="34" charset="0"/>
              <a:buChar char="•"/>
            </a:pPr>
            <a:r>
              <a:rPr lang="en-US" dirty="0"/>
              <a:t>Relies on clients to self-report details which may or may not be reliable</a:t>
            </a:r>
          </a:p>
          <a:p>
            <a:pPr lvl="1">
              <a:buFont typeface="Arial" pitchFamily="34" charset="0"/>
              <a:buChar char="•"/>
            </a:pPr>
            <a:r>
              <a:rPr lang="en-US" dirty="0"/>
              <a:t>Is time consuming for staff</a:t>
            </a:r>
          </a:p>
          <a:p>
            <a:pPr lvl="1">
              <a:buFont typeface="Arial" pitchFamily="34" charset="0"/>
              <a:buChar char="•"/>
            </a:pPr>
            <a:r>
              <a:rPr lang="en-US" dirty="0"/>
              <a:t>Re-traumatizes clients by asking questions about </a:t>
            </a:r>
            <a:r>
              <a:rPr lang="en-US" dirty="0" smtClean="0"/>
              <a:t>history</a:t>
            </a:r>
          </a:p>
          <a:p>
            <a:pPr lvl="1">
              <a:buFont typeface="Arial" pitchFamily="34" charset="0"/>
              <a:buChar char="•"/>
            </a:pPr>
            <a:r>
              <a:rPr lang="en-US" dirty="0" smtClean="0"/>
              <a:t>Not measuring risk of mental health issues accurately</a:t>
            </a:r>
            <a:endParaRPr lang="en-US" dirty="0"/>
          </a:p>
        </p:txBody>
      </p:sp>
    </p:spTree>
    <p:extLst>
      <p:ext uri="{BB962C8B-B14F-4D97-AF65-F5344CB8AC3E}">
        <p14:creationId xmlns:p14="http://schemas.microsoft.com/office/powerpoint/2010/main" val="11183049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1999"/>
            <a:ext cx="8229600" cy="914401"/>
          </a:xfrm>
        </p:spPr>
        <p:txBody>
          <a:bodyPr>
            <a:normAutofit fontScale="90000"/>
          </a:bodyPr>
          <a:lstStyle/>
          <a:p>
            <a:r>
              <a:rPr lang="en-US" dirty="0" smtClean="0"/>
              <a:t>Prioritization for HUD </a:t>
            </a:r>
            <a:r>
              <a:rPr lang="en-US" dirty="0" err="1" smtClean="0"/>
              <a:t>CoC</a:t>
            </a:r>
            <a:r>
              <a:rPr lang="en-US" dirty="0" smtClean="0"/>
              <a:t> Resources</a:t>
            </a:r>
            <a:endParaRPr lang="en-US" dirty="0"/>
          </a:p>
        </p:txBody>
      </p:sp>
      <p:sp>
        <p:nvSpPr>
          <p:cNvPr id="5" name="TextBox 4"/>
          <p:cNvSpPr txBox="1"/>
          <p:nvPr/>
        </p:nvSpPr>
        <p:spPr>
          <a:xfrm>
            <a:off x="381000" y="4572000"/>
            <a:ext cx="8382000" cy="369332"/>
          </a:xfrm>
          <a:prstGeom prst="rect">
            <a:avLst/>
          </a:prstGeom>
          <a:noFill/>
        </p:spPr>
        <p:txBody>
          <a:bodyPr wrap="square" rtlCol="0">
            <a:spAutoFit/>
          </a:bodyPr>
          <a:lstStyle/>
          <a:p>
            <a:r>
              <a:rPr lang="en-US" dirty="0" smtClean="0">
                <a:hlinkClick r:id="rId2"/>
              </a:rPr>
              <a:t>Source: 25 Cities Coordinated System and Housing Placement System (CAHP) Overview</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282061" y="1862137"/>
            <a:ext cx="8633339" cy="2100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1999"/>
            <a:ext cx="8229600" cy="914401"/>
          </a:xfrm>
        </p:spPr>
        <p:txBody>
          <a:bodyPr>
            <a:normAutofit fontScale="90000"/>
          </a:bodyPr>
          <a:lstStyle/>
          <a:p>
            <a:r>
              <a:rPr lang="en-US" dirty="0" smtClean="0"/>
              <a:t>Prioritization for HUD </a:t>
            </a:r>
            <a:r>
              <a:rPr lang="en-US" dirty="0" err="1" smtClean="0"/>
              <a:t>CoC</a:t>
            </a:r>
            <a:r>
              <a:rPr lang="en-US" dirty="0" smtClean="0"/>
              <a:t> Resources</a:t>
            </a:r>
            <a:endParaRPr lang="en-US" dirty="0"/>
          </a:p>
        </p:txBody>
      </p:sp>
      <p:sp>
        <p:nvSpPr>
          <p:cNvPr id="3" name="TextBox 2"/>
          <p:cNvSpPr txBox="1"/>
          <p:nvPr/>
        </p:nvSpPr>
        <p:spPr>
          <a:xfrm>
            <a:off x="914400" y="2019565"/>
            <a:ext cx="7772400" cy="2492990"/>
          </a:xfrm>
          <a:prstGeom prst="rect">
            <a:avLst/>
          </a:prstGeom>
          <a:noFill/>
        </p:spPr>
        <p:txBody>
          <a:bodyPr wrap="square" rtlCol="0">
            <a:spAutoFit/>
          </a:bodyPr>
          <a:lstStyle/>
          <a:p>
            <a:r>
              <a:rPr lang="en-US" sz="2000" i="1" dirty="0" smtClean="0"/>
              <a:t>“Communities </a:t>
            </a:r>
            <a:r>
              <a:rPr lang="en-US" sz="2000" i="1" dirty="0"/>
              <a:t>choosing a tool such as the VI-SPDAT that assigns a score to each person assessed might find persons receiving the highest score do not necessarily meet the highest priority according to the Prioritization Notice. In such cases, HUD expects the </a:t>
            </a:r>
            <a:r>
              <a:rPr lang="en-US" sz="2000" i="1" dirty="0" err="1"/>
              <a:t>CoC</a:t>
            </a:r>
            <a:r>
              <a:rPr lang="en-US" sz="2000" i="1" dirty="0"/>
              <a:t> to use the assessment tool as a starting point but use the guidelines of the Prioritization Notice to establish a single prioritized list</a:t>
            </a:r>
            <a:r>
              <a:rPr lang="en-US" sz="2000" i="1" dirty="0" smtClean="0"/>
              <a:t>.”</a:t>
            </a:r>
          </a:p>
          <a:p>
            <a:endParaRPr lang="en-US" dirty="0"/>
          </a:p>
          <a:p>
            <a:r>
              <a:rPr lang="en-US" dirty="0">
                <a:hlinkClick r:id="rId2"/>
              </a:rPr>
              <a:t>Source: Prioritizing Persons Experiencing Chronic Homelessness </a:t>
            </a:r>
            <a:r>
              <a:rPr lang="en-US" dirty="0" smtClean="0">
                <a:hlinkClick r:id="rId2"/>
              </a:rPr>
              <a:t>FAQs</a:t>
            </a:r>
            <a:r>
              <a:rPr lang="en-US" dirty="0" smtClean="0"/>
              <a:t>, HUD</a:t>
            </a:r>
            <a:endParaRPr lang="en-US" dirty="0"/>
          </a:p>
        </p:txBody>
      </p:sp>
    </p:spTree>
    <p:extLst>
      <p:ext uri="{BB962C8B-B14F-4D97-AF65-F5344CB8AC3E}">
        <p14:creationId xmlns:p14="http://schemas.microsoft.com/office/powerpoint/2010/main" val="8896261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lstStyle/>
          <a:p>
            <a:r>
              <a:rPr lang="en-US" dirty="0" smtClean="0"/>
              <a:t>Session Overview</a:t>
            </a:r>
            <a:endParaRPr lang="en-US" dirty="0"/>
          </a:p>
        </p:txBody>
      </p:sp>
      <p:sp>
        <p:nvSpPr>
          <p:cNvPr id="4" name="Title 1"/>
          <p:cNvSpPr txBox="1">
            <a:spLocks/>
          </p:cNvSpPr>
          <p:nvPr/>
        </p:nvSpPr>
        <p:spPr>
          <a:xfrm>
            <a:off x="609600" y="304800"/>
            <a:ext cx="10972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5" name="Content Placeholder 2"/>
          <p:cNvSpPr txBox="1">
            <a:spLocks/>
          </p:cNvSpPr>
          <p:nvPr/>
        </p:nvSpPr>
        <p:spPr>
          <a:xfrm>
            <a:off x="381000" y="1828800"/>
            <a:ext cx="8305800" cy="3886199"/>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Common Themes of Opening Doors, 25 Cities, Zero: 2016, and the Mayor’s Challenge</a:t>
            </a:r>
          </a:p>
          <a:p>
            <a:r>
              <a:rPr lang="en-US" dirty="0" smtClean="0"/>
              <a:t>Understanding Regional Differences (and the impact to approach)</a:t>
            </a:r>
          </a:p>
          <a:p>
            <a:r>
              <a:rPr lang="en-US" dirty="0" smtClean="0"/>
              <a:t>Legacy Practices from HMIS 1.0 </a:t>
            </a:r>
          </a:p>
          <a:p>
            <a:r>
              <a:rPr lang="en-US" dirty="0" smtClean="0"/>
              <a:t>Sharing of Boston and Denver’s CAHP Systems</a:t>
            </a:r>
          </a:p>
          <a:p>
            <a:r>
              <a:rPr lang="en-US" dirty="0" smtClean="0"/>
              <a:t>Prioritization &amp; Match: Targeted Resource Allocation Strategies</a:t>
            </a:r>
          </a:p>
          <a:p>
            <a:pPr>
              <a:buNone/>
            </a:pPr>
            <a:endParaRPr lang="en-US" dirty="0"/>
          </a:p>
        </p:txBody>
      </p:sp>
    </p:spTree>
    <p:extLst>
      <p:ext uri="{BB962C8B-B14F-4D97-AF65-F5344CB8AC3E}">
        <p14:creationId xmlns:p14="http://schemas.microsoft.com/office/powerpoint/2010/main" val="391764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915400" cy="1143000"/>
          </a:xfrm>
        </p:spPr>
        <p:txBody>
          <a:bodyPr>
            <a:normAutofit/>
          </a:bodyPr>
          <a:lstStyle/>
          <a:p>
            <a:r>
              <a:rPr lang="en-US" sz="3600" dirty="0" smtClean="0"/>
              <a:t>Chronic Homelessness is a Fluid Definition…</a:t>
            </a:r>
            <a:endParaRPr lang="en-US" sz="3600" dirty="0"/>
          </a:p>
        </p:txBody>
      </p:sp>
      <p:sp>
        <p:nvSpPr>
          <p:cNvPr id="3" name="Content Placeholder 2"/>
          <p:cNvSpPr>
            <a:spLocks noGrp="1"/>
          </p:cNvSpPr>
          <p:nvPr>
            <p:ph idx="1"/>
          </p:nvPr>
        </p:nvSpPr>
        <p:spPr>
          <a:xfrm>
            <a:off x="457200" y="4800600"/>
            <a:ext cx="8229600" cy="1325563"/>
          </a:xfrm>
        </p:spPr>
        <p:txBody>
          <a:bodyPr>
            <a:normAutofit fontScale="47500" lnSpcReduction="20000"/>
          </a:bodyPr>
          <a:lstStyle/>
          <a:p>
            <a:pPr>
              <a:buNone/>
            </a:pPr>
            <a:r>
              <a:rPr lang="en-US" i="1" dirty="0" smtClean="0"/>
              <a:t>Definition of Chronic Homelessness:</a:t>
            </a:r>
          </a:p>
          <a:p>
            <a:pPr algn="ctr">
              <a:buNone/>
            </a:pPr>
            <a:r>
              <a:rPr lang="en-US" i="1" dirty="0" smtClean="0"/>
              <a:t>“either (1) an </a:t>
            </a:r>
            <a:r>
              <a:rPr lang="en-US" i="1" u="sng" dirty="0" smtClean="0"/>
              <a:t>unaccompanied homeless individual</a:t>
            </a:r>
            <a:r>
              <a:rPr lang="en-US" i="1" dirty="0" smtClean="0"/>
              <a:t> with a </a:t>
            </a:r>
            <a:r>
              <a:rPr lang="en-US" i="1" u="sng" dirty="0" smtClean="0"/>
              <a:t>disabling condition</a:t>
            </a:r>
            <a:r>
              <a:rPr lang="en-US" i="1" dirty="0" smtClean="0"/>
              <a:t> who has been </a:t>
            </a:r>
            <a:r>
              <a:rPr lang="en-US" i="1" u="sng" dirty="0" smtClean="0"/>
              <a:t>continuously homeless for a year or more</a:t>
            </a:r>
            <a:r>
              <a:rPr lang="en-US" i="1" dirty="0" smtClean="0"/>
              <a:t>, OR (2) an </a:t>
            </a:r>
            <a:r>
              <a:rPr lang="en-US" i="1" u="sng" dirty="0" smtClean="0"/>
              <a:t>unaccompanied individual</a:t>
            </a:r>
            <a:r>
              <a:rPr lang="en-US" i="1" dirty="0" smtClean="0"/>
              <a:t> with a </a:t>
            </a:r>
            <a:r>
              <a:rPr lang="en-US" i="1" u="sng" dirty="0" smtClean="0"/>
              <a:t>disabling condition</a:t>
            </a:r>
            <a:r>
              <a:rPr lang="en-US" i="1" dirty="0" smtClean="0"/>
              <a:t> who has had </a:t>
            </a:r>
            <a:r>
              <a:rPr lang="en-US" i="1" u="sng" dirty="0" smtClean="0"/>
              <a:t>at least four episodes of homelessness in the past three years</a:t>
            </a:r>
            <a:r>
              <a:rPr lang="en-US" i="1" dirty="0" smtClean="0"/>
              <a:t>.”</a:t>
            </a:r>
            <a:endParaRPr lang="en-US" dirty="0" smtClean="0"/>
          </a:p>
          <a:p>
            <a:pPr>
              <a:buNone/>
            </a:pPr>
            <a:r>
              <a:rPr lang="en-US" i="1" u="sng" dirty="0" smtClean="0">
                <a:hlinkClick r:id="rId2"/>
              </a:rPr>
              <a:t>Source: Defining Chronic Homelessness: A Technical Guide for HUD Programs</a:t>
            </a:r>
            <a:r>
              <a:rPr lang="en-US" dirty="0" smtClean="0"/>
              <a:t>, September 2007</a:t>
            </a:r>
          </a:p>
          <a:p>
            <a:endParaRPr lang="en-US" dirty="0"/>
          </a:p>
        </p:txBody>
      </p:sp>
      <p:pic>
        <p:nvPicPr>
          <p:cNvPr id="1027" name="Picture 2" descr="Chronic Homelessness - A Sliding Definition"/>
          <p:cNvPicPr>
            <a:picLocks noChangeAspect="1" noChangeArrowheads="1"/>
          </p:cNvPicPr>
          <p:nvPr/>
        </p:nvPicPr>
        <p:blipFill>
          <a:blip r:embed="rId3" cstate="print"/>
          <a:srcRect/>
          <a:stretch>
            <a:fillRect/>
          </a:stretch>
        </p:blipFill>
        <p:spPr bwMode="auto">
          <a:xfrm>
            <a:off x="838200" y="1600200"/>
            <a:ext cx="7630690"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dirty="0" smtClean="0"/>
              <a:t>…But its Implementation is Not.</a:t>
            </a:r>
            <a:endParaRPr lang="en-US" dirty="0"/>
          </a:p>
        </p:txBody>
      </p:sp>
      <p:pic>
        <p:nvPicPr>
          <p:cNvPr id="4" name="Content Placeholder 3"/>
          <p:cNvPicPr>
            <a:picLocks noGrp="1"/>
          </p:cNvPicPr>
          <p:nvPr>
            <p:ph idx="1"/>
          </p:nvPr>
        </p:nvPicPr>
        <p:blipFill>
          <a:blip r:embed="rId3" cstate="print"/>
          <a:srcRect/>
          <a:stretch>
            <a:fillRect/>
          </a:stretch>
        </p:blipFill>
        <p:spPr bwMode="auto">
          <a:xfrm>
            <a:off x="1767238" y="1515000"/>
            <a:ext cx="5609524" cy="4200000"/>
          </a:xfrm>
          <a:prstGeom prst="rect">
            <a:avLst/>
          </a:prstGeom>
          <a:noFill/>
          <a:ln w="9525">
            <a:noFill/>
            <a:miter lim="800000"/>
            <a:headEnd/>
            <a:tailEnd/>
          </a:ln>
        </p:spPr>
      </p:pic>
      <p:sp>
        <p:nvSpPr>
          <p:cNvPr id="5" name="TextBox 4"/>
          <p:cNvSpPr txBox="1"/>
          <p:nvPr/>
        </p:nvSpPr>
        <p:spPr>
          <a:xfrm>
            <a:off x="685800" y="6096000"/>
            <a:ext cx="7543800" cy="646331"/>
          </a:xfrm>
          <a:prstGeom prst="rect">
            <a:avLst/>
          </a:prstGeom>
          <a:noFill/>
        </p:spPr>
        <p:txBody>
          <a:bodyPr wrap="square" rtlCol="0">
            <a:spAutoFit/>
          </a:bodyPr>
          <a:lstStyle/>
          <a:p>
            <a:r>
              <a:rPr lang="en-US" dirty="0" smtClean="0"/>
              <a:t>Source: Question 3.17 of the HUD HMIS Data Standards to be asked at client entry.</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9600" cy="1143000"/>
          </a:xfrm>
        </p:spPr>
        <p:txBody>
          <a:bodyPr>
            <a:normAutofit fontScale="90000"/>
          </a:bodyPr>
          <a:lstStyle/>
          <a:p>
            <a:r>
              <a:rPr lang="en-US" dirty="0" smtClean="0"/>
              <a:t>Data Quality Monitoring and Controls</a:t>
            </a:r>
            <a:endParaRPr lang="en-US" dirty="0"/>
          </a:p>
        </p:txBody>
      </p:sp>
      <p:sp>
        <p:nvSpPr>
          <p:cNvPr id="3" name="Content Placeholder 2"/>
          <p:cNvSpPr>
            <a:spLocks noGrp="1"/>
          </p:cNvSpPr>
          <p:nvPr>
            <p:ph idx="1"/>
          </p:nvPr>
        </p:nvSpPr>
        <p:spPr>
          <a:xfrm>
            <a:off x="533400" y="5029200"/>
            <a:ext cx="8229600" cy="1630363"/>
          </a:xfrm>
        </p:spPr>
        <p:txBody>
          <a:bodyPr>
            <a:normAutofit lnSpcReduction="10000"/>
          </a:bodyPr>
          <a:lstStyle/>
          <a:p>
            <a:pPr>
              <a:buNone/>
            </a:pPr>
            <a:r>
              <a:rPr lang="en-US" sz="2600" dirty="0" smtClean="0"/>
              <a:t>     Change in approach can result in artificially low counts of chronically homeless counted in the HUD PIT and any other reports that rely on question 3.17 to determine chronic homeless status.   </a:t>
            </a:r>
            <a:endParaRPr lang="en-US" dirty="0"/>
          </a:p>
        </p:txBody>
      </p:sp>
      <p:pic>
        <p:nvPicPr>
          <p:cNvPr id="3074" name="Picture 2" descr="http://www.simtechsolutions.com/simtechsolutions/cache/file/B6B7C3F2-A480-454E-B6B7E7101A5B92AB.png"/>
          <p:cNvPicPr>
            <a:picLocks noChangeAspect="1" noChangeArrowheads="1"/>
          </p:cNvPicPr>
          <p:nvPr/>
        </p:nvPicPr>
        <p:blipFill>
          <a:blip r:embed="rId3" cstate="print"/>
          <a:srcRect/>
          <a:stretch>
            <a:fillRect/>
          </a:stretch>
        </p:blipFill>
        <p:spPr bwMode="auto">
          <a:xfrm>
            <a:off x="1371599" y="1524000"/>
            <a:ext cx="6526597" cy="35052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dirty="0" smtClean="0"/>
              <a:t>Cumulative Length of Stay</a:t>
            </a:r>
            <a:endParaRPr lang="en-US" dirty="0"/>
          </a:p>
        </p:txBody>
      </p:sp>
      <p:sp>
        <p:nvSpPr>
          <p:cNvPr id="3" name="Content Placeholder 2"/>
          <p:cNvSpPr>
            <a:spLocks noGrp="1"/>
          </p:cNvSpPr>
          <p:nvPr>
            <p:ph idx="1"/>
          </p:nvPr>
        </p:nvSpPr>
        <p:spPr>
          <a:xfrm>
            <a:off x="609600" y="5181600"/>
            <a:ext cx="8534400" cy="639763"/>
          </a:xfrm>
        </p:spPr>
        <p:txBody>
          <a:bodyPr>
            <a:normAutofit fontScale="25000" lnSpcReduction="20000"/>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sz="6200" dirty="0" smtClean="0"/>
          </a:p>
          <a:p>
            <a:pPr>
              <a:buNone/>
            </a:pPr>
            <a:r>
              <a:rPr lang="en-US" sz="6200" dirty="0" smtClean="0">
                <a:hlinkClick r:id="rId3"/>
              </a:rPr>
              <a:t>Source: Father Bill’s and MainSpring Analysis of Shelter Utilization Patterns, Simtech Solutions Inc.,     November, 5, 2012</a:t>
            </a:r>
            <a:endParaRPr lang="en-US" sz="6200" dirty="0"/>
          </a:p>
        </p:txBody>
      </p:sp>
      <p:pic>
        <p:nvPicPr>
          <p:cNvPr id="48130" name="Picture 2" descr="FBMS Quincy FY09 LOS Histogram"/>
          <p:cNvPicPr>
            <a:picLocks noChangeAspect="1" noChangeArrowheads="1"/>
          </p:cNvPicPr>
          <p:nvPr/>
        </p:nvPicPr>
        <p:blipFill>
          <a:blip r:embed="rId4" cstate="print"/>
          <a:srcRect/>
          <a:stretch>
            <a:fillRect/>
          </a:stretch>
        </p:blipFill>
        <p:spPr bwMode="auto">
          <a:xfrm>
            <a:off x="1266825" y="1506997"/>
            <a:ext cx="6581775" cy="44366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rmAutofit fontScale="90000"/>
          </a:bodyPr>
          <a:lstStyle/>
          <a:p>
            <a:r>
              <a:rPr lang="en-US" dirty="0" smtClean="0"/>
              <a:t>Housing Prioritization with both Chronic and Cumulative Length of Stay</a:t>
            </a:r>
            <a:endParaRPr lang="en-US" dirty="0"/>
          </a:p>
        </p:txBody>
      </p:sp>
      <p:sp>
        <p:nvSpPr>
          <p:cNvPr id="5" name="Content Placeholder 4"/>
          <p:cNvSpPr>
            <a:spLocks noGrp="1"/>
          </p:cNvSpPr>
          <p:nvPr>
            <p:ph idx="1"/>
          </p:nvPr>
        </p:nvSpPr>
        <p:spPr>
          <a:xfrm>
            <a:off x="457200" y="5684837"/>
            <a:ext cx="8229600" cy="792163"/>
          </a:xfrm>
        </p:spPr>
        <p:txBody>
          <a:bodyPr>
            <a:normAutofit fontScale="70000" lnSpcReduction="20000"/>
          </a:bodyPr>
          <a:lstStyle/>
          <a:p>
            <a:r>
              <a:rPr lang="en-US" dirty="0" smtClean="0"/>
              <a:t>Fresh list of 73 data-derived chronic homeless vets in Boston.</a:t>
            </a:r>
          </a:p>
          <a:p>
            <a:r>
              <a:rPr lang="en-US" dirty="0" smtClean="0"/>
              <a:t>Includes outreach, emergency, and safe haven.</a:t>
            </a:r>
          </a:p>
        </p:txBody>
      </p:sp>
      <p:pic>
        <p:nvPicPr>
          <p:cNvPr id="1026" name="Picture 2"/>
          <p:cNvPicPr>
            <a:picLocks noChangeAspect="1" noChangeArrowheads="1"/>
          </p:cNvPicPr>
          <p:nvPr/>
        </p:nvPicPr>
        <p:blipFill>
          <a:blip r:embed="rId3" cstate="print"/>
          <a:srcRect/>
          <a:stretch>
            <a:fillRect/>
          </a:stretch>
        </p:blipFill>
        <p:spPr bwMode="auto">
          <a:xfrm>
            <a:off x="381000" y="2209800"/>
            <a:ext cx="8324850" cy="3343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dirty="0" smtClean="0"/>
              <a:t>Surprises and Thoughts</a:t>
            </a:r>
            <a:endParaRPr lang="en-US" dirty="0"/>
          </a:p>
        </p:txBody>
      </p:sp>
      <p:sp>
        <p:nvSpPr>
          <p:cNvPr id="3" name="Content Placeholder 2"/>
          <p:cNvSpPr>
            <a:spLocks noGrp="1"/>
          </p:cNvSpPr>
          <p:nvPr>
            <p:ph idx="1"/>
          </p:nvPr>
        </p:nvSpPr>
        <p:spPr>
          <a:xfrm>
            <a:off x="457200" y="1951037"/>
            <a:ext cx="8229600" cy="4525963"/>
          </a:xfrm>
        </p:spPr>
        <p:txBody>
          <a:bodyPr/>
          <a:lstStyle/>
          <a:p>
            <a:r>
              <a:rPr lang="en-US" dirty="0" smtClean="0"/>
              <a:t>Perception that the “Rate of influx in Boston is too high to reach goal of functional zero”</a:t>
            </a:r>
          </a:p>
          <a:p>
            <a:r>
              <a:rPr lang="en-US" dirty="0" smtClean="0"/>
              <a:t>Boston is a magnet for New England for all homeless populations, including vets</a:t>
            </a:r>
          </a:p>
          <a:p>
            <a:r>
              <a:rPr lang="en-US" dirty="0" smtClean="0"/>
              <a:t>Massachusetts is a magnet due to Chapter 115 benefits that are made available to vets</a:t>
            </a:r>
          </a:p>
          <a:p>
            <a:endParaRPr lang="en-US" dirty="0"/>
          </a:p>
        </p:txBody>
      </p:sp>
    </p:spTree>
    <p:extLst>
      <p:ext uri="{BB962C8B-B14F-4D97-AF65-F5344CB8AC3E}">
        <p14:creationId xmlns:p14="http://schemas.microsoft.com/office/powerpoint/2010/main" val="35148338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85800"/>
            <a:ext cx="9677400" cy="1143000"/>
          </a:xfrm>
        </p:spPr>
        <p:txBody>
          <a:bodyPr>
            <a:normAutofit fontScale="90000"/>
          </a:bodyPr>
          <a:lstStyle/>
          <a:p>
            <a:r>
              <a:rPr lang="en-US" sz="3600" dirty="0" smtClean="0"/>
              <a:t>Building a Culture of Collective, System-Level, Performance</a:t>
            </a:r>
            <a:endParaRPr lang="en-US" sz="3600" dirty="0"/>
          </a:p>
        </p:txBody>
      </p:sp>
      <p:sp>
        <p:nvSpPr>
          <p:cNvPr id="3" name="Content Placeholder 2"/>
          <p:cNvSpPr>
            <a:spLocks noGrp="1"/>
          </p:cNvSpPr>
          <p:nvPr>
            <p:ph idx="1"/>
          </p:nvPr>
        </p:nvSpPr>
        <p:spPr>
          <a:xfrm>
            <a:off x="609600" y="2057400"/>
            <a:ext cx="5029200" cy="4343400"/>
          </a:xfrm>
        </p:spPr>
        <p:txBody>
          <a:bodyPr>
            <a:normAutofit lnSpcReduction="10000"/>
          </a:bodyPr>
          <a:lstStyle/>
          <a:p>
            <a:r>
              <a:rPr lang="en-US" dirty="0" smtClean="0"/>
              <a:t>Collective input on build out of CAHP system</a:t>
            </a:r>
          </a:p>
          <a:p>
            <a:r>
              <a:rPr lang="en-US" dirty="0" smtClean="0"/>
              <a:t>Weekly case conferencing </a:t>
            </a:r>
          </a:p>
          <a:p>
            <a:r>
              <a:rPr lang="en-US" dirty="0" smtClean="0"/>
              <a:t>Weekly match sessions</a:t>
            </a:r>
          </a:p>
          <a:p>
            <a:r>
              <a:rPr lang="en-US" dirty="0" smtClean="0"/>
              <a:t>Data-driven decision making</a:t>
            </a:r>
          </a:p>
          <a:p>
            <a:r>
              <a:rPr lang="en-US" dirty="0" smtClean="0"/>
              <a:t>Focus is on housing, not homelessness</a:t>
            </a:r>
          </a:p>
          <a:p>
            <a:pPr marL="0" indent="0">
              <a:buNone/>
            </a:pP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943600" y="2514600"/>
            <a:ext cx="2596951" cy="2905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97073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lstStyle/>
          <a:p>
            <a:r>
              <a:rPr lang="en-US" dirty="0" smtClean="0"/>
              <a:t>Contact Information</a:t>
            </a:r>
            <a:endParaRPr lang="en-US" dirty="0"/>
          </a:p>
        </p:txBody>
      </p:sp>
      <p:sp>
        <p:nvSpPr>
          <p:cNvPr id="3" name="Content Placeholder 2"/>
          <p:cNvSpPr>
            <a:spLocks noGrp="1"/>
          </p:cNvSpPr>
          <p:nvPr>
            <p:ph idx="1"/>
          </p:nvPr>
        </p:nvSpPr>
        <p:spPr/>
        <p:txBody>
          <a:bodyPr/>
          <a:lstStyle/>
          <a:p>
            <a:pPr algn="ctr">
              <a:buNone/>
            </a:pPr>
            <a:endParaRPr lang="en-US" dirty="0" smtClean="0"/>
          </a:p>
          <a:p>
            <a:pPr algn="ctr">
              <a:buNone/>
            </a:pPr>
            <a:endParaRPr lang="en-US" dirty="0" smtClean="0"/>
          </a:p>
          <a:p>
            <a:pPr algn="ctr">
              <a:buNone/>
            </a:pPr>
            <a:r>
              <a:rPr lang="en-US" dirty="0" smtClean="0"/>
              <a:t>Eddie Barber – </a:t>
            </a:r>
            <a:r>
              <a:rPr lang="en-US" dirty="0" smtClean="0">
                <a:hlinkClick r:id="rId2"/>
              </a:rPr>
              <a:t>Eddie@SimtechSolutions.com</a:t>
            </a:r>
            <a:endParaRPr lang="en-US" dirty="0" smtClean="0"/>
          </a:p>
          <a:p>
            <a:pPr algn="ctr">
              <a:buNone/>
            </a:pPr>
            <a:r>
              <a:rPr lang="en-US" dirty="0" smtClean="0"/>
              <a:t>Gary Sanford – </a:t>
            </a:r>
            <a:r>
              <a:rPr lang="en-US" dirty="0" smtClean="0">
                <a:hlinkClick r:id="rId3"/>
              </a:rPr>
              <a:t>Gary.Sanford@MDHI.org</a:t>
            </a:r>
            <a:r>
              <a:rPr lang="en-US" dirty="0" smtClean="0"/>
              <a:t> </a:t>
            </a:r>
          </a:p>
          <a:p>
            <a:pPr algn="ctr">
              <a:buNone/>
            </a:pPr>
            <a:r>
              <a:rPr lang="en-US" dirty="0" smtClean="0"/>
              <a:t>Matt </a:t>
            </a:r>
            <a:r>
              <a:rPr lang="en-US" dirty="0" err="1" smtClean="0"/>
              <a:t>Simmonds</a:t>
            </a:r>
            <a:r>
              <a:rPr lang="en-US" dirty="0" smtClean="0"/>
              <a:t> – </a:t>
            </a:r>
            <a:r>
              <a:rPr lang="en-US" dirty="0" smtClean="0">
                <a:hlinkClick r:id="rId4"/>
              </a:rPr>
              <a:t>Matt@SimtechSolutions.com</a:t>
            </a: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95600"/>
            <a:ext cx="8229600" cy="1143000"/>
          </a:xfrm>
        </p:spPr>
        <p:txBody>
          <a:bodyPr>
            <a:normAutofit/>
          </a:bodyPr>
          <a:lstStyle/>
          <a:p>
            <a:r>
              <a:rPr lang="en-US" dirty="0" smtClean="0"/>
              <a:t>Questions &amp; Comments?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799" cy="1143000"/>
          </a:xfrm>
        </p:spPr>
        <p:txBody>
          <a:bodyPr>
            <a:noAutofit/>
          </a:bodyPr>
          <a:lstStyle/>
          <a:p>
            <a:r>
              <a:rPr lang="en-US" sz="3600" dirty="0" smtClean="0"/>
              <a:t>Common Themes of Opening Doors, 25 Cities, and the Mayor’s Challenge</a:t>
            </a:r>
          </a:p>
        </p:txBody>
      </p:sp>
      <p:sp>
        <p:nvSpPr>
          <p:cNvPr id="3" name="Content Placeholder 2"/>
          <p:cNvSpPr>
            <a:spLocks noGrp="1"/>
          </p:cNvSpPr>
          <p:nvPr>
            <p:ph idx="1"/>
          </p:nvPr>
        </p:nvSpPr>
        <p:spPr>
          <a:xfrm>
            <a:off x="381000" y="2133600"/>
            <a:ext cx="8534400" cy="3611563"/>
          </a:xfrm>
        </p:spPr>
        <p:txBody>
          <a:bodyPr>
            <a:normAutofit/>
          </a:bodyPr>
          <a:lstStyle/>
          <a:p>
            <a:pPr lvl="1">
              <a:buFont typeface="Arial" pitchFamily="34" charset="0"/>
              <a:buChar char="•"/>
            </a:pPr>
            <a:r>
              <a:rPr lang="en-US" dirty="0" smtClean="0"/>
              <a:t>Coordinated Entry / Assessment </a:t>
            </a:r>
            <a:r>
              <a:rPr lang="en-US" dirty="0"/>
              <a:t>systems</a:t>
            </a:r>
          </a:p>
          <a:p>
            <a:pPr lvl="1">
              <a:buFont typeface="Arial" pitchFamily="34" charset="0"/>
              <a:buChar char="•"/>
            </a:pPr>
            <a:r>
              <a:rPr lang="en-US" dirty="0" smtClean="0"/>
              <a:t>Effective resource allocation strategies</a:t>
            </a:r>
            <a:endParaRPr lang="en-US" dirty="0"/>
          </a:p>
          <a:p>
            <a:pPr lvl="1">
              <a:buFont typeface="Arial" pitchFamily="34" charset="0"/>
              <a:buChar char="•"/>
            </a:pPr>
            <a:r>
              <a:rPr lang="en-US" dirty="0" smtClean="0"/>
              <a:t>Focusing efforts on target populations	</a:t>
            </a:r>
          </a:p>
          <a:p>
            <a:pPr lvl="3"/>
            <a:r>
              <a:rPr lang="en-US" dirty="0" smtClean="0"/>
              <a:t>Veterans  </a:t>
            </a:r>
          </a:p>
          <a:p>
            <a:pPr lvl="3"/>
            <a:r>
              <a:rPr lang="en-US" dirty="0" smtClean="0"/>
              <a:t>Chronically Homeless </a:t>
            </a:r>
          </a:p>
          <a:p>
            <a:pPr lvl="3"/>
            <a:r>
              <a:rPr lang="en-US" dirty="0" smtClean="0"/>
              <a:t>Families, Youth, and Children</a:t>
            </a:r>
            <a:endParaRPr lang="en-US" dirty="0"/>
          </a:p>
          <a:p>
            <a:endParaRPr lang="en-US" dirty="0"/>
          </a:p>
        </p:txBody>
      </p:sp>
    </p:spTree>
    <p:extLst>
      <p:ext uri="{BB962C8B-B14F-4D97-AF65-F5344CB8AC3E}">
        <p14:creationId xmlns:p14="http://schemas.microsoft.com/office/powerpoint/2010/main" val="17810971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428" y="762000"/>
            <a:ext cx="8229600" cy="1143000"/>
          </a:xfrm>
        </p:spPr>
        <p:txBody>
          <a:bodyPr>
            <a:normAutofit fontScale="90000"/>
          </a:bodyPr>
          <a:lstStyle/>
          <a:p>
            <a:r>
              <a:rPr lang="en-US" dirty="0" smtClean="0"/>
              <a:t>Understanding Regional Differences</a:t>
            </a:r>
            <a:endParaRPr lang="en-US" dirty="0"/>
          </a:p>
        </p:txBody>
      </p:sp>
      <p:sp>
        <p:nvSpPr>
          <p:cNvPr id="3" name="Content Placeholder 2"/>
          <p:cNvSpPr>
            <a:spLocks noGrp="1"/>
          </p:cNvSpPr>
          <p:nvPr>
            <p:ph idx="1"/>
          </p:nvPr>
        </p:nvSpPr>
        <p:spPr>
          <a:xfrm>
            <a:off x="457200" y="1752600"/>
            <a:ext cx="8229600" cy="4525963"/>
          </a:xfrm>
        </p:spPr>
        <p:txBody>
          <a:bodyPr>
            <a:normAutofit/>
          </a:bodyPr>
          <a:lstStyle/>
          <a:p>
            <a:r>
              <a:rPr lang="en-US" dirty="0" smtClean="0"/>
              <a:t>High Street Population </a:t>
            </a:r>
            <a:r>
              <a:rPr lang="en-US" dirty="0" err="1" smtClean="0"/>
              <a:t>vs</a:t>
            </a:r>
            <a:r>
              <a:rPr lang="en-US" dirty="0" smtClean="0"/>
              <a:t> High Shelter Population</a:t>
            </a:r>
          </a:p>
          <a:p>
            <a:r>
              <a:rPr lang="en-US" dirty="0" smtClean="0"/>
              <a:t>Availability of Affordable Housing Stock</a:t>
            </a:r>
          </a:p>
          <a:p>
            <a:r>
              <a:rPr lang="en-US" dirty="0" smtClean="0"/>
              <a:t>Urban </a:t>
            </a:r>
            <a:r>
              <a:rPr lang="en-US" dirty="0" err="1" smtClean="0"/>
              <a:t>vs</a:t>
            </a:r>
            <a:r>
              <a:rPr lang="en-US" dirty="0" smtClean="0"/>
              <a:t> Rural</a:t>
            </a:r>
          </a:p>
          <a:p>
            <a:r>
              <a:rPr lang="en-US" dirty="0" smtClean="0"/>
              <a:t>How Many Doors?</a:t>
            </a:r>
          </a:p>
          <a:p>
            <a:r>
              <a:rPr lang="en-US" dirty="0" smtClean="0"/>
              <a:t>Technical Capacity</a:t>
            </a:r>
          </a:p>
          <a:p>
            <a:r>
              <a:rPr lang="en-US" dirty="0" smtClean="0"/>
              <a:t>$$$ </a:t>
            </a:r>
            <a:r>
              <a:rPr lang="en-US" dirty="0" err="1" smtClean="0"/>
              <a:t>vs</a:t>
            </a:r>
            <a:r>
              <a:rPr lang="en-US" dirty="0" smtClean="0"/>
              <a:t> $</a:t>
            </a:r>
            <a:endParaRPr lang="en-US" dirty="0"/>
          </a:p>
        </p:txBody>
      </p:sp>
    </p:spTree>
    <p:extLst>
      <p:ext uri="{BB962C8B-B14F-4D97-AF65-F5344CB8AC3E}">
        <p14:creationId xmlns:p14="http://schemas.microsoft.com/office/powerpoint/2010/main" val="3460976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428" y="762000"/>
            <a:ext cx="8229600" cy="1143000"/>
          </a:xfrm>
        </p:spPr>
        <p:txBody>
          <a:bodyPr/>
          <a:lstStyle/>
          <a:p>
            <a:r>
              <a:rPr lang="en-US" dirty="0" smtClean="0"/>
              <a:t>Legacy Practices from HMIS 1.0</a:t>
            </a:r>
            <a:endParaRPr lang="en-US" dirty="0"/>
          </a:p>
        </p:txBody>
      </p:sp>
      <p:sp>
        <p:nvSpPr>
          <p:cNvPr id="3" name="Content Placeholder 2"/>
          <p:cNvSpPr>
            <a:spLocks noGrp="1"/>
          </p:cNvSpPr>
          <p:nvPr>
            <p:ph idx="1"/>
          </p:nvPr>
        </p:nvSpPr>
        <p:spPr>
          <a:xfrm>
            <a:off x="457200" y="1752600"/>
            <a:ext cx="8229600" cy="4525963"/>
          </a:xfrm>
        </p:spPr>
        <p:txBody>
          <a:bodyPr>
            <a:normAutofit/>
          </a:bodyPr>
          <a:lstStyle/>
          <a:p>
            <a:r>
              <a:rPr lang="en-US" dirty="0"/>
              <a:t>Data is collected at agency </a:t>
            </a:r>
            <a:r>
              <a:rPr lang="en-US" dirty="0" smtClean="0"/>
              <a:t>and project levels</a:t>
            </a:r>
            <a:endParaRPr lang="en-US" dirty="0"/>
          </a:p>
          <a:p>
            <a:r>
              <a:rPr lang="en-US" dirty="0" smtClean="0"/>
              <a:t>Providers </a:t>
            </a:r>
            <a:r>
              <a:rPr lang="en-US" dirty="0"/>
              <a:t>are generally working in data “silos,” limiting what is known about clients and the best way to move towards outcomes</a:t>
            </a:r>
          </a:p>
          <a:p>
            <a:r>
              <a:rPr lang="en-US" dirty="0"/>
              <a:t>Data quality is a challenge to maintain</a:t>
            </a:r>
          </a:p>
          <a:p>
            <a:r>
              <a:rPr lang="en-US" dirty="0"/>
              <a:t>“Data entry” is a task that is often separate from client interactions</a:t>
            </a:r>
          </a:p>
          <a:p>
            <a:r>
              <a:rPr lang="en-US" dirty="0"/>
              <a:t>APRs measure outcomes at the project </a:t>
            </a:r>
            <a:r>
              <a:rPr lang="en-US" dirty="0" smtClean="0"/>
              <a:t>level</a:t>
            </a:r>
            <a:endParaRPr lang="en-US" dirty="0"/>
          </a:p>
        </p:txBody>
      </p:sp>
    </p:spTree>
    <p:extLst>
      <p:ext uri="{BB962C8B-B14F-4D97-AF65-F5344CB8AC3E}">
        <p14:creationId xmlns:p14="http://schemas.microsoft.com/office/powerpoint/2010/main" val="3460976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686800" cy="1143000"/>
          </a:xfrm>
        </p:spPr>
        <p:txBody>
          <a:bodyPr>
            <a:normAutofit/>
          </a:bodyPr>
          <a:lstStyle/>
          <a:p>
            <a:r>
              <a:rPr lang="en-US" sz="3200" dirty="0" smtClean="0"/>
              <a:t>Coordinated Assessment and Housing Placement (CAHP) Systems</a:t>
            </a:r>
            <a:endParaRPr lang="en-US" sz="3200" dirty="0"/>
          </a:p>
        </p:txBody>
      </p:sp>
      <p:sp>
        <p:nvSpPr>
          <p:cNvPr id="3" name="Content Placeholder 2"/>
          <p:cNvSpPr>
            <a:spLocks noGrp="1"/>
          </p:cNvSpPr>
          <p:nvPr>
            <p:ph idx="1"/>
          </p:nvPr>
        </p:nvSpPr>
        <p:spPr>
          <a:xfrm>
            <a:off x="228600" y="1600200"/>
            <a:ext cx="8458200" cy="4525963"/>
          </a:xfrm>
        </p:spPr>
        <p:txBody>
          <a:bodyPr>
            <a:normAutofit/>
          </a:bodyPr>
          <a:lstStyle/>
          <a:p>
            <a:pPr>
              <a:buNone/>
            </a:pPr>
            <a:r>
              <a:rPr lang="en-US" dirty="0" smtClean="0"/>
              <a:t>	</a:t>
            </a:r>
            <a:br>
              <a:rPr lang="en-US" dirty="0" smtClean="0"/>
            </a:br>
            <a:r>
              <a:rPr lang="en-US" dirty="0" smtClean="0"/>
              <a:t>“</a:t>
            </a:r>
            <a:r>
              <a:rPr lang="en-US" sz="2800" dirty="0" smtClean="0"/>
              <a:t>A Coordinated Assessment &amp; Housing Placement (CAHP) system is a client-centered process that streamlines access to the most appropriate housing intervention for each individual or family experiencing homelessness”</a:t>
            </a:r>
          </a:p>
          <a:p>
            <a:pPr>
              <a:buNone/>
            </a:pPr>
            <a:endParaRPr lang="en-US" sz="2800" dirty="0" smtClean="0"/>
          </a:p>
          <a:p>
            <a:pPr>
              <a:buNone/>
            </a:pPr>
            <a:r>
              <a:rPr lang="en-US" sz="2800" dirty="0" smtClean="0"/>
              <a:t>	</a:t>
            </a:r>
            <a:r>
              <a:rPr lang="en-US" sz="1600" dirty="0" smtClean="0">
                <a:hlinkClick r:id="rId3"/>
              </a:rPr>
              <a:t>Source: 25 Cities Coordinated System and Housing Placement System (CAHP) Overview</a:t>
            </a:r>
            <a:endParaRPr lang="en-US" sz="1600" dirty="0" smtClean="0"/>
          </a:p>
          <a:p>
            <a:pPr>
              <a:buNone/>
            </a:pPr>
            <a:endParaRPr lang="en-US" sz="2800" dirty="0"/>
          </a:p>
        </p:txBody>
      </p:sp>
    </p:spTree>
    <p:extLst>
      <p:ext uri="{BB962C8B-B14F-4D97-AF65-F5344CB8AC3E}">
        <p14:creationId xmlns:p14="http://schemas.microsoft.com/office/powerpoint/2010/main" val="17206188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438400"/>
            <a:ext cx="8229600" cy="1143000"/>
          </a:xfrm>
        </p:spPr>
        <p:txBody>
          <a:bodyPr/>
          <a:lstStyle/>
          <a:p>
            <a:r>
              <a:rPr lang="en-US" dirty="0" smtClean="0"/>
              <a:t>Denver CAHP Overview</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66800"/>
            <a:ext cx="3124200" cy="4525963"/>
          </a:xfrm>
        </p:spPr>
        <p:txBody>
          <a:bodyPr/>
          <a:lstStyle/>
          <a:p>
            <a:pPr>
              <a:buNone/>
            </a:pPr>
            <a:r>
              <a:rPr lang="en-US" dirty="0" smtClean="0"/>
              <a:t>Boston, MA</a:t>
            </a:r>
          </a:p>
          <a:p>
            <a:pPr>
              <a:buNone/>
            </a:pPr>
            <a:r>
              <a:rPr lang="en-US" sz="2000" dirty="0" smtClean="0"/>
              <a:t>Population: 645,966*</a:t>
            </a:r>
          </a:p>
          <a:p>
            <a:pPr>
              <a:buNone/>
            </a:pPr>
            <a:r>
              <a:rPr lang="en-US" sz="2000" dirty="0" smtClean="0"/>
              <a:t>* 2013 Census</a:t>
            </a:r>
          </a:p>
          <a:p>
            <a:pPr>
              <a:buNone/>
            </a:pPr>
            <a:endParaRPr lang="en-US" sz="2000" dirty="0" smtClean="0"/>
          </a:p>
          <a:p>
            <a:pPr>
              <a:buNone/>
            </a:pPr>
            <a:r>
              <a:rPr lang="en-US" sz="2000" dirty="0" smtClean="0"/>
              <a:t>2609 Individuals</a:t>
            </a:r>
          </a:p>
          <a:p>
            <a:pPr>
              <a:buNone/>
            </a:pPr>
            <a:r>
              <a:rPr lang="en-US" sz="2000" u="sng" dirty="0" smtClean="0"/>
              <a:t>3378 People in Households</a:t>
            </a:r>
            <a:endParaRPr lang="en-US" sz="2000" dirty="0" smtClean="0"/>
          </a:p>
          <a:p>
            <a:pPr>
              <a:buNone/>
            </a:pPr>
            <a:r>
              <a:rPr lang="en-US" sz="2000" dirty="0" smtClean="0"/>
              <a:t>5978 Total Homeless**</a:t>
            </a:r>
          </a:p>
          <a:p>
            <a:pPr>
              <a:buNone/>
            </a:pPr>
            <a:r>
              <a:rPr lang="en-US" sz="2000" dirty="0" smtClean="0"/>
              <a:t>0. 9% Homeless</a:t>
            </a:r>
          </a:p>
          <a:p>
            <a:pPr>
              <a:buNone/>
            </a:pPr>
            <a:endParaRPr lang="en-US" sz="2000" dirty="0" smtClean="0"/>
          </a:p>
          <a:p>
            <a:pPr>
              <a:buNone/>
            </a:pPr>
            <a:r>
              <a:rPr lang="en-US" sz="2000" dirty="0" smtClean="0"/>
              <a:t>** 2014 PIT Count</a:t>
            </a:r>
          </a:p>
          <a:p>
            <a:pPr>
              <a:buNone/>
            </a:pPr>
            <a:endParaRPr lang="en-US" sz="2000" dirty="0" smtClean="0"/>
          </a:p>
          <a:p>
            <a:pPr>
              <a:buNone/>
            </a:pPr>
            <a:endParaRPr lang="en-US" dirty="0" smtClean="0"/>
          </a:p>
          <a:p>
            <a:pPr>
              <a:buNone/>
            </a:pPr>
            <a:endParaRPr lang="en-US" dirty="0" smtClean="0"/>
          </a:p>
          <a:p>
            <a:pPr>
              <a:buNone/>
            </a:pP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3124200" y="1066800"/>
            <a:ext cx="5867400" cy="5392831"/>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209550" y="5469843"/>
            <a:ext cx="2609850" cy="1007157"/>
          </a:xfrm>
          <a:prstGeom prst="rect">
            <a:avLst/>
          </a:prstGeom>
          <a:noFill/>
          <a:ln w="9525">
            <a:noFill/>
            <a:miter lim="800000"/>
            <a:headEnd/>
            <a:tailEnd/>
          </a:ln>
        </p:spPr>
      </p:pic>
    </p:spTree>
    <p:extLst>
      <p:ext uri="{BB962C8B-B14F-4D97-AF65-F5344CB8AC3E}">
        <p14:creationId xmlns:p14="http://schemas.microsoft.com/office/powerpoint/2010/main" val="13976824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Boston’s IT System</a:t>
            </a:r>
            <a:endParaRPr lang="en-US" dirty="0"/>
          </a:p>
        </p:txBody>
      </p:sp>
      <p:sp>
        <p:nvSpPr>
          <p:cNvPr id="36" name="Text Placeholder 35"/>
          <p:cNvSpPr>
            <a:spLocks noGrp="1"/>
          </p:cNvSpPr>
          <p:nvPr>
            <p:ph type="body" sz="half" idx="2"/>
          </p:nvPr>
        </p:nvSpPr>
        <p:spPr>
          <a:xfrm>
            <a:off x="457200" y="1424973"/>
            <a:ext cx="2514599" cy="4518628"/>
          </a:xfrm>
        </p:spPr>
        <p:txBody>
          <a:bodyPr>
            <a:normAutofit fontScale="92500"/>
          </a:bodyPr>
          <a:lstStyle/>
          <a:p>
            <a:pPr marL="285750" indent="-285750">
              <a:buFont typeface="Arial" panose="020B0604020202020204" pitchFamily="34" charset="0"/>
              <a:buChar char="•"/>
            </a:pPr>
            <a:r>
              <a:rPr lang="en-US" sz="1600" dirty="0" smtClean="0"/>
              <a:t>Secure Web Based System</a:t>
            </a:r>
          </a:p>
          <a:p>
            <a:pPr marL="285750" indent="-285750">
              <a:buFont typeface="Arial" panose="020B0604020202020204" pitchFamily="34" charset="0"/>
              <a:buChar char="•"/>
            </a:pPr>
            <a:r>
              <a:rPr lang="en-US" sz="1600" dirty="0" smtClean="0"/>
              <a:t>Integrated with HMIS</a:t>
            </a:r>
          </a:p>
          <a:p>
            <a:pPr marL="285750" indent="-285750">
              <a:buFont typeface="Arial" panose="020B0604020202020204" pitchFamily="34" charset="0"/>
              <a:buChar char="•"/>
            </a:pPr>
            <a:r>
              <a:rPr lang="en-US" sz="1600" dirty="0" smtClean="0"/>
              <a:t>Open System amongst providers</a:t>
            </a:r>
          </a:p>
          <a:p>
            <a:pPr marL="285750" indent="-285750">
              <a:buFont typeface="Arial" panose="020B0604020202020204" pitchFamily="34" charset="0"/>
              <a:buChar char="•"/>
            </a:pPr>
            <a:r>
              <a:rPr lang="en-US" sz="1600" dirty="0" smtClean="0"/>
              <a:t>VA Accessing and entering data</a:t>
            </a:r>
          </a:p>
          <a:p>
            <a:pPr marL="285750" indent="-285750">
              <a:buFont typeface="Arial" panose="020B0604020202020204" pitchFamily="34" charset="0"/>
              <a:buChar char="•"/>
            </a:pPr>
            <a:r>
              <a:rPr lang="en-US" sz="1600" dirty="0" smtClean="0"/>
              <a:t>VI-SPDAT ranking</a:t>
            </a:r>
          </a:p>
          <a:p>
            <a:pPr marL="285750" indent="-285750">
              <a:buFont typeface="Arial" panose="020B0604020202020204" pitchFamily="34" charset="0"/>
              <a:buChar char="•"/>
            </a:pPr>
            <a:r>
              <a:rPr lang="en-US" sz="1600" dirty="0" smtClean="0"/>
              <a:t>Data Derived Chronic Homeless Status</a:t>
            </a:r>
          </a:p>
          <a:p>
            <a:pPr marL="285750" indent="-285750">
              <a:buFont typeface="Arial" panose="020B0604020202020204" pitchFamily="34" charset="0"/>
              <a:buChar char="•"/>
            </a:pPr>
            <a:r>
              <a:rPr lang="en-US" sz="1600" dirty="0" smtClean="0"/>
              <a:t>Document Readiness Tracking</a:t>
            </a:r>
          </a:p>
          <a:p>
            <a:pPr marL="285750" indent="-285750">
              <a:buFont typeface="Arial" panose="020B0604020202020204" pitchFamily="34" charset="0"/>
              <a:buChar char="•"/>
            </a:pPr>
            <a:r>
              <a:rPr lang="en-US" sz="1600" dirty="0" smtClean="0"/>
              <a:t>Housing Choice Assessment</a:t>
            </a:r>
          </a:p>
          <a:p>
            <a:pPr marL="285750" indent="-285750">
              <a:buFont typeface="Arial" panose="020B0604020202020204" pitchFamily="34" charset="0"/>
              <a:buChar char="•"/>
            </a:pPr>
            <a:r>
              <a:rPr lang="en-US" sz="1600" dirty="0" smtClean="0"/>
              <a:t>Housing Resource Management</a:t>
            </a:r>
          </a:p>
          <a:p>
            <a:pPr marL="285750" indent="-285750">
              <a:buFont typeface="Arial" panose="020B0604020202020204" pitchFamily="34" charset="0"/>
              <a:buChar char="•"/>
            </a:pPr>
            <a:r>
              <a:rPr lang="en-US" sz="1600" dirty="0" smtClean="0"/>
              <a:t>Community Prioritization is in Development</a:t>
            </a:r>
          </a:p>
          <a:p>
            <a:pPr marL="285750" indent="-285750">
              <a:buFont typeface="Arial" panose="020B0604020202020204" pitchFamily="34" charset="0"/>
              <a:buChar char="•"/>
            </a:pPr>
            <a:endParaRPr lang="en-US" sz="1600" dirty="0" smtClean="0"/>
          </a:p>
        </p:txBody>
      </p:sp>
      <p:grpSp>
        <p:nvGrpSpPr>
          <p:cNvPr id="3" name="Canvas 1"/>
          <p:cNvGrpSpPr/>
          <p:nvPr/>
        </p:nvGrpSpPr>
        <p:grpSpPr>
          <a:xfrm>
            <a:off x="3048000" y="1447800"/>
            <a:ext cx="5791200" cy="5181601"/>
            <a:chOff x="0" y="0"/>
            <a:chExt cx="5772150" cy="6508115"/>
          </a:xfrm>
        </p:grpSpPr>
        <p:sp>
          <p:nvSpPr>
            <p:cNvPr id="38" name="Rectangle 37"/>
            <p:cNvSpPr/>
            <p:nvPr/>
          </p:nvSpPr>
          <p:spPr>
            <a:xfrm>
              <a:off x="0" y="0"/>
              <a:ext cx="5772150" cy="6508115"/>
            </a:xfrm>
            <a:prstGeom prst="rect">
              <a:avLst/>
            </a:prstGeom>
          </p:spPr>
        </p:sp>
        <p:sp>
          <p:nvSpPr>
            <p:cNvPr id="39" name="Flowchart: Process 38"/>
            <p:cNvSpPr/>
            <p:nvPr/>
          </p:nvSpPr>
          <p:spPr>
            <a:xfrm>
              <a:off x="0" y="0"/>
              <a:ext cx="952500" cy="628649"/>
            </a:xfrm>
            <a:prstGeom prst="flowChartProcess">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400">
                <a:lnSpc>
                  <a:spcPct val="115000"/>
                </a:lnSpc>
              </a:pPr>
              <a:r>
                <a:rPr lang="en-US" sz="1000" dirty="0">
                  <a:solidFill>
                    <a:srgbClr val="000000"/>
                  </a:solidFill>
                  <a:latin typeface="Calibri"/>
                  <a:ea typeface="Times New Roman"/>
                  <a:cs typeface="Times New Roman"/>
                </a:rPr>
                <a:t>Clients referred from HMIS</a:t>
              </a:r>
            </a:p>
          </p:txBody>
        </p:sp>
        <p:sp>
          <p:nvSpPr>
            <p:cNvPr id="40" name="Flowchart: Process 39"/>
            <p:cNvSpPr/>
            <p:nvPr/>
          </p:nvSpPr>
          <p:spPr>
            <a:xfrm>
              <a:off x="1351574" y="0"/>
              <a:ext cx="982050" cy="628649"/>
            </a:xfrm>
            <a:prstGeom prst="flowChartProcess">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400">
                <a:lnSpc>
                  <a:spcPct val="115000"/>
                </a:lnSpc>
              </a:pPr>
              <a:r>
                <a:rPr lang="en-US" sz="1000" dirty="0">
                  <a:solidFill>
                    <a:srgbClr val="000000"/>
                  </a:solidFill>
                  <a:latin typeface="Calibri"/>
                  <a:ea typeface="Times New Roman"/>
                  <a:cs typeface="Times New Roman"/>
                </a:rPr>
                <a:t>Clients entered directly into </a:t>
              </a:r>
              <a:r>
                <a:rPr lang="en-US" sz="1000" dirty="0" smtClean="0">
                  <a:solidFill>
                    <a:srgbClr val="000000"/>
                  </a:solidFill>
                  <a:latin typeface="Calibri"/>
                  <a:ea typeface="Times New Roman"/>
                  <a:cs typeface="Times New Roman"/>
                </a:rPr>
                <a:t>CAHP System</a:t>
              </a:r>
              <a:endParaRPr lang="en-US" sz="1000" dirty="0">
                <a:solidFill>
                  <a:srgbClr val="000000"/>
                </a:solidFill>
                <a:latin typeface="Calibri"/>
                <a:ea typeface="Times New Roman"/>
                <a:cs typeface="Times New Roman"/>
              </a:endParaRPr>
            </a:p>
          </p:txBody>
        </p:sp>
        <p:sp>
          <p:nvSpPr>
            <p:cNvPr id="41" name="Flowchart: Data 40"/>
            <p:cNvSpPr/>
            <p:nvPr/>
          </p:nvSpPr>
          <p:spPr>
            <a:xfrm>
              <a:off x="476248" y="914400"/>
              <a:ext cx="1390651" cy="581025"/>
            </a:xfrm>
            <a:prstGeom prst="flowChartInputOutpu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400">
                <a:lnSpc>
                  <a:spcPct val="115000"/>
                </a:lnSpc>
              </a:pPr>
              <a:r>
                <a:rPr lang="en-US" sz="1000">
                  <a:solidFill>
                    <a:srgbClr val="000000"/>
                  </a:solidFill>
                  <a:latin typeface="Calibri"/>
                  <a:ea typeface="Times New Roman"/>
                  <a:cs typeface="Times New Roman"/>
                </a:rPr>
                <a:t>Housing Candidate List</a:t>
              </a:r>
            </a:p>
          </p:txBody>
        </p:sp>
        <p:sp>
          <p:nvSpPr>
            <p:cNvPr id="42" name="Flowchart: Process 41"/>
            <p:cNvSpPr/>
            <p:nvPr/>
          </p:nvSpPr>
          <p:spPr>
            <a:xfrm>
              <a:off x="435004" y="1764737"/>
              <a:ext cx="1028700" cy="571502"/>
            </a:xfrm>
            <a:prstGeom prst="flowChartProcess">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400">
                <a:lnSpc>
                  <a:spcPct val="115000"/>
                </a:lnSpc>
              </a:pPr>
              <a:r>
                <a:rPr lang="en-US" sz="1000">
                  <a:solidFill>
                    <a:srgbClr val="000000"/>
                  </a:solidFill>
                  <a:latin typeface="Calibri"/>
                  <a:ea typeface="Times New Roman"/>
                  <a:cs typeface="Times New Roman"/>
                </a:rPr>
                <a:t>Complete/Enter VI-SPDAT</a:t>
              </a:r>
            </a:p>
          </p:txBody>
        </p:sp>
        <p:sp>
          <p:nvSpPr>
            <p:cNvPr id="43" name="Flowchart: Process 42"/>
            <p:cNvSpPr/>
            <p:nvPr/>
          </p:nvSpPr>
          <p:spPr>
            <a:xfrm>
              <a:off x="476248" y="3660090"/>
              <a:ext cx="1028700" cy="562950"/>
            </a:xfrm>
            <a:prstGeom prst="flowChartProcess">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400">
                <a:lnSpc>
                  <a:spcPct val="115000"/>
                </a:lnSpc>
              </a:pPr>
              <a:r>
                <a:rPr lang="en-US" sz="1000">
                  <a:solidFill>
                    <a:srgbClr val="000000"/>
                  </a:solidFill>
                  <a:latin typeface="Calibri"/>
                  <a:ea typeface="Times New Roman"/>
                  <a:cs typeface="Times New Roman"/>
                </a:rPr>
                <a:t>Collect required Documents</a:t>
              </a:r>
            </a:p>
          </p:txBody>
        </p:sp>
        <p:sp>
          <p:nvSpPr>
            <p:cNvPr id="44" name="Flowchart: Process 43"/>
            <p:cNvSpPr/>
            <p:nvPr/>
          </p:nvSpPr>
          <p:spPr>
            <a:xfrm>
              <a:off x="476248" y="4623665"/>
              <a:ext cx="1028700" cy="735957"/>
            </a:xfrm>
            <a:prstGeom prst="flowChartProcess">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400">
                <a:lnSpc>
                  <a:spcPct val="115000"/>
                </a:lnSpc>
              </a:pPr>
              <a:r>
                <a:rPr lang="en-US" sz="1000" dirty="0">
                  <a:solidFill>
                    <a:srgbClr val="000000"/>
                  </a:solidFill>
                  <a:latin typeface="Times New Roman"/>
                  <a:ea typeface="Times New Roman"/>
                </a:rPr>
                <a:t>Complete Housing Needs Assessment</a:t>
              </a:r>
              <a:endParaRPr lang="en-US" sz="1200" dirty="0">
                <a:solidFill>
                  <a:srgbClr val="000000"/>
                </a:solidFill>
                <a:latin typeface="Times New Roman"/>
                <a:ea typeface="Times New Roman"/>
              </a:endParaRPr>
            </a:p>
          </p:txBody>
        </p:sp>
        <p:sp>
          <p:nvSpPr>
            <p:cNvPr id="45" name="Flowchart: Process 44"/>
            <p:cNvSpPr/>
            <p:nvPr/>
          </p:nvSpPr>
          <p:spPr>
            <a:xfrm>
              <a:off x="2438399" y="4941647"/>
              <a:ext cx="1304926" cy="753834"/>
            </a:xfrm>
            <a:prstGeom prst="flowChartProcess">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400">
                <a:lnSpc>
                  <a:spcPct val="115000"/>
                </a:lnSpc>
              </a:pPr>
              <a:r>
                <a:rPr lang="en-US" sz="1000">
                  <a:solidFill>
                    <a:srgbClr val="000000"/>
                  </a:solidFill>
                  <a:latin typeface="Times New Roman"/>
                  <a:ea typeface="Times New Roman"/>
                </a:rPr>
                <a:t>Match with Mainstream Housing</a:t>
              </a:r>
              <a:endParaRPr lang="en-US" sz="1200">
                <a:solidFill>
                  <a:srgbClr val="000000"/>
                </a:solidFill>
                <a:latin typeface="Times New Roman"/>
                <a:ea typeface="Times New Roman"/>
              </a:endParaRPr>
            </a:p>
          </p:txBody>
        </p:sp>
        <p:sp>
          <p:nvSpPr>
            <p:cNvPr id="46" name="Flowchart: Manual Input 45"/>
            <p:cNvSpPr/>
            <p:nvPr/>
          </p:nvSpPr>
          <p:spPr>
            <a:xfrm>
              <a:off x="4486274" y="123765"/>
              <a:ext cx="1143001" cy="733485"/>
            </a:xfrm>
            <a:prstGeom prst="flowChartManualInpu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400">
                <a:lnSpc>
                  <a:spcPct val="115000"/>
                </a:lnSpc>
              </a:pPr>
              <a:r>
                <a:rPr lang="en-US" sz="1000">
                  <a:solidFill>
                    <a:srgbClr val="000000"/>
                  </a:solidFill>
                  <a:latin typeface="Calibri"/>
                  <a:ea typeface="Times New Roman"/>
                  <a:cs typeface="Times New Roman"/>
                </a:rPr>
                <a:t>Available Housing Resources Added</a:t>
              </a:r>
            </a:p>
          </p:txBody>
        </p:sp>
        <p:sp>
          <p:nvSpPr>
            <p:cNvPr id="47" name="Flowchart: Data 46"/>
            <p:cNvSpPr/>
            <p:nvPr/>
          </p:nvSpPr>
          <p:spPr>
            <a:xfrm>
              <a:off x="4448174" y="1314325"/>
              <a:ext cx="1209675" cy="612648"/>
            </a:xfrm>
            <a:prstGeom prst="flowChartInputOutpu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400">
                <a:lnSpc>
                  <a:spcPct val="115000"/>
                </a:lnSpc>
              </a:pPr>
              <a:r>
                <a:rPr lang="en-US" sz="1000">
                  <a:solidFill>
                    <a:srgbClr val="000000"/>
                  </a:solidFill>
                  <a:latin typeface="Calibri"/>
                  <a:ea typeface="Times New Roman"/>
                  <a:cs typeface="Times New Roman"/>
                </a:rPr>
                <a:t>Housing Resource List</a:t>
              </a:r>
            </a:p>
          </p:txBody>
        </p:sp>
        <p:sp>
          <p:nvSpPr>
            <p:cNvPr id="48" name="Flowchart: Process 47"/>
            <p:cNvSpPr/>
            <p:nvPr/>
          </p:nvSpPr>
          <p:spPr>
            <a:xfrm>
              <a:off x="2438400" y="3845686"/>
              <a:ext cx="1295400" cy="754889"/>
            </a:xfrm>
            <a:prstGeom prst="flowChartProcess">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400">
                <a:lnSpc>
                  <a:spcPct val="115000"/>
                </a:lnSpc>
              </a:pPr>
              <a:r>
                <a:rPr lang="en-US" sz="1000">
                  <a:solidFill>
                    <a:srgbClr val="000000"/>
                  </a:solidFill>
                  <a:latin typeface="Times New Roman"/>
                  <a:ea typeface="Times New Roman"/>
                </a:rPr>
                <a:t>Match with Rapid Re-housing Programs</a:t>
              </a:r>
              <a:endParaRPr lang="en-US" sz="1200">
                <a:solidFill>
                  <a:srgbClr val="000000"/>
                </a:solidFill>
                <a:latin typeface="Times New Roman"/>
                <a:ea typeface="Times New Roman"/>
              </a:endParaRPr>
            </a:p>
          </p:txBody>
        </p:sp>
        <p:sp>
          <p:nvSpPr>
            <p:cNvPr id="49" name="Flowchart: Process 48"/>
            <p:cNvSpPr/>
            <p:nvPr/>
          </p:nvSpPr>
          <p:spPr>
            <a:xfrm>
              <a:off x="2419350" y="2741964"/>
              <a:ext cx="1295400" cy="753745"/>
            </a:xfrm>
            <a:prstGeom prst="flowChartProcess">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400">
                <a:lnSpc>
                  <a:spcPct val="115000"/>
                </a:lnSpc>
              </a:pPr>
              <a:r>
                <a:rPr lang="en-US" sz="1000">
                  <a:solidFill>
                    <a:srgbClr val="000000"/>
                  </a:solidFill>
                  <a:latin typeface="Times New Roman"/>
                  <a:ea typeface="Times New Roman"/>
                </a:rPr>
                <a:t>Match with Permanent Supportive Programs</a:t>
              </a:r>
              <a:endParaRPr lang="en-US" sz="1200">
                <a:solidFill>
                  <a:srgbClr val="000000"/>
                </a:solidFill>
                <a:latin typeface="Times New Roman"/>
                <a:ea typeface="Times New Roman"/>
              </a:endParaRPr>
            </a:p>
          </p:txBody>
        </p:sp>
        <p:sp>
          <p:nvSpPr>
            <p:cNvPr id="50" name="Flowchart: Data 49"/>
            <p:cNvSpPr/>
            <p:nvPr/>
          </p:nvSpPr>
          <p:spPr>
            <a:xfrm>
              <a:off x="4104300" y="2806122"/>
              <a:ext cx="1209675" cy="612140"/>
            </a:xfrm>
            <a:prstGeom prst="flowChartInputOutpu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400">
                <a:lnSpc>
                  <a:spcPct val="115000"/>
                </a:lnSpc>
              </a:pPr>
              <a:r>
                <a:rPr lang="en-US" sz="1000">
                  <a:solidFill>
                    <a:srgbClr val="000000"/>
                  </a:solidFill>
                  <a:latin typeface="Times New Roman"/>
                  <a:ea typeface="Times New Roman"/>
                </a:rPr>
                <a:t>PSH Program List</a:t>
              </a:r>
              <a:endParaRPr lang="en-US" sz="1200">
                <a:solidFill>
                  <a:srgbClr val="000000"/>
                </a:solidFill>
                <a:latin typeface="Times New Roman"/>
                <a:ea typeface="Times New Roman"/>
              </a:endParaRPr>
            </a:p>
          </p:txBody>
        </p:sp>
        <p:sp>
          <p:nvSpPr>
            <p:cNvPr id="51" name="Flowchart: Data 50"/>
            <p:cNvSpPr/>
            <p:nvPr/>
          </p:nvSpPr>
          <p:spPr>
            <a:xfrm>
              <a:off x="3923325" y="3923610"/>
              <a:ext cx="1209675" cy="612140"/>
            </a:xfrm>
            <a:prstGeom prst="flowChartInputOutpu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400">
                <a:lnSpc>
                  <a:spcPct val="115000"/>
                </a:lnSpc>
              </a:pPr>
              <a:r>
                <a:rPr lang="en-US" sz="1000">
                  <a:solidFill>
                    <a:srgbClr val="000000"/>
                  </a:solidFill>
                  <a:latin typeface="Times New Roman"/>
                  <a:ea typeface="Times New Roman"/>
                </a:rPr>
                <a:t>RRH Program</a:t>
              </a:r>
              <a:endParaRPr lang="en-US" sz="1200">
                <a:solidFill>
                  <a:srgbClr val="000000"/>
                </a:solidFill>
                <a:latin typeface="Times New Roman"/>
                <a:ea typeface="Times New Roman"/>
              </a:endParaRPr>
            </a:p>
            <a:p>
              <a:pPr algn="ctr" defTabSz="914400">
                <a:lnSpc>
                  <a:spcPct val="115000"/>
                </a:lnSpc>
              </a:pPr>
              <a:r>
                <a:rPr lang="en-US" sz="1000">
                  <a:solidFill>
                    <a:srgbClr val="000000"/>
                  </a:solidFill>
                  <a:latin typeface="Times New Roman"/>
                  <a:ea typeface="Times New Roman"/>
                </a:rPr>
                <a:t>List</a:t>
              </a:r>
              <a:endParaRPr lang="en-US" sz="1200">
                <a:solidFill>
                  <a:srgbClr val="000000"/>
                </a:solidFill>
                <a:latin typeface="Times New Roman"/>
                <a:ea typeface="Times New Roman"/>
              </a:endParaRPr>
            </a:p>
          </p:txBody>
        </p:sp>
        <p:cxnSp>
          <p:nvCxnSpPr>
            <p:cNvPr id="52" name="Elbow Connector 51"/>
            <p:cNvCxnSpPr>
              <a:stCxn id="39" idx="2"/>
              <a:endCxn id="41" idx="1"/>
            </p:cNvCxnSpPr>
            <p:nvPr/>
          </p:nvCxnSpPr>
          <p:spPr>
            <a:xfrm rot="16200000" flipH="1">
              <a:off x="681037" y="423862"/>
              <a:ext cx="285751" cy="695324"/>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Elbow Connector 52"/>
            <p:cNvCxnSpPr>
              <a:stCxn id="40" idx="2"/>
              <a:endCxn id="41" idx="0"/>
            </p:cNvCxnSpPr>
            <p:nvPr/>
          </p:nvCxnSpPr>
          <p:spPr>
            <a:xfrm rot="5400000">
              <a:off x="1433744" y="505544"/>
              <a:ext cx="285751" cy="53196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Elbow Connector 53"/>
            <p:cNvCxnSpPr>
              <a:stCxn id="43" idx="2"/>
              <a:endCxn id="44" idx="0"/>
            </p:cNvCxnSpPr>
            <p:nvPr/>
          </p:nvCxnSpPr>
          <p:spPr>
            <a:xfrm rot="5400000">
              <a:off x="790287" y="4424999"/>
              <a:ext cx="400624" cy="1265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Elbow Connector 54"/>
            <p:cNvCxnSpPr>
              <a:endCxn id="49" idx="1"/>
            </p:cNvCxnSpPr>
            <p:nvPr/>
          </p:nvCxnSpPr>
          <p:spPr>
            <a:xfrm flipV="1">
              <a:off x="1514473" y="3118837"/>
              <a:ext cx="904877" cy="1955091"/>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Elbow Connector 55"/>
            <p:cNvCxnSpPr>
              <a:endCxn id="48" idx="1"/>
            </p:cNvCxnSpPr>
            <p:nvPr/>
          </p:nvCxnSpPr>
          <p:spPr>
            <a:xfrm flipV="1">
              <a:off x="1514473" y="4223131"/>
              <a:ext cx="923927" cy="850797"/>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Elbow Connector 56"/>
            <p:cNvCxnSpPr>
              <a:endCxn id="45" idx="1"/>
            </p:cNvCxnSpPr>
            <p:nvPr/>
          </p:nvCxnSpPr>
          <p:spPr>
            <a:xfrm>
              <a:off x="1514473" y="5073928"/>
              <a:ext cx="923926" cy="244636"/>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Elbow Connector 57"/>
            <p:cNvCxnSpPr>
              <a:stCxn id="46" idx="2"/>
              <a:endCxn id="47" idx="1"/>
            </p:cNvCxnSpPr>
            <p:nvPr/>
          </p:nvCxnSpPr>
          <p:spPr>
            <a:xfrm rot="5400000">
              <a:off x="4826857" y="1083406"/>
              <a:ext cx="457075" cy="4763"/>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9" name="Elbow Connector 58"/>
            <p:cNvCxnSpPr>
              <a:stCxn id="47" idx="3"/>
              <a:endCxn id="50" idx="1"/>
            </p:cNvCxnSpPr>
            <p:nvPr/>
          </p:nvCxnSpPr>
          <p:spPr>
            <a:xfrm rot="5400000">
              <a:off x="4381017" y="2255094"/>
              <a:ext cx="879149" cy="222906"/>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Elbow Connector 59"/>
            <p:cNvCxnSpPr>
              <a:stCxn id="49" idx="3"/>
              <a:endCxn id="50" idx="2"/>
            </p:cNvCxnSpPr>
            <p:nvPr/>
          </p:nvCxnSpPr>
          <p:spPr>
            <a:xfrm flipV="1">
              <a:off x="3714750" y="3112192"/>
              <a:ext cx="510518" cy="6645"/>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Elbow Connector 60"/>
            <p:cNvCxnSpPr>
              <a:stCxn id="48" idx="3"/>
              <a:endCxn id="51" idx="2"/>
            </p:cNvCxnSpPr>
            <p:nvPr/>
          </p:nvCxnSpPr>
          <p:spPr>
            <a:xfrm>
              <a:off x="3733800" y="4223131"/>
              <a:ext cx="310493" cy="6549"/>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62" name="Oval 61"/>
            <p:cNvSpPr/>
            <p:nvPr/>
          </p:nvSpPr>
          <p:spPr>
            <a:xfrm>
              <a:off x="333374" y="2523885"/>
              <a:ext cx="1171574" cy="855149"/>
            </a:xfrm>
            <a:prstGeom prst="ellipse">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914400">
                <a:lnSpc>
                  <a:spcPct val="115000"/>
                </a:lnSpc>
                <a:spcBef>
                  <a:spcPts val="1000"/>
                </a:spcBef>
                <a:spcAft>
                  <a:spcPts val="1000"/>
                </a:spcAft>
              </a:pPr>
              <a:r>
                <a:rPr lang="en-US" sz="1000" dirty="0">
                  <a:solidFill>
                    <a:srgbClr val="000000"/>
                  </a:solidFill>
                  <a:latin typeface="Calibri"/>
                  <a:ea typeface="Times New Roman"/>
                  <a:cs typeface="Times New Roman"/>
                </a:rPr>
                <a:t>Determine Program Type</a:t>
              </a:r>
            </a:p>
          </p:txBody>
        </p:sp>
        <p:cxnSp>
          <p:nvCxnSpPr>
            <p:cNvPr id="63" name="Straight Arrow Connector 62"/>
            <p:cNvCxnSpPr>
              <a:stCxn id="41" idx="4"/>
              <a:endCxn id="42" idx="0"/>
            </p:cNvCxnSpPr>
            <p:nvPr/>
          </p:nvCxnSpPr>
          <p:spPr>
            <a:xfrm flipH="1">
              <a:off x="949354" y="1495425"/>
              <a:ext cx="222220" cy="2693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42" idx="2"/>
              <a:endCxn id="62" idx="0"/>
            </p:cNvCxnSpPr>
            <p:nvPr/>
          </p:nvCxnSpPr>
          <p:spPr>
            <a:xfrm flipH="1">
              <a:off x="919161" y="2336239"/>
              <a:ext cx="30193" cy="1876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62" idx="4"/>
              <a:endCxn id="43" idx="0"/>
            </p:cNvCxnSpPr>
            <p:nvPr/>
          </p:nvCxnSpPr>
          <p:spPr>
            <a:xfrm>
              <a:off x="919161" y="3379034"/>
              <a:ext cx="71437" cy="281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832706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779</TotalTime>
  <Words>941</Words>
  <Application>Microsoft Macintosh PowerPoint</Application>
  <PresentationFormat>On-screen Show (4:3)</PresentationFormat>
  <Paragraphs>154</Paragraphs>
  <Slides>28</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Times New Roman</vt:lpstr>
      <vt:lpstr>Office Theme</vt:lpstr>
      <vt:lpstr>Regional Approaches to Coordinated Assessment, Prioritization and Housing Placement</vt:lpstr>
      <vt:lpstr>Session Overview</vt:lpstr>
      <vt:lpstr>Common Themes of Opening Doors, 25 Cities, and the Mayor’s Challenge</vt:lpstr>
      <vt:lpstr>Understanding Regional Differences</vt:lpstr>
      <vt:lpstr>Legacy Practices from HMIS 1.0</vt:lpstr>
      <vt:lpstr>Coordinated Assessment and Housing Placement (CAHP) Systems</vt:lpstr>
      <vt:lpstr>Denver CAHP Overview</vt:lpstr>
      <vt:lpstr>PowerPoint Presentation</vt:lpstr>
      <vt:lpstr>Boston’s IT System</vt:lpstr>
      <vt:lpstr>Technical Framework Overview</vt:lpstr>
      <vt:lpstr>PowerPoint Presentation</vt:lpstr>
      <vt:lpstr>Current Statistics</vt:lpstr>
      <vt:lpstr>PowerPoint Presentation</vt:lpstr>
      <vt:lpstr>PowerPoint Presentation</vt:lpstr>
      <vt:lpstr>PowerPoint Presentation</vt:lpstr>
      <vt:lpstr>Pros of the VI-SPDAT</vt:lpstr>
      <vt:lpstr>Cons of the VI-SPDAT</vt:lpstr>
      <vt:lpstr>Prioritization for HUD CoC Resources</vt:lpstr>
      <vt:lpstr>Prioritization for HUD CoC Resources</vt:lpstr>
      <vt:lpstr>Chronic Homelessness is a Fluid Definition…</vt:lpstr>
      <vt:lpstr>…But its Implementation is Not.</vt:lpstr>
      <vt:lpstr>Data Quality Monitoring and Controls</vt:lpstr>
      <vt:lpstr>Cumulative Length of Stay</vt:lpstr>
      <vt:lpstr>Housing Prioritization with both Chronic and Cumulative Length of Stay</vt:lpstr>
      <vt:lpstr>Surprises and Thoughts</vt:lpstr>
      <vt:lpstr>Building a Culture of Collective, System-Level, Performance</vt:lpstr>
      <vt:lpstr>Contact Information</vt:lpstr>
      <vt:lpstr>Questions &amp; Comments?</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 Ledger</dc:creator>
  <cp:lastModifiedBy>Microsoft Office User</cp:lastModifiedBy>
  <cp:revision>30</cp:revision>
  <dcterms:created xsi:type="dcterms:W3CDTF">2015-02-27T22:05:50Z</dcterms:created>
  <dcterms:modified xsi:type="dcterms:W3CDTF">2015-04-24T19:00:05Z</dcterms:modified>
</cp:coreProperties>
</file>