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76" r:id="rId4"/>
    <p:sldId id="269" r:id="rId5"/>
    <p:sldId id="270" r:id="rId6"/>
    <p:sldId id="273" r:id="rId7"/>
    <p:sldId id="280" r:id="rId8"/>
    <p:sldId id="275" r:id="rId9"/>
    <p:sldId id="271" r:id="rId10"/>
    <p:sldId id="272" r:id="rId11"/>
    <p:sldId id="259" r:id="rId12"/>
    <p:sldId id="260" r:id="rId13"/>
    <p:sldId id="261" r:id="rId14"/>
    <p:sldId id="262" r:id="rId15"/>
    <p:sldId id="263" r:id="rId16"/>
    <p:sldId id="264" r:id="rId17"/>
    <p:sldId id="274" r:id="rId18"/>
    <p:sldId id="277" r:id="rId19"/>
    <p:sldId id="279" r:id="rId20"/>
    <p:sldId id="278" r:id="rId21"/>
    <p:sldId id="285" r:id="rId22"/>
    <p:sldId id="265" r:id="rId23"/>
    <p:sldId id="284" r:id="rId24"/>
    <p:sldId id="283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07" autoAdjust="0"/>
  </p:normalViewPr>
  <p:slideViewPr>
    <p:cSldViewPr>
      <p:cViewPr>
        <p:scale>
          <a:sx n="75" d="100"/>
          <a:sy n="75" d="100"/>
        </p:scale>
        <p:origin x="-2028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108E3-972E-4129-9E73-FFCCE941E4E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B91A9-AF15-452B-B9EE-23FFD486D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d-dhsentry.azurewebsites.net/default.aspx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2007 Quincy had 83,597 people living there.</a:t>
            </a:r>
          </a:p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84ED4-633B-4D58-8BF8-48A22FAEE4E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Queries:</a:t>
            </a:r>
          </a:p>
          <a:p>
            <a:pPr lvl="1"/>
            <a:r>
              <a:rPr lang="en-US" dirty="0" smtClean="0"/>
              <a:t>Vets with mental illness and stays over 180 days</a:t>
            </a:r>
          </a:p>
          <a:p>
            <a:pPr lvl="1"/>
            <a:r>
              <a:rPr lang="en-US" dirty="0" smtClean="0"/>
              <a:t>APR results for all single adults over age 50</a:t>
            </a:r>
          </a:p>
          <a:p>
            <a:pPr lvl="1"/>
            <a:r>
              <a:rPr lang="en-US" dirty="0" smtClean="0"/>
              <a:t>Highest Level of Education for all young adults.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Queries:</a:t>
            </a:r>
          </a:p>
          <a:p>
            <a:pPr lvl="1"/>
            <a:r>
              <a:rPr lang="en-US" dirty="0" smtClean="0"/>
              <a:t>Vets with mental illness and stays over 180 days</a:t>
            </a:r>
          </a:p>
          <a:p>
            <a:pPr lvl="1"/>
            <a:r>
              <a:rPr lang="en-US" dirty="0" smtClean="0"/>
              <a:t>APR results for all single adults over age 50</a:t>
            </a:r>
          </a:p>
          <a:p>
            <a:pPr lvl="1"/>
            <a:r>
              <a:rPr lang="en-US" dirty="0" smtClean="0"/>
              <a:t>Highest Level of Education for all young adults.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10/4/2013 there were 2037</a:t>
            </a:r>
            <a:r>
              <a:rPr lang="en-US" baseline="0" dirty="0" smtClean="0"/>
              <a:t> families living in hotels, 2006 in shelter for a total of 4043 homeless families.  In 2009 there were only 2235 homeless families on the night of the PIT in MA.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https://hed-dhsentry.azurewebsites.net/default.aspx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B91A9-AF15-452B-B9EE-23FFD486D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3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956E1-2CE3-45AB-B241-C3E98ADC60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HUD P.I.T. Requirements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CoC’s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Benefits of HUD P.I.T. Mobile App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 to use (data collection, analysis, reporting)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Saves time and money (reducing additional data entry steps)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Consolidates across programs,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Utilizes popular technology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data quality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consistency among field values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efficiency in storing data while building trust with a client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 across records (same user)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 across users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audience(s) of training (explain briefly how the training will support each group)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P.I.T. Count/ Census enumerators/interviewers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Volunteers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uncomfortable with technology (particularly mobile phone application technology)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 leadership utilizing P.I.T. data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staff (an additional technical support staff training will be available too)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Review P.I.T. Mobile App Pilot Phase and Evaluation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 heard from users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users liked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changes users suggested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be most helpful in a training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required to use P.I.T. Mobile app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Phone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Blackberry v 7.0 or higher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 application onto phone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 at least 2 days ahead of P.I.T. Count</a:t>
            </a:r>
          </a:p>
          <a:p>
            <a:pPr lvl="2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XXXXXXX to download app or iPhone App store (for iPhone users)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 on-line video instruction on downloading app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YouTube link: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 point person from your CoC responsible for the following: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View/attend training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HUD P.I.T. Mobile App users should attend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 can view online training webinar and complete simple quiz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available to answer questions for other users/volunteers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 that data is entered from all designated programs/locations for the COC P.I.T. count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PIT Count Report is created from HUD P.I.T. Mobile App after the count is completed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Learning Objectives Quiz/checklist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 your battery (with back up if possible)!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</a:p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956E1-2CE3-45AB-B241-C3E98ADC60B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C65EB-5A5B-4EAB-A7FA-49430143FE6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956E1-2CE3-45AB-B241-C3E98ADC60B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956E1-2CE3-45AB-B241-C3E98ADC60B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http://www.huduser.org/portal/datasets/fmr/fmrs/FY2013_code/select_Geography.odn</a:t>
            </a:r>
          </a:p>
          <a:p>
            <a:r>
              <a:rPr lang="en-US" dirty="0" smtClean="0"/>
              <a:t>datasets/</a:t>
            </a:r>
          </a:p>
          <a:p>
            <a:r>
              <a:rPr lang="en-US" dirty="0" smtClean="0"/>
              <a:t>http://www.huduser.org/portal/datasets/il/il2013/select_Geography_mfi.odn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02163-FD6C-405B-AAE8-71BF54C0BCC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Queries:</a:t>
            </a:r>
          </a:p>
          <a:p>
            <a:pPr lvl="1"/>
            <a:r>
              <a:rPr lang="en-US" dirty="0" smtClean="0"/>
              <a:t>Vets with mental illness and stays over 180 days</a:t>
            </a:r>
          </a:p>
          <a:p>
            <a:pPr lvl="1"/>
            <a:r>
              <a:rPr lang="en-US" dirty="0" smtClean="0"/>
              <a:t>APR results for all single adults over age 50</a:t>
            </a:r>
          </a:p>
          <a:p>
            <a:pPr lvl="1"/>
            <a:r>
              <a:rPr lang="en-US" dirty="0" smtClean="0"/>
              <a:t>Highest Level of Education for all young adults.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Queries:</a:t>
            </a:r>
          </a:p>
          <a:p>
            <a:pPr lvl="1"/>
            <a:r>
              <a:rPr lang="en-US" dirty="0" smtClean="0"/>
              <a:t>Vets with mental illness and stays over 180 days</a:t>
            </a:r>
          </a:p>
          <a:p>
            <a:pPr lvl="1"/>
            <a:r>
              <a:rPr lang="en-US" dirty="0" smtClean="0"/>
              <a:t>APR results for all single adults over age 50</a:t>
            </a:r>
          </a:p>
          <a:p>
            <a:pPr lvl="1"/>
            <a:r>
              <a:rPr lang="en-US" dirty="0" smtClean="0"/>
              <a:t>Highest Level of Education for all young adults.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908DC-AA2D-4B04-AC28-457C038EB72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4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6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EF43-25C3-4AAE-B7A8-BD58FF2F7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NAEH Conference July 29, 2009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NAEH Conference July 29, 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4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7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8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4E4B-A9AD-43EB-9E74-563CF7CE81D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E5F4-B174-4CC7-93A0-0A31FC80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http://www.hud.gov/offices/cpd/homeless/local/maps/2006_ma_520_map.png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mtechsolutions.com/hmis_presentations/NE_Regional_PIT_Report_2005-2009.pp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w_pVu-oQ0dHtM&amp;tbnid=OIZrVLbrrjRKDM:&amp;ved=0CAUQjRw&amp;url=http://www.nydailynews.com/news/world/pope-francis-launches-new-mobile-app-article-1.1347861&amp;ei=n7hSUpvcIYj08ATonYGQCA&amp;bvm=bv.53537100,d.eWU&amp;psig=AFQjCNFab6p7KVh_0ty4xaGhHWq1yW3daA&amp;ust=138123931955778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Lanham@HelpFBMS.org" TargetMode="External"/><Relationship Id="rId2" Type="http://schemas.openxmlformats.org/officeDocument/2006/relationships/hyperlink" Target="mailto:Eddie@SimtechSolution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tt@SimtechSolution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Point%20In%20Time%20Counts/Point%20in%20Time%20Counting%20Tools%202009%20-%20Revised%201-27-09.x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maps.google.com/maps/ms?hl=en&amp;ie=UTF8&amp;msa=0&amp;msid=100448434219569672904.00044909dd1757aea5af9&amp;ll=42.252155,-71.003823&amp;spn=0.028462,0.05579&amp;z=15" TargetMode="Externa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Adopting the HUD Point In Time Mobile App to Assist with Regional Counts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7696200" cy="1752600"/>
          </a:xfrm>
        </p:spPr>
        <p:txBody>
          <a:bodyPr/>
          <a:lstStyle/>
          <a:p>
            <a:r>
              <a:rPr lang="en-US" sz="2800" dirty="0" smtClean="0"/>
              <a:t>Matthew D. </a:t>
            </a:r>
            <a:r>
              <a:rPr lang="en-US" sz="2800" dirty="0" err="1" smtClean="0"/>
              <a:t>Simmonds</a:t>
            </a:r>
            <a:r>
              <a:rPr lang="en-US" sz="2800" dirty="0" smtClean="0"/>
              <a:t> - </a:t>
            </a:r>
            <a:r>
              <a:rPr lang="en-US" sz="2800" dirty="0" err="1" smtClean="0"/>
              <a:t>Simtech</a:t>
            </a:r>
            <a:r>
              <a:rPr lang="en-US" sz="2800" dirty="0" smtClean="0"/>
              <a:t> Solutions Inc.</a:t>
            </a:r>
          </a:p>
          <a:p>
            <a:r>
              <a:rPr lang="en-US" sz="2800" dirty="0" smtClean="0"/>
              <a:t>Edward Barber – </a:t>
            </a:r>
            <a:r>
              <a:rPr lang="en-US" sz="2800" dirty="0" err="1" smtClean="0"/>
              <a:t>Simtech</a:t>
            </a:r>
            <a:r>
              <a:rPr lang="en-US" sz="2800" dirty="0" smtClean="0"/>
              <a:t> Solutions Inc.</a:t>
            </a:r>
          </a:p>
          <a:p>
            <a:r>
              <a:rPr lang="en-US" sz="2800" dirty="0" smtClean="0"/>
              <a:t>Jonathan Lanham – Father Bill’s and </a:t>
            </a:r>
            <a:r>
              <a:rPr lang="en-US" sz="2800" dirty="0" err="1" smtClean="0"/>
              <a:t>MainSpring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49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Unsheltered Count: Mobile App</a:t>
            </a:r>
            <a:endParaRPr lang="en-US" dirty="0"/>
          </a:p>
        </p:txBody>
      </p:sp>
      <p:pic>
        <p:nvPicPr>
          <p:cNvPr id="5" name="Picture 4" descr="PIT form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66009"/>
            <a:ext cx="3200400" cy="4582391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267200" y="1722437"/>
            <a:ext cx="4343400" cy="44497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Uniform and Consistent Approach </a:t>
            </a:r>
          </a:p>
          <a:p>
            <a:pPr lvl="1"/>
            <a:r>
              <a:rPr lang="en-US" dirty="0" smtClean="0"/>
              <a:t>Real-Time Feedback</a:t>
            </a:r>
          </a:p>
          <a:p>
            <a:pPr lvl="1"/>
            <a:r>
              <a:rPr lang="en-US" dirty="0" smtClean="0"/>
              <a:t>No Paper Trail</a:t>
            </a:r>
          </a:p>
          <a:p>
            <a:pPr lvl="1"/>
            <a:r>
              <a:rPr lang="en-US" dirty="0" smtClean="0"/>
              <a:t>Exact Location Details with HUD </a:t>
            </a:r>
            <a:r>
              <a:rPr lang="en-US" dirty="0" err="1" smtClean="0"/>
              <a:t>GeoCodes</a:t>
            </a:r>
            <a:endParaRPr lang="en-US" dirty="0" smtClean="0"/>
          </a:p>
          <a:p>
            <a:pPr lvl="1"/>
            <a:r>
              <a:rPr lang="en-US" dirty="0" smtClean="0"/>
              <a:t>Less Prone to Error</a:t>
            </a:r>
          </a:p>
          <a:p>
            <a:pPr marL="285750" indent="-285750"/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Benefits to the Interaction with Clients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1"/>
            <a:r>
              <a:rPr lang="en-US" dirty="0" smtClean="0"/>
              <a:t>Reduced size makes it less intrusive</a:t>
            </a:r>
          </a:p>
          <a:p>
            <a:pPr lvl="1"/>
            <a:r>
              <a:rPr lang="en-US" dirty="0" smtClean="0"/>
              <a:t>Can easily be viewed and shared with the client</a:t>
            </a:r>
          </a:p>
          <a:p>
            <a:pPr lvl="1"/>
            <a:r>
              <a:rPr lang="en-US" dirty="0" smtClean="0"/>
              <a:t>Prompts and in-line support can guide the user</a:t>
            </a:r>
          </a:p>
        </p:txBody>
      </p:sp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Feedback from the Beta Tests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297363"/>
          </a:xfrm>
        </p:spPr>
        <p:txBody>
          <a:bodyPr/>
          <a:lstStyle/>
          <a:p>
            <a:pPr lvl="1"/>
            <a:r>
              <a:rPr lang="en-US" dirty="0" smtClean="0"/>
              <a:t>Process for assigning a location is confusing</a:t>
            </a:r>
          </a:p>
          <a:p>
            <a:pPr lvl="1"/>
            <a:r>
              <a:rPr lang="en-US" dirty="0" smtClean="0"/>
              <a:t>Could benefit from an integrated resource directory</a:t>
            </a:r>
          </a:p>
          <a:p>
            <a:pPr lvl="1"/>
            <a:r>
              <a:rPr lang="en-US" dirty="0" smtClean="0"/>
              <a:t>Needs an observation survey</a:t>
            </a:r>
          </a:p>
          <a:p>
            <a:pPr lvl="1"/>
            <a:r>
              <a:rPr lang="en-US" dirty="0" smtClean="0"/>
              <a:t>Region specific questions would add value</a:t>
            </a:r>
          </a:p>
        </p:txBody>
      </p:sp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PIT App Data Collection Framework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udpointintime_schematic_rev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1447800"/>
            <a:ext cx="4419600" cy="51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Regional Control Panel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5200" y="1600200"/>
            <a:ext cx="5334000" cy="4525963"/>
          </a:xfrm>
        </p:spPr>
        <p:txBody>
          <a:bodyPr/>
          <a:lstStyle/>
          <a:p>
            <a:pPr lvl="1"/>
            <a:r>
              <a:rPr lang="en-US" dirty="0" smtClean="0"/>
              <a:t>Define Participating Regions</a:t>
            </a:r>
          </a:p>
          <a:p>
            <a:pPr lvl="1"/>
            <a:r>
              <a:rPr lang="en-US" dirty="0" smtClean="0"/>
              <a:t>Set Regional Administrator</a:t>
            </a:r>
          </a:p>
          <a:p>
            <a:pPr lvl="1"/>
            <a:r>
              <a:rPr lang="en-US" dirty="0" smtClean="0"/>
              <a:t>Assign Target Warehouse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124200" cy="47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PIT Counting Tool App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Regional Warehouse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95366"/>
            <a:ext cx="3886200" cy="501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114800" y="1524000"/>
            <a:ext cx="54864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Support the PIT App API</a:t>
            </a:r>
          </a:p>
          <a:p>
            <a:pPr lvl="1"/>
            <a:r>
              <a:rPr lang="en-US" dirty="0" smtClean="0"/>
              <a:t>Decrypt the Data</a:t>
            </a:r>
          </a:p>
          <a:p>
            <a:pPr lvl="1"/>
            <a:r>
              <a:rPr lang="en-US" dirty="0" smtClean="0"/>
              <a:t>Aggregate the Data</a:t>
            </a:r>
          </a:p>
          <a:p>
            <a:pPr lvl="1"/>
            <a:r>
              <a:rPr lang="en-US" dirty="0" smtClean="0"/>
              <a:t>Verify All Submissions are Received</a:t>
            </a:r>
          </a:p>
          <a:p>
            <a:pPr lvl="1"/>
            <a:r>
              <a:rPr lang="en-US" dirty="0" smtClean="0"/>
              <a:t>Proof the Data</a:t>
            </a:r>
          </a:p>
          <a:p>
            <a:pPr lvl="1"/>
            <a:r>
              <a:rPr lang="en-US" dirty="0" smtClean="0"/>
              <a:t>Produce the Unsheltered Reports</a:t>
            </a:r>
          </a:p>
          <a:p>
            <a:pPr lvl="2"/>
            <a:r>
              <a:rPr lang="en-US" dirty="0" smtClean="0"/>
              <a:t>By HUD </a:t>
            </a:r>
            <a:r>
              <a:rPr lang="en-US" dirty="0" err="1" smtClean="0"/>
              <a:t>GeoCode</a:t>
            </a:r>
            <a:endParaRPr lang="en-US" dirty="0" smtClean="0"/>
          </a:p>
          <a:p>
            <a:pPr lvl="2"/>
            <a:r>
              <a:rPr lang="en-US" dirty="0" smtClean="0"/>
              <a:t>Summary  </a:t>
            </a:r>
          </a:p>
        </p:txBody>
      </p:sp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Regional Homeles</a:t>
            </a:r>
            <a:r>
              <a:rPr lang="en-US" sz="2800" dirty="0" smtClean="0"/>
              <a:t>sness</a:t>
            </a:r>
            <a:br>
              <a:rPr lang="en-US" sz="2800" dirty="0" smtClean="0"/>
            </a:br>
            <a:r>
              <a:rPr lang="en-US" sz="1800" dirty="0" smtClean="0"/>
              <a:t>Brockton, MA January 27, 2013</a:t>
            </a:r>
            <a:endParaRPr lang="en-US" sz="1800" dirty="0"/>
          </a:p>
        </p:txBody>
      </p:sp>
      <p:pic>
        <p:nvPicPr>
          <p:cNvPr id="4" name="Picture 3" descr="Brockton 2013 PIT 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3655" y="1400175"/>
            <a:ext cx="4940545" cy="5229225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ckton 2013 PIT 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208" y="1400175"/>
            <a:ext cx="4831439" cy="5229225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Homeless Sub-Population Details</a:t>
            </a:r>
          </a:p>
          <a:p>
            <a:r>
              <a:rPr lang="en-US" sz="1800" dirty="0" smtClean="0"/>
              <a:t>Brockton, MA January 27, 2013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27" y="6985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Trends in Individual Homelessness</a:t>
            </a:r>
            <a:br>
              <a:rPr lang="en-US" dirty="0" smtClean="0"/>
            </a:br>
            <a:r>
              <a:rPr lang="en-US" sz="2000" dirty="0" smtClean="0"/>
              <a:t>Brockton, MA 2006 to 2013</a:t>
            </a:r>
            <a:endParaRPr lang="en-US" sz="2000" dirty="0"/>
          </a:p>
        </p:txBody>
      </p:sp>
      <p:pic>
        <p:nvPicPr>
          <p:cNvPr id="4" name="Picture 3" descr="Brockton 2013 PIT 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4465" y="1600200"/>
            <a:ext cx="4735125" cy="499699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248400" cy="900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2013 PIT Count – Alpha Test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524000"/>
            <a:ext cx="3754438" cy="1905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600" b="1" dirty="0" err="1">
                <a:latin typeface="Constantia" pitchFamily="18" charset="0"/>
              </a:rPr>
              <a:t>CoC</a:t>
            </a:r>
            <a:r>
              <a:rPr lang="en-US" sz="1600" b="1" dirty="0">
                <a:latin typeface="Constantia" pitchFamily="18" charset="0"/>
              </a:rPr>
              <a:t> Description</a:t>
            </a:r>
            <a:r>
              <a:rPr lang="en-US" sz="1600" dirty="0">
                <a:latin typeface="Constantia" pitchFamily="18" charset="0"/>
              </a:rPr>
              <a:t> -  Quincy-Weymouth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latin typeface="Constantia" pitchFamily="18" charset="0"/>
              </a:rPr>
              <a:t>Point </a:t>
            </a:r>
            <a:r>
              <a:rPr lang="en-US" sz="1600" b="1" dirty="0">
                <a:latin typeface="Constantia" pitchFamily="18" charset="0"/>
              </a:rPr>
              <a:t>in Time Count</a:t>
            </a:r>
            <a:r>
              <a:rPr lang="en-US" sz="1600" dirty="0">
                <a:latin typeface="Constantia" pitchFamily="18" charset="0"/>
              </a:rPr>
              <a:t> – As of January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Constantia" pitchFamily="18" charset="0"/>
              </a:rPr>
              <a:t>30</a:t>
            </a:r>
            <a:r>
              <a:rPr lang="en-US" sz="1600" baseline="30000" dirty="0">
                <a:latin typeface="Constantia" pitchFamily="18" charset="0"/>
              </a:rPr>
              <a:t>th</a:t>
            </a:r>
            <a:r>
              <a:rPr lang="en-US" sz="1600" dirty="0">
                <a:latin typeface="Constantia" pitchFamily="18" charset="0"/>
              </a:rPr>
              <a:t> 2008, 256 persons </a:t>
            </a:r>
            <a:r>
              <a:rPr lang="en-US" sz="1600" dirty="0" smtClean="0">
                <a:latin typeface="Constantia" pitchFamily="18" charset="0"/>
              </a:rPr>
              <a:t>were homeless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latin typeface="Constantia" pitchFamily="18" charset="0"/>
              </a:rPr>
              <a:t>Quincy Median Income</a:t>
            </a:r>
            <a:r>
              <a:rPr lang="en-US" sz="1600" dirty="0" smtClean="0">
                <a:latin typeface="Constantia" pitchFamily="18" charset="0"/>
              </a:rPr>
              <a:t> - $55,113*</a:t>
            </a:r>
            <a:endParaRPr lang="en-US" sz="1600" dirty="0">
              <a:solidFill>
                <a:srgbClr val="FF0000"/>
              </a:solidFill>
              <a:latin typeface="Constant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latin typeface="Constantia" pitchFamily="18" charset="0"/>
              </a:rPr>
              <a:t>General </a:t>
            </a:r>
            <a:r>
              <a:rPr lang="en-US" sz="1600" b="1" dirty="0">
                <a:latin typeface="Constantia" pitchFamily="18" charset="0"/>
              </a:rPr>
              <a:t>Population Count</a:t>
            </a:r>
            <a:r>
              <a:rPr lang="en-US" sz="1600" dirty="0">
                <a:latin typeface="Constantia" pitchFamily="18" charset="0"/>
              </a:rPr>
              <a:t> - </a:t>
            </a:r>
            <a:r>
              <a:rPr lang="en-US" sz="1600" dirty="0" smtClean="0">
                <a:latin typeface="Constantia" pitchFamily="18" charset="0"/>
              </a:rPr>
              <a:t>142,013**</a:t>
            </a:r>
            <a:endParaRPr lang="en-US" sz="1600" dirty="0">
              <a:latin typeface="Constant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6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3276600"/>
          <a:ext cx="3754438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4877481" imgH="3742857" progId="PBrush">
                  <p:embed/>
                </p:oleObj>
              </mc:Choice>
              <mc:Fallback>
                <p:oleObj name="Bitmap Image" r:id="rId4" imgW="4877481" imgH="374285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3754438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Brockton/Plymouth City &amp; County CoC/MA-520 map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95287" y="3276600"/>
            <a:ext cx="3629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600" b="1">
                <a:latin typeface="Constantia" pitchFamily="18" charset="0"/>
              </a:rPr>
              <a:t>CoC Description</a:t>
            </a:r>
            <a:r>
              <a:rPr lang="en-US" sz="1600">
                <a:latin typeface="Constantia" pitchFamily="18" charset="0"/>
              </a:rPr>
              <a:t> -  Brockton-Plymouth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600" b="1">
                <a:latin typeface="Constantia" pitchFamily="18" charset="0"/>
              </a:rPr>
              <a:t>Point in Time Count</a:t>
            </a:r>
            <a:r>
              <a:rPr lang="en-US" sz="1600">
                <a:latin typeface="Constantia" pitchFamily="18" charset="0"/>
              </a:rPr>
              <a:t> – As of January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600">
                <a:latin typeface="Constantia" pitchFamily="18" charset="0"/>
              </a:rPr>
              <a:t>30</a:t>
            </a:r>
            <a:r>
              <a:rPr lang="en-US" sz="1600" baseline="30000">
                <a:latin typeface="Constantia" pitchFamily="18" charset="0"/>
              </a:rPr>
              <a:t>th</a:t>
            </a:r>
            <a:r>
              <a:rPr lang="en-US" sz="1600">
                <a:latin typeface="Constantia" pitchFamily="18" charset="0"/>
              </a:rPr>
              <a:t> 2008, 645 persons were homeless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600" b="1">
                <a:latin typeface="Constantia" pitchFamily="18" charset="0"/>
              </a:rPr>
              <a:t>Median Income - </a:t>
            </a:r>
            <a:r>
              <a:rPr lang="en-US" sz="1600">
                <a:latin typeface="Constantia" pitchFamily="18" charset="0"/>
              </a:rPr>
              <a:t>$71,113*</a:t>
            </a:r>
            <a:endParaRPr lang="en-US" sz="1600" b="1">
              <a:latin typeface="Constantia" pitchFamily="18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600" b="1">
                <a:latin typeface="Constantia" pitchFamily="18" charset="0"/>
              </a:rPr>
              <a:t>General Population Count</a:t>
            </a:r>
            <a:r>
              <a:rPr lang="en-US" sz="1600">
                <a:latin typeface="Constantia" pitchFamily="18" charset="0"/>
              </a:rPr>
              <a:t> – 494,000*</a:t>
            </a:r>
            <a:endParaRPr lang="en-US" sz="1600">
              <a:solidFill>
                <a:srgbClr val="FF0000"/>
              </a:solidFill>
              <a:latin typeface="Constantia" pitchFamily="18" charset="0"/>
            </a:endParaRP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1600">
              <a:latin typeface="Constantia" pitchFamily="18" charset="0"/>
            </a:endParaRPr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209800" y="5943600"/>
            <a:ext cx="4648200" cy="4572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cs typeface="+mn-cs"/>
              </a:rPr>
              <a:t>Source:  * US Census ACS  Survey, 2007    ** US Census 2000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Trends in Family Homelessness </a:t>
            </a:r>
            <a:br>
              <a:rPr lang="en-US" dirty="0" smtClean="0"/>
            </a:br>
            <a:r>
              <a:rPr lang="en-US" sz="2000" dirty="0" smtClean="0"/>
              <a:t>Brockton, MA 2006 to 2013</a:t>
            </a:r>
            <a:endParaRPr lang="en-US" sz="2000" dirty="0"/>
          </a:p>
        </p:txBody>
      </p:sp>
      <p:pic>
        <p:nvPicPr>
          <p:cNvPr id="4" name="Picture 3" descr="Brockton 2013 PIT 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365" y="1676400"/>
            <a:ext cx="4735125" cy="495300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Family Homelessness in Massachusetts</a:t>
            </a:r>
            <a:br>
              <a:rPr lang="en-US" sz="3200" dirty="0" smtClean="0"/>
            </a:br>
            <a:r>
              <a:rPr lang="en-US" sz="3200" dirty="0" smtClean="0"/>
              <a:t>Versus Other States in New England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5" y="1905000"/>
            <a:ext cx="8737802" cy="3886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848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/>
              <a:t>Simtech</a:t>
            </a:r>
            <a:r>
              <a:rPr lang="en-US" dirty="0"/>
              <a:t> Solutions </a:t>
            </a:r>
            <a:r>
              <a:rPr lang="en-US" dirty="0" smtClean="0"/>
              <a:t>Inc. </a:t>
            </a:r>
            <a:r>
              <a:rPr lang="en-US" dirty="0"/>
              <a:t>in </a:t>
            </a:r>
            <a:r>
              <a:rPr lang="en-US" dirty="0" smtClean="0"/>
              <a:t>conjunction </a:t>
            </a:r>
            <a:r>
              <a:rPr lang="en-US" dirty="0"/>
              <a:t>with NERHMIS - </a:t>
            </a:r>
            <a:r>
              <a:rPr lang="en-US" u="sng" dirty="0">
                <a:hlinkClick r:id="rId4"/>
              </a:rPr>
              <a:t>5 Year Trend Analysis of Homelessness Throughout New England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 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ph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1524000"/>
            <a:ext cx="3352800" cy="502920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pic>
        <p:nvPicPr>
          <p:cNvPr id="9" name="Picture 8" descr="photo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352800" cy="502920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Training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074" name="Picture 2" descr="http://assets.nydailynews.com/polopoly_fs/1.1347969!/img/httpImage/image.jpeg_gen/derivatives/landscape_635/article-pope-0518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4500"/>
            <a:ext cx="60483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Training Components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295400" y="1600200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ea typeface="Calibri"/>
                <a:cs typeface="Times New Roman"/>
              </a:rPr>
              <a:t>HUD P.I.T. Requirements for </a:t>
            </a:r>
            <a:r>
              <a:rPr lang="en-US" sz="2800" dirty="0" err="1" smtClean="0">
                <a:ea typeface="Calibri"/>
                <a:cs typeface="Times New Roman"/>
              </a:rPr>
              <a:t>CoC’s</a:t>
            </a:r>
            <a:endParaRPr lang="en-US" sz="2800" dirty="0" smtClean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endParaRPr lang="en-US" sz="2800" dirty="0" smtClean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lphaUcPeriod" startAt="2"/>
            </a:pPr>
            <a:r>
              <a:rPr lang="en-US" sz="2800" dirty="0" smtClean="0">
                <a:ea typeface="Calibri"/>
                <a:cs typeface="Times New Roman"/>
              </a:rPr>
              <a:t>Benefits </a:t>
            </a:r>
            <a:r>
              <a:rPr lang="en-US" sz="2800" dirty="0">
                <a:ea typeface="Calibri"/>
                <a:cs typeface="Times New Roman"/>
              </a:rPr>
              <a:t>of HUD P.I.T. Mobile </a:t>
            </a:r>
            <a:r>
              <a:rPr lang="en-US" sz="2800" dirty="0" smtClean="0">
                <a:ea typeface="Calibri"/>
                <a:cs typeface="Times New Roman"/>
              </a:rPr>
              <a:t>App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lphaUcPeriod" startAt="2"/>
            </a:pPr>
            <a:endParaRPr lang="en-US" sz="2800" dirty="0" smtClean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lphaUcPeriod" startAt="3"/>
            </a:pPr>
            <a:r>
              <a:rPr lang="en-US" sz="2800" dirty="0" smtClean="0">
                <a:ea typeface="Calibri"/>
                <a:cs typeface="Times New Roman"/>
              </a:rPr>
              <a:t>Target audience(s) </a:t>
            </a:r>
            <a:r>
              <a:rPr lang="en-US" sz="2800" dirty="0">
                <a:ea typeface="Calibri"/>
                <a:cs typeface="Times New Roman"/>
              </a:rPr>
              <a:t>of </a:t>
            </a:r>
            <a:r>
              <a:rPr lang="en-US" sz="2800" dirty="0" smtClean="0">
                <a:ea typeface="Calibri"/>
                <a:cs typeface="Times New Roman"/>
              </a:rPr>
              <a:t>training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ea typeface="Calibri"/>
              <a:cs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Calibri"/>
                <a:cs typeface="Times New Roman"/>
              </a:rPr>
              <a:t>D. Review </a:t>
            </a:r>
            <a:r>
              <a:rPr lang="en-US" sz="2800" dirty="0">
                <a:ea typeface="Calibri"/>
                <a:cs typeface="Times New Roman"/>
              </a:rPr>
              <a:t>P.I.T. Mobile App Pilot Phase and </a:t>
            </a:r>
            <a:r>
              <a:rPr lang="en-US" sz="2800" dirty="0" smtClean="0">
                <a:ea typeface="Calibri"/>
                <a:cs typeface="Times New Roman"/>
              </a:rPr>
              <a:t>Evaluation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lphaUcPeriod" startAt="3"/>
            </a:pPr>
            <a:endParaRPr lang="en-US" sz="2800" dirty="0" smtClean="0">
              <a:ea typeface="Calibri"/>
              <a:cs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Calibri"/>
                <a:cs typeface="Times New Roman"/>
              </a:rPr>
              <a:t>E. What </a:t>
            </a:r>
            <a:r>
              <a:rPr lang="en-US" sz="2800" dirty="0">
                <a:ea typeface="Calibri"/>
                <a:cs typeface="Times New Roman"/>
              </a:rPr>
              <a:t>is required to use P.I.T. Mobile </a:t>
            </a:r>
            <a:r>
              <a:rPr lang="en-US" sz="2800" dirty="0" smtClean="0">
                <a:ea typeface="Calibri"/>
                <a:cs typeface="Times New Roman"/>
              </a:rPr>
              <a:t>app</a:t>
            </a:r>
            <a:r>
              <a:rPr lang="en-US" sz="28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98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 &amp; 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Eddie Barber – </a:t>
            </a:r>
            <a:r>
              <a:rPr lang="en-US" dirty="0" smtClean="0">
                <a:hlinkClick r:id="rId2"/>
              </a:rPr>
              <a:t>Eddie@SimtechSolutions.com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Jon Lanham – </a:t>
            </a:r>
            <a:r>
              <a:rPr lang="en-US" dirty="0" smtClean="0">
                <a:hlinkClick r:id="rId3"/>
              </a:rPr>
              <a:t>JLanham@HelpFBMS.org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Matt </a:t>
            </a:r>
            <a:r>
              <a:rPr lang="en-US" dirty="0" smtClean="0"/>
              <a:t>Simmonds – </a:t>
            </a:r>
            <a:r>
              <a:rPr lang="en-US" dirty="0" smtClean="0">
                <a:hlinkClick r:id="rId4"/>
              </a:rPr>
              <a:t>Matt@SimtechSolutions.com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36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 In Time Framework – All 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10683"/>
            <a:ext cx="5638800" cy="50474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Sheltered Count: HMIS Users</a:t>
            </a:r>
            <a:endParaRPr lang="en-US" sz="2800" dirty="0"/>
          </a:p>
        </p:txBody>
      </p:sp>
      <p:pic>
        <p:nvPicPr>
          <p:cNvPr id="9219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51" y="1295400"/>
            <a:ext cx="79190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457200" y="5181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Calibri" pitchFamily="34" charset="0"/>
              <a:buChar char="—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Distributed Reporting Tool allows for the HMIS data for ac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tive clients on the night of the PIT to be p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ulled into the tool.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Calibri" pitchFamily="34" charset="0"/>
              <a:buChar char="—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Report and data are verified by the program staff prior to being aggregated.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Calibri" pitchFamily="34" charset="0"/>
              <a:buChar char="—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Simple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process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helps to encourage programs to conduct “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dry run”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counts and is effective for HMIS data cleanups. 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Sample Report Output from HMIS Data fed into a DRM Tool</a:t>
            </a:r>
            <a:endParaRPr lang="en-US" sz="2800" dirty="0"/>
          </a:p>
        </p:txBody>
      </p:sp>
      <p:pic>
        <p:nvPicPr>
          <p:cNvPr id="8" name="Content Placeholder 7" descr="PIT and HIC Reporting Tool - Report Outpu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524000"/>
            <a:ext cx="4232092" cy="5083028"/>
          </a:xfr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Sheltered Count: Non-HMIS Users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4999037"/>
            <a:ext cx="8382000" cy="1630363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Calibri" pitchFamily="34" charset="0"/>
              <a:buChar char="—"/>
            </a:pPr>
            <a:r>
              <a:rPr lang="en-US" dirty="0" smtClean="0">
                <a:solidFill>
                  <a:prstClr val="black"/>
                </a:solidFill>
              </a:rPr>
              <a:t>Alternative to paper for those not participating in HMIS</a:t>
            </a:r>
          </a:p>
          <a:p>
            <a:pPr marL="285750" indent="-285750">
              <a:buFont typeface="Calibri" pitchFamily="34" charset="0"/>
              <a:buChar char="—"/>
            </a:pPr>
            <a:r>
              <a:rPr lang="en-US" dirty="0" smtClean="0">
                <a:solidFill>
                  <a:prstClr val="black"/>
                </a:solidFill>
              </a:rPr>
              <a:t>DV providers and others do not need to share client level data</a:t>
            </a:r>
            <a:endParaRPr lang="en-US" dirty="0" smtClean="0"/>
          </a:p>
          <a:p>
            <a:pPr marL="285750" indent="-285750">
              <a:buFont typeface="Calibri" pitchFamily="34" charset="0"/>
              <a:buChar char="—"/>
            </a:pPr>
            <a:r>
              <a:rPr lang="en-US" dirty="0" smtClean="0">
                <a:solidFill>
                  <a:prstClr val="black"/>
                </a:solidFill>
              </a:rPr>
              <a:t>Simple format alleviates training needs</a:t>
            </a:r>
          </a:p>
          <a:p>
            <a:pPr marL="285750" indent="-285750">
              <a:buFont typeface="Calibri" pitchFamily="34" charset="0"/>
              <a:buChar char="—"/>
            </a:pPr>
            <a:r>
              <a:rPr lang="en-US" dirty="0" smtClean="0">
                <a:solidFill>
                  <a:prstClr val="black"/>
                </a:solidFill>
              </a:rPr>
              <a:t>Only requires MS Excel to use.  </a:t>
            </a:r>
          </a:p>
          <a:p>
            <a:pPr marL="285750" indent="-285750">
              <a:buFont typeface="Calibri" pitchFamily="34" charset="0"/>
              <a:buChar char="—"/>
            </a:pPr>
            <a:r>
              <a:rPr lang="en-US" dirty="0" smtClean="0">
                <a:solidFill>
                  <a:prstClr val="black"/>
                </a:solidFill>
              </a:rPr>
              <a:t>Can produce HUD CSV as well as reports such as the HUD APR and the PIT.</a:t>
            </a:r>
          </a:p>
        </p:txBody>
      </p:sp>
      <p:pic>
        <p:nvPicPr>
          <p:cNvPr id="1026" name="Picture 2" descr="Comparable HMIS Data Mana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664" y="1524000"/>
            <a:ext cx="69021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1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Paper Based Intake Form</a:t>
            </a:r>
            <a:endParaRPr lang="en-US" sz="2800" dirty="0"/>
          </a:p>
        </p:txBody>
      </p:sp>
      <p:pic>
        <p:nvPicPr>
          <p:cNvPr id="8" name="Content Placeholder 7" descr="PIT and HIC Reporting Tool - Report Outpu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1447799"/>
            <a:ext cx="8534400" cy="4932641"/>
          </a:xfr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Vendor API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9" y="1600200"/>
            <a:ext cx="8198622" cy="4086493"/>
          </a:xfr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571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itchFamily="34" charset="0"/>
              <a:buChar char="—"/>
            </a:pPr>
            <a:r>
              <a:rPr lang="en-US" dirty="0" smtClean="0">
                <a:solidFill>
                  <a:prstClr val="black"/>
                </a:solidFill>
              </a:rPr>
              <a:t>Would allow for transmission of counts per program, or per region, to be submitted </a:t>
            </a:r>
          </a:p>
          <a:p>
            <a:pPr marL="285750" indent="-285750">
              <a:buFont typeface="Calibri" pitchFamily="34" charset="0"/>
              <a:buChar char="—"/>
            </a:pPr>
            <a:r>
              <a:rPr lang="en-US" dirty="0" smtClean="0">
                <a:solidFill>
                  <a:prstClr val="black"/>
                </a:solidFill>
              </a:rPr>
              <a:t>Avoids issues with client level data being sent to a 3</a:t>
            </a:r>
            <a:r>
              <a:rPr lang="en-US" baseline="30000" dirty="0" smtClean="0">
                <a:solidFill>
                  <a:prstClr val="black"/>
                </a:solidFill>
              </a:rPr>
              <a:t>rd</a:t>
            </a:r>
            <a:r>
              <a:rPr lang="en-US" dirty="0" smtClean="0">
                <a:solidFill>
                  <a:prstClr val="black"/>
                </a:solidFill>
              </a:rPr>
              <a:t> party while allowing for peer to peer benchmarking, regional trend analysis etc.</a:t>
            </a:r>
          </a:p>
        </p:txBody>
      </p:sp>
    </p:spTree>
    <p:extLst>
      <p:ext uri="{BB962C8B-B14F-4D97-AF65-F5344CB8AC3E}">
        <p14:creationId xmlns:p14="http://schemas.microsoft.com/office/powerpoint/2010/main" val="25750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Unsheltered Count: Pre-Count Logistics</a:t>
            </a:r>
            <a:endParaRPr lang="en-US" sz="2800" dirty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010400" y="2057400"/>
          <a:ext cx="1905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4" imgW="2076740" imgH="3409524" progId="PBrush">
                  <p:embed/>
                </p:oleObj>
              </mc:Choice>
              <mc:Fallback>
                <p:oleObj name="Bitmap Image" r:id="rId4" imgW="2076740" imgH="3409524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057400"/>
                        <a:ext cx="1905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6324600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228600" y="5791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Calibri" pitchFamily="34" charset="0"/>
              <a:buChar char="—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Mapping prior contact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locations allows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for better coverage.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Calibri" pitchFamily="34" charset="0"/>
              <a:buChar char="—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Establishing coverage areas with map-based overlays helps to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prevent double counting.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697</Words>
  <Application>Microsoft Office PowerPoint</Application>
  <PresentationFormat>On-screen Show (4:3)</PresentationFormat>
  <Paragraphs>173</Paragraphs>
  <Slides>26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Bitmap Image</vt:lpstr>
      <vt:lpstr>Adopting the HUD Point In Time Mobile App to Assist with Regional Counts</vt:lpstr>
      <vt:lpstr> 2013 PIT Count – Alpha Test</vt:lpstr>
      <vt:lpstr>Point In Time Framework – All Sources</vt:lpstr>
      <vt:lpstr> Sheltered Count: HMIS Users</vt:lpstr>
      <vt:lpstr>   Sample Report Output from HMIS Data fed into a DRM Tool</vt:lpstr>
      <vt:lpstr>Sheltered Count: Non-HMIS Users</vt:lpstr>
      <vt:lpstr>   Paper Based Intake Form</vt:lpstr>
      <vt:lpstr>Vendor API</vt:lpstr>
      <vt:lpstr> Unsheltered Count: Pre-Count Logistics</vt:lpstr>
      <vt:lpstr>Unsheltered Count: Mobile App</vt:lpstr>
      <vt:lpstr> Benefits to the Interaction with Clients </vt:lpstr>
      <vt:lpstr>   Feedback from the Beta Tests  </vt:lpstr>
      <vt:lpstr>   PIT App Data Collection Framework    </vt:lpstr>
      <vt:lpstr>    Regional Control Panel   </vt:lpstr>
      <vt:lpstr>    The PIT Counting Tool App   </vt:lpstr>
      <vt:lpstr>    Regional Warehouse   </vt:lpstr>
      <vt:lpstr>Regional Homelessness Brockton, MA January 27, 2013</vt:lpstr>
      <vt:lpstr>PowerPoint Presentation</vt:lpstr>
      <vt:lpstr>Trends in Individual Homelessness Brockton, MA 2006 to 2013</vt:lpstr>
      <vt:lpstr>Trends in Family Homelessness  Brockton, MA 2006 to 2013</vt:lpstr>
      <vt:lpstr>  Family Homelessness in Massachusetts Versus Other States in New England</vt:lpstr>
      <vt:lpstr>    App Demo   </vt:lpstr>
      <vt:lpstr>   Training </vt:lpstr>
      <vt:lpstr>   Training Components </vt:lpstr>
      <vt:lpstr>    Q &amp; A  </vt:lpstr>
      <vt:lpstr>    Contact Information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Ledger</dc:creator>
  <cp:lastModifiedBy>Matthew Simmonds</cp:lastModifiedBy>
  <cp:revision>22</cp:revision>
  <dcterms:created xsi:type="dcterms:W3CDTF">2013-08-14T19:46:41Z</dcterms:created>
  <dcterms:modified xsi:type="dcterms:W3CDTF">2013-10-07T17:48:11Z</dcterms:modified>
</cp:coreProperties>
</file>