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95" r:id="rId4"/>
    <p:sldId id="260" r:id="rId5"/>
    <p:sldId id="262" r:id="rId6"/>
    <p:sldId id="278" r:id="rId7"/>
    <p:sldId id="279" r:id="rId8"/>
    <p:sldId id="280" r:id="rId9"/>
    <p:sldId id="281" r:id="rId10"/>
    <p:sldId id="296" r:id="rId11"/>
    <p:sldId id="283" r:id="rId12"/>
    <p:sldId id="302" r:id="rId13"/>
    <p:sldId id="297" r:id="rId14"/>
    <p:sldId id="298" r:id="rId15"/>
    <p:sldId id="282" r:id="rId16"/>
    <p:sldId id="294" r:id="rId17"/>
    <p:sldId id="284" r:id="rId18"/>
    <p:sldId id="300" r:id="rId19"/>
    <p:sldId id="285" r:id="rId20"/>
    <p:sldId id="292" r:id="rId21"/>
    <p:sldId id="293" r:id="rId22"/>
    <p:sldId id="286" r:id="rId23"/>
    <p:sldId id="290" r:id="rId24"/>
    <p:sldId id="291" r:id="rId25"/>
    <p:sldId id="287" r:id="rId26"/>
    <p:sldId id="301" r:id="rId27"/>
    <p:sldId id="304" r:id="rId28"/>
    <p:sldId id="30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die B" initials="EK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p:scale>
          <a:sx n="100" d="100"/>
          <a:sy n="100" d="100"/>
        </p:scale>
        <p:origin x="-258" y="732"/>
      </p:cViewPr>
      <p:guideLst>
        <p:guide orient="horz" pos="2160"/>
        <p:guide pos="2880"/>
      </p:guideLst>
    </p:cSldViewPr>
  </p:slideViewPr>
  <p:notesTextViewPr>
    <p:cViewPr>
      <p:scale>
        <a:sx n="1" d="1"/>
        <a:sy n="1" d="1"/>
      </p:scale>
      <p:origin x="0" y="0"/>
    </p:cViewPr>
  </p:notesTextViewPr>
  <p:sorterViewPr>
    <p:cViewPr>
      <p:scale>
        <a:sx n="66" d="100"/>
        <a:sy n="66" d="100"/>
      </p:scale>
      <p:origin x="0" y="1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22C82E-C43C-40DC-9C6E-EBC180E23C23}" type="datetimeFigureOut">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153176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2C82E-C43C-40DC-9C6E-EBC180E23C23}" type="datetimeFigureOut">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3028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2C82E-C43C-40DC-9C6E-EBC180E23C23}" type="datetimeFigureOut">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19087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2C82E-C43C-40DC-9C6E-EBC180E23C23}" type="datetimeFigureOut">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101923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2C82E-C43C-40DC-9C6E-EBC180E23C23}" type="datetimeFigureOut">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11787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22C82E-C43C-40DC-9C6E-EBC180E23C23}" type="datetimeFigureOut">
              <a:rPr lang="en-US" smtClean="0"/>
              <a:pPr/>
              <a:t>10/7/2012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139065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22C82E-C43C-40DC-9C6E-EBC180E23C23}" type="datetimeFigureOut">
              <a:rPr lang="en-US" smtClean="0"/>
              <a:pPr/>
              <a:t>10/7/2012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285541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22C82E-C43C-40DC-9C6E-EBC180E23C23}" type="datetimeFigureOut">
              <a:rPr lang="en-US" smtClean="0"/>
              <a:pPr/>
              <a:t>10/7/2012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422199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C82E-C43C-40DC-9C6E-EBC180E23C23}" type="datetimeFigureOut">
              <a:rPr lang="en-US" smtClean="0"/>
              <a:pPr/>
              <a:t>10/7/2012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68631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2C82E-C43C-40DC-9C6E-EBC180E23C23}" type="datetimeFigureOut">
              <a:rPr lang="en-US" smtClean="0"/>
              <a:pPr/>
              <a:t>10/7/2012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301726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2C82E-C43C-40DC-9C6E-EBC180E23C23}" type="datetimeFigureOut">
              <a:rPr lang="en-US" smtClean="0"/>
              <a:pPr/>
              <a:t>10/7/2012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12196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C82E-C43C-40DC-9C6E-EBC180E23C23}" type="datetimeFigureOut">
              <a:rPr lang="en-US" smtClean="0"/>
              <a:pPr/>
              <a:t>10/7/2012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1BB76-B64E-4F02-A292-3125D9FE7868}" type="slidenum">
              <a:rPr lang="en-US" smtClean="0"/>
              <a:pPr/>
              <a:t>‹#›</a:t>
            </a:fld>
            <a:endParaRPr lang="en-US"/>
          </a:p>
        </p:txBody>
      </p:sp>
    </p:spTree>
    <p:extLst>
      <p:ext uri="{BB962C8B-B14F-4D97-AF65-F5344CB8AC3E}">
        <p14:creationId xmlns:p14="http://schemas.microsoft.com/office/powerpoint/2010/main" xmlns="" val="3924859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Matt@SimtechSolution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fontScale="90000"/>
          </a:bodyPr>
          <a:lstStyle/>
          <a:p>
            <a:r>
              <a:rPr lang="en-US" dirty="0"/>
              <a:t>Tools and Techniques for </a:t>
            </a:r>
            <a:r>
              <a:rPr lang="en-US" dirty="0" smtClean="0"/>
              <a:t>Ensuring an </a:t>
            </a:r>
            <a:r>
              <a:rPr lang="en-US" dirty="0"/>
              <a:t>Accurate HMIS Implementation</a:t>
            </a:r>
          </a:p>
        </p:txBody>
      </p:sp>
      <p:sp>
        <p:nvSpPr>
          <p:cNvPr id="3" name="Subtitle 2"/>
          <p:cNvSpPr>
            <a:spLocks noGrp="1"/>
          </p:cNvSpPr>
          <p:nvPr>
            <p:ph type="subTitle" idx="1"/>
          </p:nvPr>
        </p:nvSpPr>
        <p:spPr>
          <a:xfrm>
            <a:off x="1371600" y="3352800"/>
            <a:ext cx="6400800" cy="1752600"/>
          </a:xfrm>
        </p:spPr>
        <p:txBody>
          <a:bodyPr>
            <a:normAutofit fontScale="85000" lnSpcReduction="20000"/>
          </a:bodyPr>
          <a:lstStyle/>
          <a:p>
            <a:r>
              <a:rPr lang="en-US" dirty="0" smtClean="0"/>
              <a:t>Matthew D. Simmonds</a:t>
            </a:r>
          </a:p>
          <a:p>
            <a:r>
              <a:rPr lang="en-US" dirty="0" smtClean="0"/>
              <a:t>President</a:t>
            </a:r>
          </a:p>
          <a:p>
            <a:r>
              <a:rPr lang="en-US" dirty="0" err="1" smtClean="0"/>
              <a:t>Simtech</a:t>
            </a:r>
            <a:r>
              <a:rPr lang="en-US" dirty="0" smtClean="0"/>
              <a:t> Solutions, Inc.</a:t>
            </a:r>
          </a:p>
          <a:p>
            <a:r>
              <a:rPr lang="en-US" dirty="0" smtClean="0"/>
              <a:t>October 12, 2012</a:t>
            </a:r>
            <a:endParaRPr lang="en-US" dirty="0"/>
          </a:p>
        </p:txBody>
      </p:sp>
    </p:spTree>
    <p:extLst>
      <p:ext uri="{BB962C8B-B14F-4D97-AF65-F5344CB8AC3E}">
        <p14:creationId xmlns:p14="http://schemas.microsoft.com/office/powerpoint/2010/main" xmlns="" val="3829090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1447800"/>
            <a:ext cx="3605831"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smtClean="0"/>
              <a:t>Check Data Quality – Program 1</a:t>
            </a:r>
            <a:endParaRPr lang="en-US" dirty="0"/>
          </a:p>
        </p:txBody>
      </p:sp>
      <p:sp>
        <p:nvSpPr>
          <p:cNvPr id="3" name="Content Placeholder 2"/>
          <p:cNvSpPr>
            <a:spLocks noGrp="1"/>
          </p:cNvSpPr>
          <p:nvPr>
            <p:ph idx="1"/>
          </p:nvPr>
        </p:nvSpPr>
        <p:spPr>
          <a:xfrm>
            <a:off x="304800" y="5219700"/>
            <a:ext cx="8686801" cy="1409700"/>
          </a:xfrm>
        </p:spPr>
        <p:txBody>
          <a:bodyPr>
            <a:normAutofit fontScale="77500" lnSpcReduction="20000"/>
          </a:bodyPr>
          <a:lstStyle/>
          <a:p>
            <a:r>
              <a:rPr lang="en-US" dirty="0" smtClean="0"/>
              <a:t>Data Quality Scorecards can be used to verify the data meets certain data quality </a:t>
            </a:r>
            <a:r>
              <a:rPr lang="en-US" dirty="0" smtClean="0"/>
              <a:t>thresholds.</a:t>
            </a:r>
            <a:endParaRPr lang="en-US" dirty="0" smtClean="0"/>
          </a:p>
          <a:p>
            <a:r>
              <a:rPr lang="en-US" dirty="0" smtClean="0"/>
              <a:t>The above program </a:t>
            </a:r>
            <a:r>
              <a:rPr lang="en-US" dirty="0" smtClean="0"/>
              <a:t>appears to be </a:t>
            </a:r>
            <a:r>
              <a:rPr lang="en-US" dirty="0" smtClean="0"/>
              <a:t>operating at well above capacity towards the end of the reporting period.</a:t>
            </a:r>
            <a:endParaRPr lang="en-US" dirty="0" smtClean="0"/>
          </a:p>
          <a:p>
            <a:pPr marL="0" indent="0">
              <a:buNone/>
            </a:pPr>
            <a:endParaRPr lang="en-US" dirty="0"/>
          </a:p>
        </p:txBody>
      </p:sp>
      <p:pic>
        <p:nvPicPr>
          <p:cNvPr id="1026" name="Picture 2" descr="F:\Users\Simtech\Dropbox\Homelessness\Presentations\NHSDC Conferences\DC\images\DataFlo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051315" y="4360688"/>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24748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9" y="838200"/>
            <a:ext cx="8839201" cy="609600"/>
          </a:xfrm>
        </p:spPr>
        <p:txBody>
          <a:bodyPr>
            <a:normAutofit fontScale="90000"/>
          </a:bodyPr>
          <a:lstStyle/>
          <a:p>
            <a:r>
              <a:rPr lang="en-US" dirty="0" smtClean="0"/>
              <a:t>Data Cleansing</a:t>
            </a:r>
            <a:endParaRPr lang="en-US" dirty="0"/>
          </a:p>
        </p:txBody>
      </p:sp>
      <p:sp>
        <p:nvSpPr>
          <p:cNvPr id="3" name="Content Placeholder 2"/>
          <p:cNvSpPr>
            <a:spLocks noGrp="1"/>
          </p:cNvSpPr>
          <p:nvPr>
            <p:ph idx="1"/>
          </p:nvPr>
        </p:nvSpPr>
        <p:spPr>
          <a:xfrm>
            <a:off x="4724399" y="1481570"/>
            <a:ext cx="3951515" cy="4462029"/>
          </a:xfrm>
        </p:spPr>
        <p:txBody>
          <a:bodyPr>
            <a:normAutofit/>
          </a:bodyPr>
          <a:lstStyle/>
          <a:p>
            <a:pPr marL="0" indent="0">
              <a:buNone/>
            </a:pPr>
            <a:r>
              <a:rPr lang="en-US" sz="2000" dirty="0"/>
              <a:t>Data that does not meet the requirements can be optionally cleaned up by the system </a:t>
            </a:r>
            <a:r>
              <a:rPr lang="en-US" sz="2000" dirty="0" smtClean="0"/>
              <a:t>automatically. This might include auto-exiting clients that have not been recently seen, removing duplicates, and other data handling.</a:t>
            </a:r>
            <a:endParaRPr lang="en-US" sz="2000" dirty="0"/>
          </a:p>
        </p:txBody>
      </p:sp>
      <p:pic>
        <p:nvPicPr>
          <p:cNvPr id="1026" name="Picture 2" descr="F:\Users\Simtech\Dropbox\Homelessness\Presentations\NHSDC Conferences\DC\images\DataFl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305800" y="4476928"/>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F:\Users\Simtech\Dropbox\Homelessness\Presentations\NHSDC Conferences\DC\images\CleaningStep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7225" y="4498814"/>
            <a:ext cx="3402021" cy="171184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F:\Users\Simtech\Dropbox\Homelessness\Presentations\NHSDC Conferences\DC\images\CleaningStep1WMarkupService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8174" y="2971949"/>
            <a:ext cx="3402021" cy="144314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F:\Users\Simtech\Dropbox\Homelessness\Presentations\NHSDC Conferences\DC\images\BeforeCleaningWMarkup-Episodes.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8173" y="1447801"/>
            <a:ext cx="3402021" cy="14140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1976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524000"/>
            <a:ext cx="3638888"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smtClean="0"/>
              <a:t>Check Data Quality – Program </a:t>
            </a:r>
            <a:r>
              <a:rPr lang="en-US" dirty="0" smtClean="0"/>
              <a:t>2</a:t>
            </a:r>
            <a:endParaRPr lang="en-US" dirty="0"/>
          </a:p>
        </p:txBody>
      </p:sp>
      <p:sp>
        <p:nvSpPr>
          <p:cNvPr id="3" name="Content Placeholder 2"/>
          <p:cNvSpPr>
            <a:spLocks noGrp="1"/>
          </p:cNvSpPr>
          <p:nvPr>
            <p:ph idx="1"/>
          </p:nvPr>
        </p:nvSpPr>
        <p:spPr>
          <a:xfrm>
            <a:off x="304800" y="5219700"/>
            <a:ext cx="8686801" cy="1409700"/>
          </a:xfrm>
        </p:spPr>
        <p:txBody>
          <a:bodyPr>
            <a:normAutofit fontScale="92500" lnSpcReduction="10000"/>
          </a:bodyPr>
          <a:lstStyle/>
          <a:p>
            <a:r>
              <a:rPr lang="en-US" dirty="0" smtClean="0"/>
              <a:t>The above program appears to be operating at well above capacity towards the end of the reporting period.</a:t>
            </a:r>
          </a:p>
          <a:p>
            <a:pPr marL="0" indent="0">
              <a:buNone/>
            </a:pPr>
            <a:endParaRPr lang="en-US" dirty="0"/>
          </a:p>
        </p:txBody>
      </p:sp>
      <p:pic>
        <p:nvPicPr>
          <p:cNvPr id="1026" name="Picture 2" descr="F:\Users\Simtech\Dropbox\Homelessness\Presentations\NHSDC Conferences\DC\images\DataFl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051315" y="4360688"/>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24748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1388767"/>
            <a:ext cx="4343400" cy="3770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smtClean="0"/>
              <a:t>Data Rejected</a:t>
            </a:r>
            <a:endParaRPr lang="en-US" dirty="0"/>
          </a:p>
        </p:txBody>
      </p:sp>
      <p:sp>
        <p:nvSpPr>
          <p:cNvPr id="3" name="Content Placeholder 2"/>
          <p:cNvSpPr>
            <a:spLocks noGrp="1"/>
          </p:cNvSpPr>
          <p:nvPr>
            <p:ph idx="1"/>
          </p:nvPr>
        </p:nvSpPr>
        <p:spPr>
          <a:xfrm>
            <a:off x="304800" y="5219700"/>
            <a:ext cx="8686801" cy="1409700"/>
          </a:xfrm>
        </p:spPr>
        <p:txBody>
          <a:bodyPr>
            <a:normAutofit/>
          </a:bodyPr>
          <a:lstStyle/>
          <a:p>
            <a:r>
              <a:rPr lang="en-US" dirty="0" smtClean="0"/>
              <a:t>If, after cleaning, the data still appears to be erroneous it is it is rejected</a:t>
            </a:r>
          </a:p>
          <a:p>
            <a:endParaRPr lang="en-US" dirty="0"/>
          </a:p>
        </p:txBody>
      </p:sp>
      <p:pic>
        <p:nvPicPr>
          <p:cNvPr id="1026" name="Picture 2" descr="F:\Users\Simtech\Dropbox\Homelessness\Presentations\NHSDC Conferences\DC\images\DataFlo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305800" y="4476928"/>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43651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1" y="1438275"/>
            <a:ext cx="42672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smtClean="0"/>
              <a:t>Data Accepted</a:t>
            </a:r>
            <a:endParaRPr lang="en-US" dirty="0"/>
          </a:p>
        </p:txBody>
      </p:sp>
      <p:sp>
        <p:nvSpPr>
          <p:cNvPr id="3" name="Content Placeholder 2"/>
          <p:cNvSpPr>
            <a:spLocks noGrp="1"/>
          </p:cNvSpPr>
          <p:nvPr>
            <p:ph idx="1"/>
          </p:nvPr>
        </p:nvSpPr>
        <p:spPr>
          <a:xfrm>
            <a:off x="304800" y="5219700"/>
            <a:ext cx="8686801" cy="1409700"/>
          </a:xfrm>
        </p:spPr>
        <p:txBody>
          <a:bodyPr>
            <a:normAutofit/>
          </a:bodyPr>
          <a:lstStyle/>
          <a:p>
            <a:r>
              <a:rPr lang="en-US" dirty="0" smtClean="0"/>
              <a:t>If, after cleaning, the data is deemed to be acceptable it can be used to create other reports. </a:t>
            </a:r>
          </a:p>
          <a:p>
            <a:endParaRPr lang="en-US" dirty="0"/>
          </a:p>
        </p:txBody>
      </p:sp>
      <p:pic>
        <p:nvPicPr>
          <p:cNvPr id="1026" name="Picture 2" descr="F:\Users\Simtech\Dropbox\Homelessness\Presentations\NHSDC Conferences\DC\images\DataFlo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305800" y="4476928"/>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56650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6" name="Picture 3" descr="F:\Users\Simtech\Dropbox\Homelessness\Presentations\NHSDC Conferences\DC\images\ReportSelecti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1516749"/>
            <a:ext cx="5514480" cy="36423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smtClean="0"/>
              <a:t>Create Reports</a:t>
            </a:r>
            <a:endParaRPr lang="en-US" dirty="0"/>
          </a:p>
        </p:txBody>
      </p:sp>
      <p:sp>
        <p:nvSpPr>
          <p:cNvPr id="3" name="Content Placeholder 2"/>
          <p:cNvSpPr>
            <a:spLocks noGrp="1"/>
          </p:cNvSpPr>
          <p:nvPr>
            <p:ph idx="1"/>
          </p:nvPr>
        </p:nvSpPr>
        <p:spPr>
          <a:xfrm>
            <a:off x="304800" y="5219700"/>
            <a:ext cx="8686801" cy="1409700"/>
          </a:xfrm>
        </p:spPr>
        <p:txBody>
          <a:bodyPr>
            <a:normAutofit fontScale="55000" lnSpcReduction="20000"/>
          </a:bodyPr>
          <a:lstStyle/>
          <a:p>
            <a:r>
              <a:rPr lang="en-US" dirty="0"/>
              <a:t>Once the data has been verified and/or cleaned, reports can be created.</a:t>
            </a:r>
          </a:p>
          <a:p>
            <a:r>
              <a:rPr lang="en-US" dirty="0" smtClean="0"/>
              <a:t>With either a warehouse or DRM, these </a:t>
            </a:r>
            <a:r>
              <a:rPr lang="en-US" dirty="0"/>
              <a:t>reports can be created over a variety of difference data sources at </a:t>
            </a:r>
            <a:r>
              <a:rPr lang="en-US" dirty="0" smtClean="0"/>
              <a:t>once.  This is useful </a:t>
            </a:r>
            <a:r>
              <a:rPr lang="en-US" dirty="0"/>
              <a:t>for regional </a:t>
            </a:r>
            <a:r>
              <a:rPr lang="en-US" dirty="0" smtClean="0"/>
              <a:t>reports </a:t>
            </a:r>
            <a:r>
              <a:rPr lang="en-US" dirty="0"/>
              <a:t>such as </a:t>
            </a:r>
            <a:r>
              <a:rPr lang="en-US" dirty="0" smtClean="0"/>
              <a:t>AHAR as well as reports such as APRs that may require data from multiple sub-grantees.</a:t>
            </a:r>
          </a:p>
          <a:p>
            <a:r>
              <a:rPr lang="en-US" dirty="0" smtClean="0"/>
              <a:t>These reporting tools can also be used to validate a vendor’s work.  </a:t>
            </a:r>
            <a:endParaRPr lang="en-US" dirty="0"/>
          </a:p>
          <a:p>
            <a:endParaRPr lang="en-US" dirty="0"/>
          </a:p>
        </p:txBody>
      </p:sp>
      <p:pic>
        <p:nvPicPr>
          <p:cNvPr id="1026" name="Picture 2" descr="F:\Users\Simtech\Dropbox\Homelessness\Presentations\NHSDC Conferences\DC\images\DataFlo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077200" y="4800600"/>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88327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378999"/>
            <a:ext cx="3587377" cy="3716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1371600"/>
            <a:ext cx="3459200" cy="37169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smtClean="0"/>
              <a:t>Report Specifications</a:t>
            </a:r>
            <a:endParaRPr lang="en-US" dirty="0"/>
          </a:p>
        </p:txBody>
      </p:sp>
      <p:sp>
        <p:nvSpPr>
          <p:cNvPr id="3" name="Content Placeholder 2"/>
          <p:cNvSpPr>
            <a:spLocks noGrp="1"/>
          </p:cNvSpPr>
          <p:nvPr>
            <p:ph idx="1"/>
          </p:nvPr>
        </p:nvSpPr>
        <p:spPr>
          <a:xfrm>
            <a:off x="304800" y="5219700"/>
            <a:ext cx="8686801" cy="1409700"/>
          </a:xfrm>
        </p:spPr>
        <p:txBody>
          <a:bodyPr>
            <a:normAutofit fontScale="92500" lnSpcReduction="10000"/>
          </a:bodyPr>
          <a:lstStyle/>
          <a:p>
            <a:r>
              <a:rPr lang="en-US" dirty="0" smtClean="0"/>
              <a:t>If </a:t>
            </a:r>
            <a:r>
              <a:rPr lang="en-US" dirty="0"/>
              <a:t>any Report Programming Specifications have been developed, they can be used to implement mandated reports </a:t>
            </a:r>
          </a:p>
          <a:p>
            <a:endParaRPr lang="en-US" dirty="0"/>
          </a:p>
        </p:txBody>
      </p:sp>
      <p:pic>
        <p:nvPicPr>
          <p:cNvPr id="1026" name="Picture 2" descr="F:\Users\Simtech\Dropbox\Homelessness\Presentations\NHSDC Conferences\DC\images\DataFlow.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858000" y="3838548"/>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40093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9" y="838200"/>
            <a:ext cx="8839201" cy="609600"/>
          </a:xfrm>
        </p:spPr>
        <p:txBody>
          <a:bodyPr>
            <a:noAutofit/>
          </a:bodyPr>
          <a:lstStyle/>
          <a:p>
            <a:r>
              <a:rPr lang="en-US" sz="3600" dirty="0"/>
              <a:t>Data Quality </a:t>
            </a:r>
            <a:r>
              <a:rPr lang="en-US" sz="3600" dirty="0" smtClean="0"/>
              <a:t>Scorecards – Capacity Utilization</a:t>
            </a:r>
            <a:endParaRPr lang="en-US" sz="3600" dirty="0"/>
          </a:p>
        </p:txBody>
      </p:sp>
      <p:sp>
        <p:nvSpPr>
          <p:cNvPr id="3" name="Content Placeholder 2"/>
          <p:cNvSpPr>
            <a:spLocks noGrp="1"/>
          </p:cNvSpPr>
          <p:nvPr>
            <p:ph idx="1"/>
          </p:nvPr>
        </p:nvSpPr>
        <p:spPr>
          <a:xfrm>
            <a:off x="304800" y="5219700"/>
            <a:ext cx="8686801" cy="1409700"/>
          </a:xfrm>
        </p:spPr>
        <p:txBody>
          <a:bodyPr>
            <a:normAutofit fontScale="62500" lnSpcReduction="20000"/>
          </a:bodyPr>
          <a:lstStyle/>
          <a:p>
            <a:r>
              <a:rPr lang="en-US" dirty="0" smtClean="0"/>
              <a:t>The Capacity Utilization component of Data Quality Scorecards provides an  “at-a-glance” preview of a wide array of program attributes including bed capacity, the utilization of these beds over time according to both bed service records and program enrollments, and what was reported for the annual HUD point in time count.</a:t>
            </a:r>
          </a:p>
          <a:p>
            <a:endParaRPr lang="en-US" dirty="0"/>
          </a:p>
        </p:txBody>
      </p:sp>
      <p:pic>
        <p:nvPicPr>
          <p:cNvPr id="6" name="Picture 2" descr="F:\Users\Simtech\Dropbox\Homelessness\Presentations\NHSDC Conferences\DC\images\DQScorecard.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6234" b="-3749"/>
          <a:stretch/>
        </p:blipFill>
        <p:spPr bwMode="auto">
          <a:xfrm>
            <a:off x="2362200" y="1371600"/>
            <a:ext cx="4114800" cy="39129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8447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838200"/>
            <a:ext cx="8839201" cy="609600"/>
          </a:xfrm>
        </p:spPr>
        <p:txBody>
          <a:bodyPr>
            <a:noAutofit/>
          </a:bodyPr>
          <a:lstStyle/>
          <a:p>
            <a:r>
              <a:rPr lang="en-US" sz="3600" dirty="0"/>
              <a:t>Data Quality </a:t>
            </a:r>
            <a:r>
              <a:rPr lang="en-US" sz="3600" dirty="0" smtClean="0"/>
              <a:t>Scorecards – Data Completion</a:t>
            </a:r>
            <a:endParaRPr lang="en-US" sz="3600" dirty="0"/>
          </a:p>
        </p:txBody>
      </p:sp>
      <p:sp>
        <p:nvSpPr>
          <p:cNvPr id="3" name="Content Placeholder 2"/>
          <p:cNvSpPr>
            <a:spLocks noGrp="1"/>
          </p:cNvSpPr>
          <p:nvPr>
            <p:ph idx="1"/>
          </p:nvPr>
        </p:nvSpPr>
        <p:spPr>
          <a:xfrm>
            <a:off x="304800" y="5219700"/>
            <a:ext cx="8686801" cy="1409700"/>
          </a:xfrm>
        </p:spPr>
        <p:txBody>
          <a:bodyPr>
            <a:normAutofit fontScale="92500" lnSpcReduction="10000"/>
          </a:bodyPr>
          <a:lstStyle/>
          <a:p>
            <a:r>
              <a:rPr lang="en-US" dirty="0" smtClean="0"/>
              <a:t>The Data Completion Rate portion of Data Quality Scorecards allows users to identify the aspects of the reporting set that are viable for reporting.  </a:t>
            </a:r>
          </a:p>
          <a:p>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1371600"/>
            <a:ext cx="41148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447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9" y="838200"/>
            <a:ext cx="8839201" cy="609600"/>
          </a:xfrm>
        </p:spPr>
        <p:txBody>
          <a:bodyPr>
            <a:normAutofit fontScale="90000"/>
          </a:bodyPr>
          <a:lstStyle/>
          <a:p>
            <a:r>
              <a:rPr lang="en-US" dirty="0" smtClean="0"/>
              <a:t>Stay Pattern Analysis</a:t>
            </a:r>
            <a:endParaRPr lang="en-US" dirty="0"/>
          </a:p>
        </p:txBody>
      </p:sp>
      <p:sp>
        <p:nvSpPr>
          <p:cNvPr id="3" name="Content Placeholder 2"/>
          <p:cNvSpPr>
            <a:spLocks noGrp="1"/>
          </p:cNvSpPr>
          <p:nvPr>
            <p:ph idx="1"/>
          </p:nvPr>
        </p:nvSpPr>
        <p:spPr>
          <a:xfrm>
            <a:off x="304800" y="5219700"/>
            <a:ext cx="8686801" cy="1409700"/>
          </a:xfrm>
        </p:spPr>
        <p:txBody>
          <a:bodyPr>
            <a:normAutofit fontScale="85000" lnSpcReduction="10000"/>
          </a:bodyPr>
          <a:lstStyle/>
          <a:p>
            <a:r>
              <a:rPr lang="en-US" dirty="0" smtClean="0"/>
              <a:t>This Length </a:t>
            </a:r>
            <a:r>
              <a:rPr lang="en-US" dirty="0"/>
              <a:t>of Stay Histogram </a:t>
            </a:r>
            <a:r>
              <a:rPr lang="en-US" dirty="0" smtClean="0"/>
              <a:t>shows the total number </a:t>
            </a:r>
            <a:r>
              <a:rPr lang="en-US" dirty="0"/>
              <a:t>of days each client </a:t>
            </a:r>
            <a:r>
              <a:rPr lang="en-US" dirty="0" smtClean="0"/>
              <a:t>stayed </a:t>
            </a:r>
            <a:r>
              <a:rPr lang="en-US" dirty="0"/>
              <a:t>at a</a:t>
            </a:r>
            <a:r>
              <a:rPr lang="en-US" dirty="0" smtClean="0"/>
              <a:t> shelter during the reporting period.  This helps maximize the ROI of re-housing dollars. </a:t>
            </a:r>
          </a:p>
          <a:p>
            <a:endParaRPr lang="en-US" dirty="0"/>
          </a:p>
        </p:txBody>
      </p:sp>
      <p:pic>
        <p:nvPicPr>
          <p:cNvPr id="7" name="Picture 2" descr="LOS Histogram"/>
          <p:cNvPicPr>
            <a:picLocks noChangeAspect="1" noChangeArrowheads="1"/>
          </p:cNvPicPr>
          <p:nvPr/>
        </p:nvPicPr>
        <p:blipFill>
          <a:blip r:embed="rId3" cstate="print"/>
          <a:stretch>
            <a:fillRect/>
          </a:stretch>
        </p:blipFill>
        <p:spPr bwMode="auto">
          <a:xfrm>
            <a:off x="990600" y="1524000"/>
            <a:ext cx="7010399" cy="3657600"/>
          </a:xfrm>
          <a:prstGeom prst="rect">
            <a:avLst/>
          </a:prstGeom>
          <a:noFill/>
          <a:ln w="9525">
            <a:noFill/>
            <a:miter lim="800000"/>
            <a:headEnd/>
            <a:tailEnd/>
          </a:ln>
        </p:spPr>
      </p:pic>
    </p:spTree>
    <p:extLst>
      <p:ext uri="{BB962C8B-B14F-4D97-AF65-F5344CB8AC3E}">
        <p14:creationId xmlns:p14="http://schemas.microsoft.com/office/powerpoint/2010/main" xmlns="" val="1055579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a:t>What Tools &amp; Practices Should </a:t>
            </a:r>
            <a:br>
              <a:rPr lang="en-US" dirty="0"/>
            </a:br>
            <a:r>
              <a:rPr lang="en-US" dirty="0"/>
              <a:t>We Consider?</a:t>
            </a:r>
          </a:p>
        </p:txBody>
      </p:sp>
      <p:sp>
        <p:nvSpPr>
          <p:cNvPr id="3" name="Content Placeholder 2"/>
          <p:cNvSpPr>
            <a:spLocks noGrp="1"/>
          </p:cNvSpPr>
          <p:nvPr>
            <p:ph idx="1"/>
          </p:nvPr>
        </p:nvSpPr>
        <p:spPr>
          <a:xfrm>
            <a:off x="457200" y="1981200"/>
            <a:ext cx="8229600" cy="4144963"/>
          </a:xfrm>
        </p:spPr>
        <p:txBody>
          <a:bodyPr/>
          <a:lstStyle/>
          <a:p>
            <a:r>
              <a:rPr lang="en-US" dirty="0" smtClean="0"/>
              <a:t>Supporting </a:t>
            </a:r>
            <a:r>
              <a:rPr lang="en-US" dirty="0"/>
              <a:t>Documentation</a:t>
            </a:r>
          </a:p>
          <a:p>
            <a:r>
              <a:rPr lang="en-US" dirty="0" smtClean="0"/>
              <a:t>Service </a:t>
            </a:r>
            <a:r>
              <a:rPr lang="en-US" dirty="0"/>
              <a:t>Level Agreements (SLAs)</a:t>
            </a:r>
          </a:p>
          <a:p>
            <a:r>
              <a:rPr lang="en-US" dirty="0" smtClean="0"/>
              <a:t>HMIS </a:t>
            </a:r>
            <a:r>
              <a:rPr lang="en-US" dirty="0"/>
              <a:t>Vendor Compliance Reviews</a:t>
            </a:r>
          </a:p>
          <a:p>
            <a:r>
              <a:rPr lang="en-US" dirty="0" smtClean="0"/>
              <a:t>HMIS </a:t>
            </a:r>
            <a:r>
              <a:rPr lang="en-US" dirty="0"/>
              <a:t>Conversion Audits</a:t>
            </a:r>
          </a:p>
          <a:p>
            <a:r>
              <a:rPr lang="en-US" dirty="0" smtClean="0"/>
              <a:t>HMIS </a:t>
            </a:r>
            <a:r>
              <a:rPr lang="en-US" dirty="0"/>
              <a:t>Implementation Audits</a:t>
            </a:r>
          </a:p>
          <a:p>
            <a:r>
              <a:rPr lang="en-US" dirty="0" smtClean="0"/>
              <a:t>Ongoing </a:t>
            </a:r>
            <a:r>
              <a:rPr lang="en-US" dirty="0"/>
              <a:t>Data Quality Monitoring </a:t>
            </a:r>
          </a:p>
          <a:p>
            <a:r>
              <a:rPr lang="en-US" dirty="0" smtClean="0"/>
              <a:t>Data </a:t>
            </a:r>
            <a:r>
              <a:rPr lang="en-US" dirty="0"/>
              <a:t>Cleansing (Automated and Manual)</a:t>
            </a:r>
          </a:p>
        </p:txBody>
      </p:sp>
    </p:spTree>
    <p:extLst>
      <p:ext uri="{BB962C8B-B14F-4D97-AF65-F5344CB8AC3E}">
        <p14:creationId xmlns:p14="http://schemas.microsoft.com/office/powerpoint/2010/main" xmlns="" val="119323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8009" y="1422555"/>
            <a:ext cx="6061991" cy="3747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a:t>Chronic </a:t>
            </a:r>
            <a:r>
              <a:rPr lang="en-US" dirty="0" smtClean="0"/>
              <a:t>Homeless Status Audits</a:t>
            </a:r>
            <a:endParaRPr lang="en-US" dirty="0"/>
          </a:p>
        </p:txBody>
      </p:sp>
      <p:sp>
        <p:nvSpPr>
          <p:cNvPr id="3" name="Content Placeholder 2"/>
          <p:cNvSpPr>
            <a:spLocks noGrp="1"/>
          </p:cNvSpPr>
          <p:nvPr>
            <p:ph idx="1"/>
          </p:nvPr>
        </p:nvSpPr>
        <p:spPr>
          <a:xfrm>
            <a:off x="304800" y="5219700"/>
            <a:ext cx="8686801" cy="1409700"/>
          </a:xfrm>
        </p:spPr>
        <p:txBody>
          <a:bodyPr>
            <a:normAutofit fontScale="85000" lnSpcReduction="10000"/>
          </a:bodyPr>
          <a:lstStyle/>
          <a:p>
            <a:r>
              <a:rPr lang="en-US" dirty="0" smtClean="0"/>
              <a:t>Identifies clients that appear to be incorrectly </a:t>
            </a:r>
            <a:r>
              <a:rPr lang="en-US" dirty="0"/>
              <a:t>marked as </a:t>
            </a:r>
            <a:r>
              <a:rPr lang="en-US" dirty="0" smtClean="0"/>
              <a:t>not chronic </a:t>
            </a:r>
            <a:r>
              <a:rPr lang="en-US" dirty="0"/>
              <a:t>when they </a:t>
            </a:r>
            <a:r>
              <a:rPr lang="en-US" dirty="0" smtClean="0"/>
              <a:t>meet </a:t>
            </a:r>
            <a:r>
              <a:rPr lang="en-US" dirty="0"/>
              <a:t>the definition, as well as clients incorrectly marked </a:t>
            </a:r>
            <a:r>
              <a:rPr lang="en-US" dirty="0" smtClean="0"/>
              <a:t>as </a:t>
            </a:r>
            <a:r>
              <a:rPr lang="en-US" dirty="0"/>
              <a:t>chronic when they </a:t>
            </a:r>
            <a:r>
              <a:rPr lang="en-US" dirty="0" smtClean="0"/>
              <a:t>do not.</a:t>
            </a:r>
            <a:endParaRPr lang="en-US" dirty="0"/>
          </a:p>
        </p:txBody>
      </p:sp>
    </p:spTree>
    <p:extLst>
      <p:ext uri="{BB962C8B-B14F-4D97-AF65-F5344CB8AC3E}">
        <p14:creationId xmlns:p14="http://schemas.microsoft.com/office/powerpoint/2010/main" xmlns="" val="1489033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9" y="838200"/>
            <a:ext cx="8839201" cy="609600"/>
          </a:xfrm>
        </p:spPr>
        <p:txBody>
          <a:bodyPr>
            <a:normAutofit fontScale="90000"/>
          </a:bodyPr>
          <a:lstStyle/>
          <a:p>
            <a:r>
              <a:rPr lang="en-US" dirty="0"/>
              <a:t>Daily Client Census</a:t>
            </a:r>
          </a:p>
        </p:txBody>
      </p:sp>
      <p:sp>
        <p:nvSpPr>
          <p:cNvPr id="3" name="Content Placeholder 2"/>
          <p:cNvSpPr>
            <a:spLocks noGrp="1"/>
          </p:cNvSpPr>
          <p:nvPr>
            <p:ph idx="1"/>
          </p:nvPr>
        </p:nvSpPr>
        <p:spPr>
          <a:xfrm>
            <a:off x="152400" y="5410200"/>
            <a:ext cx="8458200" cy="1181100"/>
          </a:xfrm>
        </p:spPr>
        <p:txBody>
          <a:bodyPr>
            <a:normAutofit fontScale="92500" lnSpcReduction="10000"/>
          </a:bodyPr>
          <a:lstStyle/>
          <a:p>
            <a:pPr>
              <a:buNone/>
            </a:pPr>
            <a:r>
              <a:rPr lang="en-US" sz="2800" dirty="0" smtClean="0"/>
              <a:t>     Using non-HMIS data alongside HMIS data can be of significant value.  This chart shows the impact of the weather on shelter demand. </a:t>
            </a:r>
            <a:endParaRPr lang="en-US" sz="2800" dirty="0"/>
          </a:p>
        </p:txBody>
      </p:sp>
      <p:pic>
        <p:nvPicPr>
          <p:cNvPr id="4098" name="Picture 2"/>
          <p:cNvPicPr>
            <a:picLocks noChangeAspect="1" noChangeArrowheads="1"/>
          </p:cNvPicPr>
          <p:nvPr/>
        </p:nvPicPr>
        <p:blipFill>
          <a:blip r:embed="rId3" cstate="print"/>
          <a:srcRect/>
          <a:stretch>
            <a:fillRect/>
          </a:stretch>
        </p:blipFill>
        <p:spPr bwMode="auto">
          <a:xfrm>
            <a:off x="533400" y="1600200"/>
            <a:ext cx="7762875" cy="3886200"/>
          </a:xfrm>
          <a:prstGeom prst="rect">
            <a:avLst/>
          </a:prstGeom>
          <a:noFill/>
          <a:ln w="9525">
            <a:noFill/>
            <a:miter lim="800000"/>
            <a:headEnd/>
            <a:tailEnd/>
          </a:ln>
        </p:spPr>
      </p:pic>
    </p:spTree>
    <p:extLst>
      <p:ext uri="{BB962C8B-B14F-4D97-AF65-F5344CB8AC3E}">
        <p14:creationId xmlns:p14="http://schemas.microsoft.com/office/powerpoint/2010/main" xmlns="" val="2486529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6" name="Picture 2" descr="F:\Users\Simtech\Dropbox\Homelessness\Presentations\NHSDC Conferences\DC\images\CoCAPR.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451" b="22202"/>
          <a:stretch/>
        </p:blipFill>
        <p:spPr bwMode="auto">
          <a:xfrm>
            <a:off x="2286000" y="1463040"/>
            <a:ext cx="4389521" cy="37490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err="1"/>
              <a:t>CoC</a:t>
            </a:r>
            <a:r>
              <a:rPr lang="en-US" dirty="0"/>
              <a:t> </a:t>
            </a:r>
            <a:r>
              <a:rPr lang="en-US" dirty="0" smtClean="0"/>
              <a:t>Annual Performance Report</a:t>
            </a:r>
            <a:endParaRPr lang="en-US" dirty="0"/>
          </a:p>
        </p:txBody>
      </p:sp>
      <p:sp>
        <p:nvSpPr>
          <p:cNvPr id="3" name="Content Placeholder 2"/>
          <p:cNvSpPr>
            <a:spLocks noGrp="1"/>
          </p:cNvSpPr>
          <p:nvPr>
            <p:ph idx="1"/>
          </p:nvPr>
        </p:nvSpPr>
        <p:spPr>
          <a:xfrm>
            <a:off x="304800" y="5219700"/>
            <a:ext cx="8686801" cy="1409700"/>
          </a:xfrm>
        </p:spPr>
        <p:txBody>
          <a:bodyPr>
            <a:normAutofit fontScale="85000" lnSpcReduction="20000"/>
          </a:bodyPr>
          <a:lstStyle/>
          <a:p>
            <a:r>
              <a:rPr lang="en-US" dirty="0" smtClean="0"/>
              <a:t>The report sample above is from the APR Generation Tool which was built according to the HUD APR Programming Specifications and is made available, free of charge, at HUDHRE.info.</a:t>
            </a:r>
            <a:endParaRPr lang="en-US" dirty="0"/>
          </a:p>
          <a:p>
            <a:endParaRPr lang="en-US" dirty="0"/>
          </a:p>
        </p:txBody>
      </p:sp>
      <p:pic>
        <p:nvPicPr>
          <p:cNvPr id="1026" name="Picture 2" descr="F:\Users\Simtech\Dropbox\Homelessness\Presentations\NHSDC Conferences\DC\images\DataFlo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7553333" y="4882829"/>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60668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6" name="Picture 2" descr="F:\Users\Simtech\Dropbox\Homelessness\Presentations\NHSDC Conferences\DC\images\HPRPAP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333585"/>
            <a:ext cx="4800600" cy="38254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a:t>HPRP </a:t>
            </a:r>
            <a:r>
              <a:rPr lang="en-US" dirty="0" smtClean="0"/>
              <a:t>Annual Performance Report</a:t>
            </a:r>
            <a:endParaRPr lang="en-US" dirty="0"/>
          </a:p>
        </p:txBody>
      </p:sp>
      <p:sp>
        <p:nvSpPr>
          <p:cNvPr id="3" name="Content Placeholder 2"/>
          <p:cNvSpPr>
            <a:spLocks noGrp="1"/>
          </p:cNvSpPr>
          <p:nvPr>
            <p:ph idx="1"/>
          </p:nvPr>
        </p:nvSpPr>
        <p:spPr>
          <a:xfrm>
            <a:off x="304800" y="5219700"/>
            <a:ext cx="8686801" cy="1409700"/>
          </a:xfrm>
        </p:spPr>
        <p:txBody>
          <a:bodyPr>
            <a:normAutofit fontScale="70000" lnSpcReduction="20000"/>
          </a:bodyPr>
          <a:lstStyle/>
          <a:p>
            <a:r>
              <a:rPr lang="en-US" dirty="0" smtClean="0"/>
              <a:t>The HMIS Vendor Test Kits that were released with the APR Generation Tool include sample data that can be entered or uploaded into a HMIS. </a:t>
            </a:r>
          </a:p>
          <a:p>
            <a:r>
              <a:rPr lang="en-US" dirty="0" smtClean="0"/>
              <a:t>Once done, the report output from the HMIS can be tested by comparing it with the output from the APR Generation Tool.</a:t>
            </a:r>
            <a:endParaRPr lang="en-US" dirty="0"/>
          </a:p>
        </p:txBody>
      </p:sp>
      <p:pic>
        <p:nvPicPr>
          <p:cNvPr id="1026" name="Picture 2" descr="F:\Users\Simtech\Dropbox\Homelessness\Presentations\NHSDC Conferences\DC\images\DataFlo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810000"/>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7086600" y="4882828"/>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76580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6" name="Picture 2" descr="F:\Users\Simtech\Dropbox\Homelessness\Presentations\NHSDC Conferences\DC\images\QP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9012" y="1415143"/>
            <a:ext cx="5516188" cy="374393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smtClean="0"/>
              <a:t>HPRP Quarterly Performance Report</a:t>
            </a:r>
            <a:endParaRPr lang="en-US" dirty="0"/>
          </a:p>
        </p:txBody>
      </p:sp>
      <p:sp>
        <p:nvSpPr>
          <p:cNvPr id="3" name="Content Placeholder 2"/>
          <p:cNvSpPr>
            <a:spLocks noGrp="1"/>
          </p:cNvSpPr>
          <p:nvPr>
            <p:ph idx="1"/>
          </p:nvPr>
        </p:nvSpPr>
        <p:spPr>
          <a:xfrm>
            <a:off x="304800" y="5219700"/>
            <a:ext cx="8686801" cy="1409700"/>
          </a:xfrm>
        </p:spPr>
        <p:txBody>
          <a:bodyPr>
            <a:normAutofit fontScale="92500" lnSpcReduction="10000"/>
          </a:bodyPr>
          <a:lstStyle/>
          <a:p>
            <a:r>
              <a:rPr lang="en-US" dirty="0" smtClean="0"/>
              <a:t>Auditing the financial assistance given to each client allows for this data to be used for cost-benefit studies.</a:t>
            </a:r>
            <a:endParaRPr lang="en-US" dirty="0"/>
          </a:p>
        </p:txBody>
      </p:sp>
      <p:pic>
        <p:nvPicPr>
          <p:cNvPr id="1026" name="Picture 2" descr="F:\Users\Simtech\Dropbox\Homelessness\Presentations\NHSDC Conferences\DC\images\DataFlo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912362" y="4882829"/>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23692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6" name="Picture 2" descr="F:\Users\Simtech\Dropbox\Homelessness\Presentations\NHSDC Conferences\DC\images\AHAR-Table3.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 b="22991"/>
          <a:stretch/>
        </p:blipFill>
        <p:spPr bwMode="auto">
          <a:xfrm>
            <a:off x="2122714" y="1366722"/>
            <a:ext cx="4724400" cy="38404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smtClean="0"/>
              <a:t>Annual Homeless Assessment Report</a:t>
            </a:r>
            <a:endParaRPr lang="en-US" dirty="0"/>
          </a:p>
        </p:txBody>
      </p:sp>
      <p:sp>
        <p:nvSpPr>
          <p:cNvPr id="3" name="Content Placeholder 2"/>
          <p:cNvSpPr>
            <a:spLocks noGrp="1"/>
          </p:cNvSpPr>
          <p:nvPr>
            <p:ph idx="1"/>
          </p:nvPr>
        </p:nvSpPr>
        <p:spPr>
          <a:xfrm>
            <a:off x="304800" y="5219700"/>
            <a:ext cx="8686801" cy="1409700"/>
          </a:xfrm>
        </p:spPr>
        <p:txBody>
          <a:bodyPr>
            <a:normAutofit fontScale="70000" lnSpcReduction="20000"/>
          </a:bodyPr>
          <a:lstStyle/>
          <a:p>
            <a:r>
              <a:rPr lang="en-US" dirty="0" smtClean="0"/>
              <a:t>No formal </a:t>
            </a:r>
            <a:r>
              <a:rPr lang="en-US" dirty="0" smtClean="0"/>
              <a:t>programming specifications exist </a:t>
            </a:r>
            <a:r>
              <a:rPr lang="en-US" dirty="0" smtClean="0"/>
              <a:t>for the </a:t>
            </a:r>
            <a:r>
              <a:rPr lang="en-US" dirty="0" smtClean="0"/>
              <a:t>AHAR as of yet.</a:t>
            </a:r>
            <a:endParaRPr lang="en-US" dirty="0" smtClean="0"/>
          </a:p>
          <a:p>
            <a:r>
              <a:rPr lang="en-US" dirty="0" smtClean="0"/>
              <a:t>Notable disparities between AHAR and APR are detailed within the APR Programming Specs.</a:t>
            </a:r>
          </a:p>
          <a:p>
            <a:r>
              <a:rPr lang="en-US" dirty="0" smtClean="0"/>
              <a:t>ES-IND needs to look at Bed Management model.</a:t>
            </a:r>
            <a:endParaRPr lang="en-US" dirty="0"/>
          </a:p>
        </p:txBody>
      </p:sp>
      <p:pic>
        <p:nvPicPr>
          <p:cNvPr id="1026" name="Picture 2" descr="F:\Users\Simtech\Dropbox\Homelessness\Presentations\NHSDC Conferences\DC\images\DataFlo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7368276" y="4882829"/>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68475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838200"/>
            <a:ext cx="8839201" cy="609600"/>
          </a:xfrm>
        </p:spPr>
        <p:txBody>
          <a:bodyPr>
            <a:normAutofit fontScale="90000"/>
          </a:bodyPr>
          <a:lstStyle/>
          <a:p>
            <a:r>
              <a:rPr lang="en-US" dirty="0" smtClean="0"/>
              <a:t>Point In Time Trends</a:t>
            </a:r>
            <a:endParaRPr lang="en-US" dirty="0"/>
          </a:p>
        </p:txBody>
      </p:sp>
      <p:sp>
        <p:nvSpPr>
          <p:cNvPr id="3" name="Content Placeholder 2"/>
          <p:cNvSpPr>
            <a:spLocks noGrp="1"/>
          </p:cNvSpPr>
          <p:nvPr>
            <p:ph idx="1"/>
          </p:nvPr>
        </p:nvSpPr>
        <p:spPr>
          <a:xfrm>
            <a:off x="304800" y="5219700"/>
            <a:ext cx="8686801" cy="1409700"/>
          </a:xfrm>
        </p:spPr>
        <p:txBody>
          <a:bodyPr>
            <a:normAutofit fontScale="47500" lnSpcReduction="20000"/>
          </a:bodyPr>
          <a:lstStyle/>
          <a:p>
            <a:r>
              <a:rPr lang="en-US" dirty="0" smtClean="0"/>
              <a:t>The </a:t>
            </a:r>
            <a:r>
              <a:rPr lang="en-US" dirty="0" err="1" smtClean="0"/>
              <a:t>CoC</a:t>
            </a:r>
            <a:r>
              <a:rPr lang="en-US" dirty="0" smtClean="0"/>
              <a:t> PIT count is created using a mash of data from HMIS sources, non-HMIS sources for faith based and DV providers, as well as mobile phone and tablet apps for street outreach providers.</a:t>
            </a:r>
          </a:p>
          <a:p>
            <a:r>
              <a:rPr lang="en-US" dirty="0" smtClean="0"/>
              <a:t>Regional reports are a compilation of data from the varied local reports.</a:t>
            </a:r>
          </a:p>
          <a:p>
            <a:r>
              <a:rPr lang="en-US" dirty="0" smtClean="0"/>
              <a:t>It is important for proper reporting to ask the root questions.  For example, ask gender and veteran status separately to discern the total number of female veterans. </a:t>
            </a:r>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676275" y="1552575"/>
            <a:ext cx="7791450" cy="3552825"/>
          </a:xfrm>
          <a:prstGeom prst="rect">
            <a:avLst/>
          </a:prstGeom>
          <a:noFill/>
          <a:ln w="9525">
            <a:noFill/>
            <a:miter lim="800000"/>
            <a:headEnd/>
            <a:tailEnd/>
          </a:ln>
        </p:spPr>
      </p:pic>
    </p:spTree>
    <p:extLst>
      <p:ext uri="{BB962C8B-B14F-4D97-AF65-F5344CB8AC3E}">
        <p14:creationId xmlns:p14="http://schemas.microsoft.com/office/powerpoint/2010/main" xmlns="" val="3468475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838200"/>
            <a:ext cx="8839201" cy="609600"/>
          </a:xfrm>
        </p:spPr>
        <p:txBody>
          <a:bodyPr>
            <a:normAutofit fontScale="90000"/>
          </a:bodyPr>
          <a:lstStyle/>
          <a:p>
            <a:endParaRPr lang="en-US" dirty="0"/>
          </a:p>
        </p:txBody>
      </p:sp>
      <p:sp>
        <p:nvSpPr>
          <p:cNvPr id="5" name="Content Placeholder 4"/>
          <p:cNvSpPr>
            <a:spLocks noGrp="1"/>
          </p:cNvSpPr>
          <p:nvPr>
            <p:ph idx="1"/>
          </p:nvPr>
        </p:nvSpPr>
        <p:spPr/>
        <p:txBody>
          <a:bodyPr/>
          <a:lstStyle/>
          <a:p>
            <a:pPr algn="ctr">
              <a:buNone/>
            </a:pPr>
            <a:endParaRPr lang="en-US" sz="6600" dirty="0" smtClean="0"/>
          </a:p>
          <a:p>
            <a:pPr algn="ctr">
              <a:buNone/>
            </a:pPr>
            <a:r>
              <a:rPr lang="en-US" sz="6600" dirty="0" smtClean="0"/>
              <a:t>Questions?</a:t>
            </a:r>
            <a:endParaRPr lang="en-US" sz="6600" dirty="0"/>
          </a:p>
        </p:txBody>
      </p:sp>
    </p:spTree>
    <p:extLst>
      <p:ext uri="{BB962C8B-B14F-4D97-AF65-F5344CB8AC3E}">
        <p14:creationId xmlns:p14="http://schemas.microsoft.com/office/powerpoint/2010/main" xmlns="" val="3468475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838200"/>
            <a:ext cx="8839201" cy="609600"/>
          </a:xfrm>
        </p:spPr>
        <p:txBody>
          <a:bodyPr>
            <a:normAutofit fontScale="90000"/>
          </a:bodyPr>
          <a:lstStyle/>
          <a:p>
            <a:endParaRPr lang="en-US" dirty="0"/>
          </a:p>
        </p:txBody>
      </p:sp>
      <p:sp>
        <p:nvSpPr>
          <p:cNvPr id="5" name="Content Placeholder 4"/>
          <p:cNvSpPr>
            <a:spLocks noGrp="1"/>
          </p:cNvSpPr>
          <p:nvPr>
            <p:ph idx="1"/>
          </p:nvPr>
        </p:nvSpPr>
        <p:spPr/>
        <p:txBody>
          <a:bodyPr>
            <a:normAutofit/>
          </a:bodyPr>
          <a:lstStyle/>
          <a:p>
            <a:pPr algn="ctr">
              <a:buNone/>
            </a:pPr>
            <a:endParaRPr lang="en-US" dirty="0" smtClean="0"/>
          </a:p>
          <a:p>
            <a:pPr algn="ctr">
              <a:buNone/>
            </a:pPr>
            <a:endParaRPr lang="en-US" sz="2400" dirty="0" smtClean="0"/>
          </a:p>
          <a:p>
            <a:pPr algn="ctr">
              <a:buNone/>
            </a:pPr>
            <a:r>
              <a:rPr lang="en-US" dirty="0" smtClean="0"/>
              <a:t>Matthew D. </a:t>
            </a:r>
            <a:r>
              <a:rPr lang="en-US" dirty="0" err="1" smtClean="0"/>
              <a:t>Simmonds</a:t>
            </a:r>
            <a:endParaRPr lang="en-US" dirty="0" smtClean="0"/>
          </a:p>
          <a:p>
            <a:pPr algn="ctr">
              <a:buNone/>
            </a:pPr>
            <a:r>
              <a:rPr lang="en-US" dirty="0" smtClean="0">
                <a:hlinkClick r:id="rId2"/>
              </a:rPr>
              <a:t>Matt@SimtechSolutions.com</a:t>
            </a:r>
            <a:endParaRPr lang="en-US" dirty="0" smtClean="0"/>
          </a:p>
          <a:p>
            <a:pPr algn="ctr">
              <a:buNone/>
            </a:pPr>
            <a:r>
              <a:rPr lang="en-US" dirty="0" smtClean="0"/>
              <a:t>617-395-6669 ext. 21</a:t>
            </a:r>
            <a:endParaRPr lang="en-US" dirty="0"/>
          </a:p>
        </p:txBody>
      </p:sp>
    </p:spTree>
    <p:extLst>
      <p:ext uri="{BB962C8B-B14F-4D97-AF65-F5344CB8AC3E}">
        <p14:creationId xmlns:p14="http://schemas.microsoft.com/office/powerpoint/2010/main" xmlns="" val="3468475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smtClean="0"/>
              <a:t>What is the purpose of a Service Level Agreement (SLA)?</a:t>
            </a:r>
            <a:endParaRPr lang="en-US" dirty="0"/>
          </a:p>
        </p:txBody>
      </p:sp>
      <p:sp>
        <p:nvSpPr>
          <p:cNvPr id="3" name="Content Placeholder 2"/>
          <p:cNvSpPr>
            <a:spLocks noGrp="1"/>
          </p:cNvSpPr>
          <p:nvPr>
            <p:ph idx="1"/>
          </p:nvPr>
        </p:nvSpPr>
        <p:spPr>
          <a:xfrm>
            <a:off x="457200" y="1981200"/>
            <a:ext cx="8229600" cy="4144963"/>
          </a:xfrm>
        </p:spPr>
        <p:txBody>
          <a:bodyPr/>
          <a:lstStyle/>
          <a:p>
            <a:pPr marL="0" indent="0">
              <a:buNone/>
            </a:pPr>
            <a:r>
              <a:rPr lang="en-US" dirty="0" smtClean="0"/>
              <a:t>The intent of an SLA is to provide the following:</a:t>
            </a:r>
          </a:p>
          <a:p>
            <a:r>
              <a:rPr lang="en-US" dirty="0" smtClean="0"/>
              <a:t>Reduce the areas of conflict</a:t>
            </a:r>
          </a:p>
          <a:p>
            <a:r>
              <a:rPr lang="en-US" dirty="0" smtClean="0"/>
              <a:t>Encourage healthy dialogue in the event of disputes</a:t>
            </a:r>
          </a:p>
          <a:p>
            <a:r>
              <a:rPr lang="en-US" dirty="0" smtClean="0"/>
              <a:t>Eliminate unrealistic expectations</a:t>
            </a:r>
          </a:p>
          <a:p>
            <a:r>
              <a:rPr lang="en-US" dirty="0" smtClean="0"/>
              <a:t>Define the roles of both parties</a:t>
            </a:r>
          </a:p>
          <a:p>
            <a:r>
              <a:rPr lang="en-US" dirty="0" smtClean="0"/>
              <a:t>Set realistic expectations</a:t>
            </a:r>
          </a:p>
          <a:p>
            <a:pPr marL="0" indent="0">
              <a:buNone/>
            </a:pPr>
            <a:endParaRPr lang="en-US" dirty="0"/>
          </a:p>
        </p:txBody>
      </p:sp>
    </p:spTree>
    <p:extLst>
      <p:ext uri="{BB962C8B-B14F-4D97-AF65-F5344CB8AC3E}">
        <p14:creationId xmlns:p14="http://schemas.microsoft.com/office/powerpoint/2010/main" xmlns="" val="567288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What should be covered in a Service Level Agreement (SLA)?</a:t>
            </a:r>
            <a:endParaRPr lang="en-US" dirty="0"/>
          </a:p>
        </p:txBody>
      </p:sp>
      <p:sp>
        <p:nvSpPr>
          <p:cNvPr id="3" name="Content Placeholder 2"/>
          <p:cNvSpPr>
            <a:spLocks noGrp="1"/>
          </p:cNvSpPr>
          <p:nvPr>
            <p:ph idx="1"/>
          </p:nvPr>
        </p:nvSpPr>
        <p:spPr>
          <a:xfrm>
            <a:off x="457200" y="1828800"/>
            <a:ext cx="8382000" cy="4525963"/>
          </a:xfrm>
        </p:spPr>
        <p:txBody>
          <a:bodyPr>
            <a:normAutofit fontScale="92500" lnSpcReduction="10000"/>
          </a:bodyPr>
          <a:lstStyle/>
          <a:p>
            <a:r>
              <a:rPr lang="en-US" dirty="0" smtClean="0"/>
              <a:t>Uptime requirements</a:t>
            </a:r>
          </a:p>
          <a:p>
            <a:r>
              <a:rPr lang="en-US" dirty="0" smtClean="0"/>
              <a:t>Privacy and security guidelines</a:t>
            </a:r>
          </a:p>
          <a:p>
            <a:r>
              <a:rPr lang="en-US" dirty="0" smtClean="0"/>
              <a:t>Issue response protocol</a:t>
            </a:r>
          </a:p>
          <a:p>
            <a:r>
              <a:rPr lang="en-US" dirty="0" smtClean="0"/>
              <a:t>Compliance with HUD data collection requirements</a:t>
            </a:r>
          </a:p>
          <a:p>
            <a:r>
              <a:rPr lang="en-US" dirty="0" smtClean="0"/>
              <a:t>Compliance with HUD reporting requirements</a:t>
            </a:r>
          </a:p>
          <a:p>
            <a:r>
              <a:rPr lang="en-US" dirty="0" smtClean="0"/>
              <a:t>Data exchange capabilities</a:t>
            </a:r>
          </a:p>
          <a:p>
            <a:r>
              <a:rPr lang="en-US" dirty="0" smtClean="0"/>
              <a:t>Disaster Recovery/backup</a:t>
            </a:r>
          </a:p>
          <a:p>
            <a:r>
              <a:rPr lang="en-US" dirty="0" smtClean="0"/>
              <a:t>Dispute Resolution</a:t>
            </a:r>
            <a:endParaRPr lang="en-US" dirty="0"/>
          </a:p>
        </p:txBody>
      </p:sp>
    </p:spTree>
    <p:extLst>
      <p:ext uri="{BB962C8B-B14F-4D97-AF65-F5344CB8AC3E}">
        <p14:creationId xmlns:p14="http://schemas.microsoft.com/office/powerpoint/2010/main" xmlns="" val="2177556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11525" cy="914400"/>
          </a:xfrm>
        </p:spPr>
        <p:txBody>
          <a:bodyPr>
            <a:normAutofit fontScale="90000"/>
          </a:bodyPr>
          <a:lstStyle/>
          <a:p>
            <a:r>
              <a:rPr lang="en-US" sz="3200" dirty="0" smtClean="0"/>
              <a:t>Process Flow for Distributed </a:t>
            </a:r>
            <a:r>
              <a:rPr lang="en-US" sz="3200" dirty="0" smtClean="0"/>
              <a:t>Reporting </a:t>
            </a:r>
            <a:r>
              <a:rPr lang="en-US" sz="3200" dirty="0" smtClean="0"/>
              <a:t/>
            </a:r>
            <a:br>
              <a:rPr lang="en-US" sz="3200" dirty="0" smtClean="0"/>
            </a:br>
            <a:r>
              <a:rPr lang="en-US" sz="3200" dirty="0" smtClean="0"/>
              <a:t>&amp; Data Warehousing</a:t>
            </a:r>
            <a:endParaRPr lang="en-US" sz="3200" dirty="0"/>
          </a:p>
        </p:txBody>
      </p:sp>
      <p:pic>
        <p:nvPicPr>
          <p:cNvPr id="2050" name="Picture 2" descr="F:\Users\Simtech\Dropbox\Homelessness\Presentations\NHSDC Conferences\DC\images\DataFlo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399" y="1676400"/>
            <a:ext cx="8780153" cy="4891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4050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9" y="838200"/>
            <a:ext cx="8839201" cy="609600"/>
          </a:xfrm>
        </p:spPr>
        <p:txBody>
          <a:bodyPr>
            <a:normAutofit fontScale="90000"/>
          </a:bodyPr>
          <a:lstStyle/>
          <a:p>
            <a:r>
              <a:rPr lang="en-US" dirty="0" smtClean="0"/>
              <a:t>HUD XML Exchange Format</a:t>
            </a:r>
            <a:endParaRPr lang="en-US" dirty="0"/>
          </a:p>
        </p:txBody>
      </p:sp>
      <p:sp>
        <p:nvSpPr>
          <p:cNvPr id="3" name="Content Placeholder 2"/>
          <p:cNvSpPr>
            <a:spLocks noGrp="1"/>
          </p:cNvSpPr>
          <p:nvPr>
            <p:ph idx="1"/>
          </p:nvPr>
        </p:nvSpPr>
        <p:spPr>
          <a:xfrm>
            <a:off x="304800" y="5219700"/>
            <a:ext cx="8686801" cy="1409700"/>
          </a:xfrm>
        </p:spPr>
        <p:txBody>
          <a:bodyPr>
            <a:normAutofit/>
          </a:bodyPr>
          <a:lstStyle/>
          <a:p>
            <a:endParaRPr lang="en-US" dirty="0"/>
          </a:p>
        </p:txBody>
      </p:sp>
      <p:pic>
        <p:nvPicPr>
          <p:cNvPr id="6" name="Picture 4" descr="F:\Users\Simtech\Dropbox\Homelessness\Presentations\NHSDC Conferences\DC\images\HUDXM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1552550"/>
            <a:ext cx="5715000" cy="358475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F:\Users\Simtech\Dropbox\Homelessness\Presentations\NHSDC Conferences\DC\images\DataFlo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858000" y="3838548"/>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1880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7" name="Picture 2" descr="F:\Users\Simtech\Dropbox\Homelessness\Presentations\NHSDC Conferences\DC\images\Front Screen-NoBrandin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9620" y="1523999"/>
            <a:ext cx="6509657" cy="347532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smtClean="0"/>
              <a:t>XML to CSV Parsing Utility</a:t>
            </a:r>
            <a:endParaRPr lang="en-US" dirty="0"/>
          </a:p>
        </p:txBody>
      </p:sp>
      <p:sp>
        <p:nvSpPr>
          <p:cNvPr id="3" name="Content Placeholder 2"/>
          <p:cNvSpPr>
            <a:spLocks noGrp="1"/>
          </p:cNvSpPr>
          <p:nvPr>
            <p:ph idx="1"/>
          </p:nvPr>
        </p:nvSpPr>
        <p:spPr>
          <a:xfrm>
            <a:off x="304800" y="5219700"/>
            <a:ext cx="8686801" cy="1409700"/>
          </a:xfrm>
        </p:spPr>
        <p:txBody>
          <a:bodyPr>
            <a:normAutofit fontScale="77500" lnSpcReduction="20000"/>
          </a:bodyPr>
          <a:lstStyle/>
          <a:p>
            <a:r>
              <a:rPr lang="en-US" dirty="0" smtClean="0"/>
              <a:t>XML Data is passed through the </a:t>
            </a:r>
            <a:r>
              <a:rPr lang="en-US" i="1" dirty="0" smtClean="0"/>
              <a:t>XML to CSV </a:t>
            </a:r>
            <a:r>
              <a:rPr lang="en-US" i="1" dirty="0" smtClean="0"/>
              <a:t>Parser</a:t>
            </a:r>
            <a:r>
              <a:rPr lang="en-US" dirty="0" smtClean="0"/>
              <a:t>, </a:t>
            </a:r>
            <a:r>
              <a:rPr lang="en-US" dirty="0" smtClean="0"/>
              <a:t>which converts it into the </a:t>
            </a:r>
            <a:r>
              <a:rPr lang="en-US" i="1" dirty="0" smtClean="0"/>
              <a:t>HUD CSV Exchange Format</a:t>
            </a:r>
            <a:r>
              <a:rPr lang="en-US" dirty="0" smtClean="0"/>
              <a:t>.</a:t>
            </a:r>
          </a:p>
          <a:p>
            <a:r>
              <a:rPr lang="en-US" dirty="0" smtClean="0"/>
              <a:t>The parsing utility is available for download from HUDHRE.info. </a:t>
            </a:r>
            <a:endParaRPr lang="en-US" dirty="0"/>
          </a:p>
        </p:txBody>
      </p:sp>
      <p:pic>
        <p:nvPicPr>
          <p:cNvPr id="1026" name="Picture 2" descr="F:\Users\Simtech\Dropbox\Homelessness\Presentations\NHSDC Conferences\DC\images\DataFlo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001000" y="3987558"/>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25600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7" name="Picture 2" descr="F:\Users\Simtech\Dropbox\Homelessness\Presentations\NHSDC Conferences\DC\images\HUDCSV.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7" t="15036" r="2667" b="3077"/>
          <a:stretch/>
        </p:blipFill>
        <p:spPr bwMode="auto">
          <a:xfrm>
            <a:off x="457200" y="1524000"/>
            <a:ext cx="3657600" cy="35966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smtClean="0"/>
              <a:t>HUD CSV Exchange Format</a:t>
            </a:r>
            <a:endParaRPr lang="en-US" dirty="0"/>
          </a:p>
        </p:txBody>
      </p:sp>
      <p:sp>
        <p:nvSpPr>
          <p:cNvPr id="3" name="Content Placeholder 2"/>
          <p:cNvSpPr>
            <a:spLocks noGrp="1"/>
          </p:cNvSpPr>
          <p:nvPr>
            <p:ph idx="1"/>
          </p:nvPr>
        </p:nvSpPr>
        <p:spPr>
          <a:xfrm>
            <a:off x="304800" y="5219700"/>
            <a:ext cx="8686801" cy="1409700"/>
          </a:xfrm>
        </p:spPr>
        <p:txBody>
          <a:bodyPr>
            <a:normAutofit/>
          </a:bodyPr>
          <a:lstStyle/>
          <a:p>
            <a:endParaRPr lang="en-US" dirty="0"/>
          </a:p>
        </p:txBody>
      </p:sp>
      <p:pic>
        <p:nvPicPr>
          <p:cNvPr id="1026" name="Picture 2" descr="F:\Users\Simtech\Dropbox\Homelessness\Presentations\NHSDC Conferences\DC\images\DataFlo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705599" y="4114799"/>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5" cstate="print"/>
          <a:srcRect/>
          <a:stretch>
            <a:fillRect/>
          </a:stretch>
        </p:blipFill>
        <p:spPr bwMode="auto">
          <a:xfrm>
            <a:off x="4191000" y="1524000"/>
            <a:ext cx="4724400" cy="2105025"/>
          </a:xfrm>
          <a:prstGeom prst="rect">
            <a:avLst/>
          </a:prstGeom>
          <a:noFill/>
          <a:ln w="9525">
            <a:noFill/>
            <a:miter lim="800000"/>
            <a:headEnd/>
            <a:tailEnd/>
          </a:ln>
        </p:spPr>
      </p:pic>
    </p:spTree>
    <p:extLst>
      <p:ext uri="{BB962C8B-B14F-4D97-AF65-F5344CB8AC3E}">
        <p14:creationId xmlns:p14="http://schemas.microsoft.com/office/powerpoint/2010/main" xmlns="" val="2083227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pic>
        <p:nvPicPr>
          <p:cNvPr id="6" name="Picture 3" descr="F:\Users\Simtech\Dropbox\Homelessness\Presentations\NHSDC Conferences\DC\images\Client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693723"/>
            <a:ext cx="3429000" cy="278332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F:\Users\Simtech\Dropbox\Homelessness\Presentations\NHSDC Conferences\DC\images\EditEnrollmen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4801" y="1431169"/>
            <a:ext cx="3352800" cy="37471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2399" y="838200"/>
            <a:ext cx="8839201" cy="609600"/>
          </a:xfrm>
        </p:spPr>
        <p:txBody>
          <a:bodyPr>
            <a:normAutofit fontScale="90000"/>
          </a:bodyPr>
          <a:lstStyle/>
          <a:p>
            <a:r>
              <a:rPr lang="en-US" dirty="0"/>
              <a:t>‘HMIS-Lite’ </a:t>
            </a:r>
            <a:r>
              <a:rPr lang="en-US" dirty="0" smtClean="0"/>
              <a:t>Applications</a:t>
            </a:r>
            <a:endParaRPr lang="en-US" dirty="0"/>
          </a:p>
        </p:txBody>
      </p:sp>
      <p:sp>
        <p:nvSpPr>
          <p:cNvPr id="3" name="Content Placeholder 2"/>
          <p:cNvSpPr>
            <a:spLocks noGrp="1"/>
          </p:cNvSpPr>
          <p:nvPr>
            <p:ph idx="1"/>
          </p:nvPr>
        </p:nvSpPr>
        <p:spPr>
          <a:xfrm>
            <a:off x="304800" y="5219700"/>
            <a:ext cx="8686801" cy="1409700"/>
          </a:xfrm>
        </p:spPr>
        <p:txBody>
          <a:bodyPr>
            <a:normAutofit fontScale="85000" lnSpcReduction="20000"/>
          </a:bodyPr>
          <a:lstStyle/>
          <a:p>
            <a:r>
              <a:rPr lang="en-US" dirty="0" smtClean="0"/>
              <a:t>Client-side </a:t>
            </a:r>
            <a:r>
              <a:rPr lang="en-US" dirty="0" smtClean="0"/>
              <a:t>applications can be used by providers that do not use traditional web-based HMIS systems such as Domestic Violence programs, faith-based providers and those in areas without Internet access.</a:t>
            </a:r>
          </a:p>
          <a:p>
            <a:pPr marL="0" indent="0">
              <a:buNone/>
            </a:pPr>
            <a:endParaRPr lang="en-US" dirty="0"/>
          </a:p>
        </p:txBody>
      </p:sp>
      <p:pic>
        <p:nvPicPr>
          <p:cNvPr id="1026" name="Picture 2" descr="F:\Users\Simtech\Dropbox\Homelessness\Presentations\NHSDC Conferences\DC\images\DataFlow.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3200" y="3838549"/>
            <a:ext cx="2370383" cy="132053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553200" y="4360688"/>
            <a:ext cx="370115" cy="27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76407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904</Words>
  <Application>Microsoft Office PowerPoint</Application>
  <PresentationFormat>On-screen Show (4:3)</PresentationFormat>
  <Paragraphs>86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Tools and Techniques for Ensuring an Accurate HMIS Implementation</vt:lpstr>
      <vt:lpstr>What Tools &amp; Practices Should  We Consider?</vt:lpstr>
      <vt:lpstr>What is the purpose of a Service Level Agreement (SLA)?</vt:lpstr>
      <vt:lpstr>What should be covered in a Service Level Agreement (SLA)?</vt:lpstr>
      <vt:lpstr>Process Flow for Distributed Reporting  &amp; Data Warehousing</vt:lpstr>
      <vt:lpstr>HUD XML Exchange Format</vt:lpstr>
      <vt:lpstr>XML to CSV Parsing Utility</vt:lpstr>
      <vt:lpstr>HUD CSV Exchange Format</vt:lpstr>
      <vt:lpstr>‘HMIS-Lite’ Applications</vt:lpstr>
      <vt:lpstr>Check Data Quality – Program 1</vt:lpstr>
      <vt:lpstr>Data Cleansing</vt:lpstr>
      <vt:lpstr>Check Data Quality – Program 2</vt:lpstr>
      <vt:lpstr>Data Rejected</vt:lpstr>
      <vt:lpstr>Data Accepted</vt:lpstr>
      <vt:lpstr>Create Reports</vt:lpstr>
      <vt:lpstr>Report Specifications</vt:lpstr>
      <vt:lpstr>Data Quality Scorecards – Capacity Utilization</vt:lpstr>
      <vt:lpstr>Data Quality Scorecards – Data Completion</vt:lpstr>
      <vt:lpstr>Stay Pattern Analysis</vt:lpstr>
      <vt:lpstr>Chronic Homeless Status Audits</vt:lpstr>
      <vt:lpstr>Daily Client Census</vt:lpstr>
      <vt:lpstr>CoC Annual Performance Report</vt:lpstr>
      <vt:lpstr>HPRP Annual Performance Report</vt:lpstr>
      <vt:lpstr>HPRP Quarterly Performance Report</vt:lpstr>
      <vt:lpstr>Annual Homeless Assessment Report</vt:lpstr>
      <vt:lpstr>Point In Time Trends</vt:lpstr>
      <vt:lpstr>Slide 27</vt:lpstr>
      <vt:lpstr>Slide 28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 Ledger</dc:creator>
  <cp:lastModifiedBy>Matt</cp:lastModifiedBy>
  <cp:revision>44</cp:revision>
  <dcterms:created xsi:type="dcterms:W3CDTF">2012-09-13T15:47:04Z</dcterms:created>
  <dcterms:modified xsi:type="dcterms:W3CDTF">2012-10-08T02:39:44Z</dcterms:modified>
</cp:coreProperties>
</file>