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10" r:id="rId3"/>
    <p:sldMasterId id="2147483736" r:id="rId4"/>
    <p:sldMasterId id="2147483749" r:id="rId5"/>
    <p:sldMasterId id="2147483762" r:id="rId6"/>
    <p:sldMasterId id="2147483788" r:id="rId7"/>
    <p:sldMasterId id="2147483801" r:id="rId8"/>
  </p:sldMasterIdLst>
  <p:notesMasterIdLst>
    <p:notesMasterId r:id="rId42"/>
  </p:notesMasterIdLst>
  <p:sldIdLst>
    <p:sldId id="256" r:id="rId9"/>
    <p:sldId id="272" r:id="rId10"/>
    <p:sldId id="296" r:id="rId11"/>
    <p:sldId id="297" r:id="rId12"/>
    <p:sldId id="298" r:id="rId13"/>
    <p:sldId id="299" r:id="rId14"/>
    <p:sldId id="300" r:id="rId15"/>
    <p:sldId id="290" r:id="rId16"/>
    <p:sldId id="286" r:id="rId17"/>
    <p:sldId id="301" r:id="rId18"/>
    <p:sldId id="302" r:id="rId19"/>
    <p:sldId id="313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95" r:id="rId28"/>
    <p:sldId id="310" r:id="rId29"/>
    <p:sldId id="311" r:id="rId30"/>
    <p:sldId id="263" r:id="rId31"/>
    <p:sldId id="257" r:id="rId32"/>
    <p:sldId id="284" r:id="rId33"/>
    <p:sldId id="270" r:id="rId34"/>
    <p:sldId id="292" r:id="rId35"/>
    <p:sldId id="281" r:id="rId36"/>
    <p:sldId id="280" r:id="rId37"/>
    <p:sldId id="266" r:id="rId38"/>
    <p:sldId id="288" r:id="rId39"/>
    <p:sldId id="285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>
      <p:cViewPr>
        <p:scale>
          <a:sx n="76" d="100"/>
          <a:sy n="76" d="100"/>
        </p:scale>
        <p:origin x="-183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7B04-3B4A-4DE5-AE98-34E45302FF42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08DC-AA2D-4B04-AC28-457C038EB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7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mtechsolutions.com/homeless-data-services/info-and-resources/proposed-reforms-to-the-massachusetts-emergency-shelter-system1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http://www.huduser.org/portal/datasets/fmr/fmrs/FY2013_code/select_Geography.odn</a:t>
            </a:r>
          </a:p>
          <a:p>
            <a:r>
              <a:rPr lang="en-US" dirty="0" smtClean="0"/>
              <a:t>datasets/</a:t>
            </a:r>
          </a:p>
          <a:p>
            <a:r>
              <a:rPr lang="en-US" dirty="0" smtClean="0"/>
              <a:t>http://www.huduser.org/portal/datasets/il/il2013/select_Geography_mfi.odn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Queries:</a:t>
            </a:r>
          </a:p>
          <a:p>
            <a:pPr lvl="1"/>
            <a:r>
              <a:rPr lang="en-US" dirty="0" smtClean="0"/>
              <a:t>Vets with mental illness and stays over 180 days</a:t>
            </a:r>
          </a:p>
          <a:p>
            <a:pPr lvl="1"/>
            <a:r>
              <a:rPr lang="en-US" dirty="0" smtClean="0"/>
              <a:t>APR results for all single adults over age 50</a:t>
            </a:r>
          </a:p>
          <a:p>
            <a:pPr lvl="1"/>
            <a:r>
              <a:rPr lang="en-US" dirty="0" smtClean="0"/>
              <a:t>Highest Level of Education for all young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sources:</a:t>
            </a:r>
          </a:p>
          <a:p>
            <a:r>
              <a:rPr lang="en-US" baseline="0" dirty="0" smtClean="0"/>
              <a:t>Congressional District Shape Files: </a:t>
            </a:r>
            <a:r>
              <a:rPr lang="en-US" dirty="0" smtClean="0"/>
              <a:t>https://www.census.gov/geo/maps-data/data/tiger-line.html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sources:</a:t>
            </a:r>
          </a:p>
          <a:p>
            <a:r>
              <a:rPr lang="en-US" baseline="0" dirty="0" smtClean="0"/>
              <a:t>Congressional District Shape Files: </a:t>
            </a:r>
            <a:r>
              <a:rPr lang="en-US" dirty="0" smtClean="0"/>
              <a:t>https://www.census.gov/geo/maps-data/data/tiger-line.html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http://www.huduser.org/portal/datasets/fmr/fmrs/FY2013_code/select_Geography.odn</a:t>
            </a:r>
          </a:p>
          <a:p>
            <a:r>
              <a:rPr lang="en-US" dirty="0" smtClean="0"/>
              <a:t>datasets/</a:t>
            </a:r>
          </a:p>
          <a:p>
            <a:r>
              <a:rPr lang="en-US" dirty="0" smtClean="0"/>
              <a:t>http://www.huduser.org/portal/datasets/il/il2013/select_Geography_mfi.odn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http://simtechsolutions.com/homeless-data-services/info-and-resources/proposed-reforms-to-the-massachusetts-emergency-shelter-system1/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6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7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01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5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20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5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7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2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8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3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83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19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6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00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85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36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2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4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39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2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7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1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4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80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7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60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3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89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9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5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2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64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14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4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3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71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55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9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0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7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60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00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01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0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0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5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846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6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1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5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88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0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2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9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5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54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4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63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753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4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18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2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4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56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15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47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87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E297-401D-47FA-B605-D2C7B128E5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HUD Advanced Homeless Data Users Meeting April 24,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E5D2-C48C-4960-8A64-B4C260616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3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8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A34A-5D92-4C26-AD3D-7EB2784FD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15D3-48A8-411E-B664-DF1A0A8AF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pecial-report/2011/migratio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Rethinking the Traditional Reporting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Edward Barber</a:t>
            </a:r>
          </a:p>
          <a:p>
            <a:r>
              <a:rPr lang="en-US" dirty="0" err="1" smtClean="0"/>
              <a:t>Simtech</a:t>
            </a:r>
            <a:r>
              <a:rPr lang="en-US" dirty="0" smtClean="0"/>
              <a:t> Solutions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Data </a:t>
            </a:r>
            <a:r>
              <a:rPr lang="en-US" dirty="0"/>
              <a:t>W</a:t>
            </a:r>
            <a:r>
              <a:rPr lang="en-US" dirty="0" smtClean="0"/>
              <a:t>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In situations where a report requires data from multiple sources, a more versatile solution is required</a:t>
            </a:r>
          </a:p>
          <a:p>
            <a:r>
              <a:rPr lang="en-US" i="1" dirty="0" smtClean="0"/>
              <a:t>Data warehouses are ideal for this, but have some drawbacks</a:t>
            </a:r>
          </a:p>
          <a:p>
            <a:pPr lvl="1"/>
            <a:r>
              <a:rPr lang="en-US" i="1" dirty="0" smtClean="0"/>
              <a:t>Security: “Is my data really safe?”</a:t>
            </a:r>
          </a:p>
          <a:p>
            <a:pPr lvl="1"/>
            <a:r>
              <a:rPr lang="en-US" i="1" dirty="0" smtClean="0"/>
              <a:t>Complexity: “We’re just a small organization with virtually no I.T. budget, how can we set this up”</a:t>
            </a:r>
          </a:p>
          <a:p>
            <a:r>
              <a:rPr lang="en-US" i="1" dirty="0" smtClean="0"/>
              <a:t>What if, in addition to distributing the reports, we distribute fully functional data warehouses?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29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Data </a:t>
            </a:r>
            <a:r>
              <a:rPr lang="en-US" dirty="0"/>
              <a:t>W</a:t>
            </a:r>
            <a:r>
              <a:rPr lang="en-US" dirty="0" smtClean="0"/>
              <a:t>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Combining open source technologies with the power of virtualization, a fully functional data warehouse can be distributed openly to any organization wishing to use it.</a:t>
            </a:r>
          </a:p>
          <a:p>
            <a:r>
              <a:rPr lang="en-US" i="1" dirty="0" smtClean="0"/>
              <a:t>Set up could be as easy as installing any other program on a computer</a:t>
            </a:r>
          </a:p>
          <a:p>
            <a:r>
              <a:rPr lang="en-US" i="1" dirty="0" smtClean="0"/>
              <a:t>This would allow an organization to aggregate data from multiple sources.</a:t>
            </a:r>
          </a:p>
          <a:p>
            <a:pPr lvl="1"/>
            <a:r>
              <a:rPr lang="en-US" i="1" dirty="0"/>
              <a:t>No concern of cost or complexity that an in-house data warehouse </a:t>
            </a:r>
            <a:r>
              <a:rPr lang="en-US" i="1" dirty="0" smtClean="0"/>
              <a:t>has</a:t>
            </a:r>
          </a:p>
          <a:p>
            <a:pPr lvl="1"/>
            <a:r>
              <a:rPr lang="en-US" i="1" dirty="0" smtClean="0"/>
              <a:t>No concern of security that a third party data warehouse has</a:t>
            </a:r>
          </a:p>
        </p:txBody>
      </p:sp>
    </p:spTree>
    <p:extLst>
      <p:ext uri="{BB962C8B-B14F-4D97-AF65-F5344CB8AC3E}">
        <p14:creationId xmlns:p14="http://schemas.microsoft.com/office/powerpoint/2010/main" val="32577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Tools for Measuring Homelessness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09762"/>
            <a:ext cx="40767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Can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In Massachusetts, 4 separate </a:t>
            </a:r>
            <a:r>
              <a:rPr lang="en-US" i="1" dirty="0" err="1" smtClean="0"/>
              <a:t>CoC’s</a:t>
            </a:r>
            <a:r>
              <a:rPr lang="en-US" i="1" dirty="0" smtClean="0"/>
              <a:t> were able to use a mix of distributed reporting tools and data warehousing to complete the 2013 PIT count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9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Distributed reporting tools were developed for the Point in Time count</a:t>
            </a:r>
          </a:p>
          <a:p>
            <a:pPr lvl="1"/>
            <a:r>
              <a:rPr lang="en-US" i="1" dirty="0" smtClean="0"/>
              <a:t>Data could be entered directly into the tool by hand</a:t>
            </a:r>
          </a:p>
          <a:p>
            <a:pPr lvl="1"/>
            <a:r>
              <a:rPr lang="en-US" i="1" dirty="0" smtClean="0"/>
              <a:t>Data could be imported from a data set exported in the HUD CSV 3.02 format</a:t>
            </a:r>
          </a:p>
          <a:p>
            <a:pPr lvl="1"/>
            <a:r>
              <a:rPr lang="en-US" i="1" dirty="0" smtClean="0"/>
              <a:t>Tool could be prepopulated using data existing in warehouse that came from HMIS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72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Data entered manually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2" y="2743200"/>
            <a:ext cx="8565715" cy="306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Data Imported Using CSV </a:t>
            </a:r>
          </a:p>
          <a:p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77716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Tool pre-populated using data warehouse</a:t>
            </a:r>
          </a:p>
          <a:p>
            <a:endParaRPr lang="en-US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304265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30" y="2362200"/>
            <a:ext cx="4875727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29" y="1600200"/>
            <a:ext cx="8458200" cy="4419600"/>
          </a:xfrm>
        </p:spPr>
        <p:txBody>
          <a:bodyPr>
            <a:normAutofit/>
          </a:bodyPr>
          <a:lstStyle/>
          <a:p>
            <a:endParaRPr lang="en-US" i="1" dirty="0"/>
          </a:p>
        </p:txBody>
      </p:sp>
      <p:pic>
        <p:nvPicPr>
          <p:cNvPr id="4098" name="Picture 2" descr="E:\Dropbox\Homelessness\Presentations\NHSDC Conferences\Seattle\PIT Chart K Report from Distributed Reporting T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77" y="1600198"/>
            <a:ext cx="4717093" cy="50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Point in Time: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</a:t>
            </a:r>
            <a:r>
              <a:rPr lang="en-US" sz="2800" i="1" dirty="0" err="1" smtClean="0"/>
              <a:t>CoC</a:t>
            </a:r>
            <a:r>
              <a:rPr lang="en-US" sz="2800" i="1" dirty="0" smtClean="0"/>
              <a:t> Admin collected the reports from each program, then entered in the results into the data warehouse</a:t>
            </a:r>
            <a:endParaRPr lang="en-US" sz="28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096000" cy="3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Reporting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Reporting for HUD, PATH, VA, private donors…</a:t>
            </a:r>
          </a:p>
          <a:p>
            <a:r>
              <a:rPr lang="en-US" i="1" dirty="0" smtClean="0"/>
              <a:t>National non-profits with a local presence</a:t>
            </a:r>
          </a:p>
          <a:p>
            <a:r>
              <a:rPr lang="en-US" i="1" dirty="0" smtClean="0"/>
              <a:t>Various Activities – Prevention, shelter, outreach, MH, legal services, detox, housing…</a:t>
            </a:r>
          </a:p>
          <a:p>
            <a:r>
              <a:rPr lang="en-US" i="1" dirty="0" smtClean="0"/>
              <a:t>Different data types - Operational, consumer, &amp; reporting</a:t>
            </a:r>
          </a:p>
          <a:p>
            <a:r>
              <a:rPr lang="en-US" i="1" dirty="0" smtClean="0"/>
              <a:t>Different region types and sizes</a:t>
            </a:r>
          </a:p>
          <a:p>
            <a:r>
              <a:rPr lang="en-US" i="1" dirty="0" smtClean="0"/>
              <a:t>Poor data quality</a:t>
            </a:r>
          </a:p>
          <a:p>
            <a:r>
              <a:rPr lang="en-US" i="1" dirty="0" smtClean="0"/>
              <a:t>Low HMIS participation rates</a:t>
            </a:r>
          </a:p>
          <a:p>
            <a:r>
              <a:rPr lang="en-US" i="1" dirty="0" smtClean="0"/>
              <a:t>Need for timely access to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75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Completed Report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399" y="1357642"/>
            <a:ext cx="6781801" cy="52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Is this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“Isn’t it less complicated to have reports done out of HMIS”</a:t>
            </a:r>
          </a:p>
          <a:p>
            <a:pPr lvl="1"/>
            <a:r>
              <a:rPr lang="en-US" sz="2000" i="1" dirty="0" smtClean="0"/>
              <a:t>If reporting requirements were static and never changed, then yes.</a:t>
            </a:r>
          </a:p>
          <a:p>
            <a:pPr lvl="1"/>
            <a:r>
              <a:rPr lang="en-US" sz="2000" i="1" dirty="0" smtClean="0"/>
              <a:t>They are dynamic, and thus do change, and sometimes at an extremely rapid pace</a:t>
            </a:r>
          </a:p>
          <a:p>
            <a:pPr lvl="1"/>
            <a:endParaRPr lang="en-US" sz="2400" i="1" dirty="0" smtClean="0"/>
          </a:p>
        </p:txBody>
      </p:sp>
      <p:pic>
        <p:nvPicPr>
          <p:cNvPr id="4" name="Content Placeholder 5" descr="HUD HPRP Implementation Time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95" y="3810000"/>
            <a:ext cx="8229600" cy="24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With a unified reporting framework in place, more is possible</a:t>
            </a:r>
          </a:p>
          <a:p>
            <a:r>
              <a:rPr lang="en-US" i="1" dirty="0" smtClean="0"/>
              <a:t>Data from sources in addition to HMIS can be implemented</a:t>
            </a:r>
          </a:p>
          <a:p>
            <a:pPr lvl="1"/>
            <a:r>
              <a:rPr lang="en-US" i="1" dirty="0" smtClean="0"/>
              <a:t>Point in Time Unsheltered Count is not tracked in HMIS</a:t>
            </a:r>
          </a:p>
          <a:p>
            <a:pPr lvl="1"/>
            <a:r>
              <a:rPr lang="en-US" i="1" dirty="0" smtClean="0"/>
              <a:t>Weather, Crime, Income, </a:t>
            </a:r>
            <a:r>
              <a:rPr lang="en-US" i="1" dirty="0" err="1" smtClean="0"/>
              <a:t>etc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Better breakdown by region</a:t>
            </a:r>
          </a:p>
        </p:txBody>
      </p:sp>
    </p:spTree>
    <p:extLst>
      <p:ext uri="{BB962C8B-B14F-4D97-AF65-F5344CB8AC3E}">
        <p14:creationId xmlns:p14="http://schemas.microsoft.com/office/powerpoint/2010/main" val="1075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Non-HMIS Data Gathering – Mobile</a:t>
            </a:r>
            <a:endParaRPr lang="en-US" dirty="0"/>
          </a:p>
        </p:txBody>
      </p:sp>
      <p:pic>
        <p:nvPicPr>
          <p:cNvPr id="5" name="Picture 4" descr="PIT form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66009"/>
            <a:ext cx="3200400" cy="458239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267200" y="1722437"/>
            <a:ext cx="4343400" cy="444976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Can capture the location of each interaction.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Locations can be assigned to regions of any type.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Results can be gathered in real time.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Low hardware costs.</a:t>
            </a:r>
          </a:p>
          <a:p>
            <a:pPr marL="285750" indent="-28575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err="1" smtClean="0"/>
              <a:t>Hackathon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3535363"/>
          </a:xfrm>
        </p:spPr>
        <p:txBody>
          <a:bodyPr/>
          <a:lstStyle/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“create a simple mobile app that will allow anyone to contact their local representatives by email, let them know </a:t>
            </a:r>
            <a:r>
              <a:rPr lang="en-US" i="1" dirty="0" smtClean="0">
                <a:solidFill>
                  <a:srgbClr val="FF0000"/>
                </a:solidFill>
              </a:rPr>
              <a:t>how many homeless live in their districts</a:t>
            </a:r>
            <a:r>
              <a:rPr lang="en-US" i="1" dirty="0" smtClean="0"/>
              <a:t>, and encourage them to consider this issue while voting on legislation.”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2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Congressional District </a:t>
            </a:r>
            <a:r>
              <a:rPr lang="en-US" dirty="0" err="1" smtClean="0"/>
              <a:t>Vs</a:t>
            </a:r>
            <a:r>
              <a:rPr lang="en-US" dirty="0" smtClean="0"/>
              <a:t> HUD </a:t>
            </a:r>
            <a:r>
              <a:rPr lang="en-US" dirty="0" err="1" smtClean="0"/>
              <a:t>CoCs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9636"/>
            <a:ext cx="3762375" cy="40706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976459"/>
            <a:ext cx="3581400" cy="4031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60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 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Congressional District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300" y="162553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Quincy and Brockton HUD </a:t>
            </a:r>
            <a:r>
              <a:rPr lang="en-US" dirty="0" err="1" smtClean="0">
                <a:solidFill>
                  <a:prstClr val="black"/>
                </a:solidFill>
              </a:rPr>
              <a:t>CoCs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07677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113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Congressional </a:t>
            </a:r>
            <a:r>
              <a:rPr lang="en-US" dirty="0">
                <a:solidFill>
                  <a:prstClr val="black"/>
                </a:solidFill>
              </a:rPr>
              <a:t>District </a:t>
            </a:r>
            <a:r>
              <a:rPr lang="en-US" dirty="0" err="1" smtClean="0">
                <a:solidFill>
                  <a:prstClr val="black"/>
                </a:solidFill>
              </a:rPr>
              <a:t>Shapefiles</a:t>
            </a:r>
            <a:r>
              <a:rPr lang="en-US" dirty="0" smtClean="0">
                <a:solidFill>
                  <a:prstClr val="black"/>
                </a:solidFill>
              </a:rPr>
              <a:t> can be found at 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https</a:t>
            </a:r>
            <a:r>
              <a:rPr lang="en-US" dirty="0">
                <a:solidFill>
                  <a:prstClr val="black"/>
                </a:solidFill>
              </a:rPr>
              <a:t>://www.census.gov/geo/maps-data/data/tiger-line.html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Congressional District </a:t>
            </a:r>
            <a:r>
              <a:rPr lang="en-US" dirty="0" err="1" smtClean="0"/>
              <a:t>Vs</a:t>
            </a:r>
            <a:r>
              <a:rPr lang="en-US" dirty="0" smtClean="0"/>
              <a:t> Shelter Sites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607643" cy="3903229"/>
          </a:xfrm>
        </p:spPr>
      </p:pic>
      <p:sp>
        <p:nvSpPr>
          <p:cNvPr id="10" name="TextBox 9"/>
          <p:cNvSpPr txBox="1"/>
          <p:nvPr/>
        </p:nvSpPr>
        <p:spPr>
          <a:xfrm>
            <a:off x="533400" y="1524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 8</a:t>
            </a:r>
            <a:r>
              <a:rPr lang="en-US" baseline="30000" dirty="0" smtClean="0"/>
              <a:t>th</a:t>
            </a:r>
            <a:r>
              <a:rPr lang="en-US" dirty="0" smtClean="0"/>
              <a:t> Congressional District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524000"/>
            <a:ext cx="323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Boston Area Shelter Locations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5867400"/>
            <a:ext cx="8229600" cy="56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Clients need to be enrolled into a project at a location, not just into a project.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project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locations are assigned to regions of various types (VAMC,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CoC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census tract, etc).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6400" dirty="0" smtClean="0"/>
              <a:t>Unsheltered are  assigned to an exact address, not a HUD </a:t>
            </a:r>
            <a:r>
              <a:rPr lang="en-US" sz="6400" dirty="0" err="1" smtClean="0"/>
              <a:t>CoC</a:t>
            </a:r>
            <a:r>
              <a:rPr lang="en-US" sz="6400" dirty="0" smtClean="0"/>
              <a:t> region.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150" y="1828800"/>
            <a:ext cx="3600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9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400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Source: Forbes American Migration Interactive Map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477596"/>
            <a:ext cx="7162800" cy="498186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Migration To and From A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Over Aggregated Counts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9" y="1600200"/>
            <a:ext cx="8198622" cy="4086493"/>
          </a:xfrm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Potential Issues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Need all data or trends will be skewed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only report by </a:t>
            </a:r>
            <a:r>
              <a:rPr lang="en-US" dirty="0" err="1" smtClean="0"/>
              <a:t>CoC</a:t>
            </a:r>
            <a:r>
              <a:rPr lang="en-US" dirty="0" smtClean="0"/>
              <a:t> until program location level data is captured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41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Client Census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181600" cy="481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38800" y="1752600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Items of Note</a:t>
            </a:r>
            <a:endParaRPr lang="en-US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client level data needed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used to forecast future demand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Weather data shows impact of temperature on demand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Same data can be used to show bed availability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can be published by vendor and consumed or posted manually by user.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HIC data, eligibility info, contact details, and other details can be attached to locations.</a:t>
            </a:r>
          </a:p>
        </p:txBody>
      </p:sp>
    </p:spTree>
    <p:extLst>
      <p:ext uri="{BB962C8B-B14F-4D97-AF65-F5344CB8AC3E}">
        <p14:creationId xmlns:p14="http://schemas.microsoft.com/office/powerpoint/2010/main" val="220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Current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HMIS Vendor responsible for all aspects</a:t>
            </a:r>
          </a:p>
          <a:p>
            <a:pPr lvl="1"/>
            <a:r>
              <a:rPr lang="en-US" i="1" dirty="0" smtClean="0"/>
              <a:t>Data Collection</a:t>
            </a:r>
          </a:p>
          <a:p>
            <a:pPr lvl="1"/>
            <a:r>
              <a:rPr lang="en-US" i="1" dirty="0" smtClean="0"/>
              <a:t>Data Validation</a:t>
            </a:r>
          </a:p>
          <a:p>
            <a:pPr lvl="1"/>
            <a:r>
              <a:rPr lang="en-US" i="1" dirty="0" smtClean="0"/>
              <a:t>Daily Operations</a:t>
            </a:r>
          </a:p>
          <a:p>
            <a:pPr lvl="1"/>
            <a:r>
              <a:rPr lang="en-US" i="1" dirty="0" smtClean="0"/>
              <a:t>Program Management</a:t>
            </a:r>
          </a:p>
          <a:p>
            <a:pPr lvl="1"/>
            <a:r>
              <a:rPr lang="en-US" i="1" dirty="0" smtClean="0"/>
              <a:t>Reporting</a:t>
            </a:r>
          </a:p>
          <a:p>
            <a:r>
              <a:rPr lang="en-US" i="1" dirty="0" smtClean="0"/>
              <a:t>Each function requires development and testing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30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Clients Served </a:t>
            </a:r>
            <a:r>
              <a:rPr lang="en-US" u="sng" dirty="0" smtClean="0"/>
              <a:t>In</a:t>
            </a:r>
            <a:r>
              <a:rPr lang="en-US" dirty="0" smtClean="0"/>
              <a:t> A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2375"/>
            <a:ext cx="4674529" cy="2326225"/>
          </a:xfrm>
        </p:spPr>
      </p:pic>
      <p:sp>
        <p:nvSpPr>
          <p:cNvPr id="5" name="TextBox 4"/>
          <p:cNvSpPr txBox="1"/>
          <p:nvPr/>
        </p:nvSpPr>
        <p:spPr>
          <a:xfrm>
            <a:off x="6019800" y="1752600"/>
            <a:ext cx="2598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Items of Note</a:t>
            </a:r>
            <a:endParaRPr lang="en-US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2009-2013 include many families from nearby towns that were placed in hotels in Brockton by the state.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Somerville does not have any hotels used for sheltering the homeless.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Brockton Homeless Family Trends 2006-2013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343400"/>
            <a:ext cx="46101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03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Somerville Homeless Family Trends 2006-2013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Supporting Data</a:t>
            </a:r>
            <a:endParaRPr lang="en-US" dirty="0"/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35" y="1828800"/>
            <a:ext cx="76414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81401"/>
            <a:ext cx="762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5715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Estimated Transportation Costs for a Full Year of Schooling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26 miles x $3.50/mile x 12 children swapped x 180 school days/year = $196,560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 minutes each way = 1 hour/day or 180 hours of life wasted per year/per student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76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Brockton/Plymouth Families Placed in Quincy/Weymouth Hotels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Quincy/Weymouth Families Placed in Brockton/Plymouth Hotels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Local Rep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11" y="1600200"/>
            <a:ext cx="618668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30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i="1" dirty="0" smtClean="0"/>
          </a:p>
          <a:p>
            <a:pPr algn="ctr">
              <a:buNone/>
            </a:pPr>
            <a:r>
              <a:rPr lang="en-US" i="1" dirty="0" smtClean="0"/>
              <a:t>Eddie Barber</a:t>
            </a:r>
            <a:br>
              <a:rPr lang="en-US" i="1" dirty="0" smtClean="0"/>
            </a:br>
            <a:r>
              <a:rPr lang="en-US" i="1" dirty="0" err="1" smtClean="0"/>
              <a:t>Simtech</a:t>
            </a:r>
            <a:r>
              <a:rPr lang="en-US" i="1" dirty="0" smtClean="0"/>
              <a:t> Solutions, Inc</a:t>
            </a:r>
            <a:br>
              <a:rPr lang="en-US" i="1" dirty="0" smtClean="0"/>
            </a:br>
            <a:r>
              <a:rPr lang="en-US" i="1" dirty="0" smtClean="0"/>
              <a:t>eddie@simtechsolutions.com</a:t>
            </a:r>
            <a:br>
              <a:rPr lang="en-US" i="1" dirty="0" smtClean="0"/>
            </a:br>
            <a:r>
              <a:rPr lang="en-US" i="1" dirty="0" smtClean="0"/>
              <a:t>617-395-6669 x 23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Contact Information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1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Current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Changes cause additional work</a:t>
            </a:r>
          </a:p>
          <a:p>
            <a:pPr lvl="1"/>
            <a:r>
              <a:rPr lang="en-US" i="1" dirty="0" smtClean="0"/>
              <a:t>With every change, no matter how minor, each vendor needs to wait for guidance, implement, test, and release</a:t>
            </a:r>
          </a:p>
          <a:p>
            <a:r>
              <a:rPr lang="en-US" i="1" dirty="0" smtClean="0"/>
              <a:t>Additional Work = additional time and money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4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Vendor remains responsible for</a:t>
            </a:r>
          </a:p>
          <a:p>
            <a:pPr lvl="1"/>
            <a:r>
              <a:rPr lang="en-US" i="1" dirty="0" smtClean="0"/>
              <a:t>Data Collection</a:t>
            </a:r>
          </a:p>
          <a:p>
            <a:pPr lvl="1"/>
            <a:r>
              <a:rPr lang="en-US" i="1" dirty="0" smtClean="0"/>
              <a:t>Data Validation</a:t>
            </a:r>
          </a:p>
          <a:p>
            <a:pPr lvl="1"/>
            <a:r>
              <a:rPr lang="en-US" i="1" dirty="0" smtClean="0"/>
              <a:t>Operations</a:t>
            </a:r>
          </a:p>
          <a:p>
            <a:pPr lvl="1"/>
            <a:r>
              <a:rPr lang="en-US" i="1" dirty="0" smtClean="0"/>
              <a:t>Program Management</a:t>
            </a:r>
          </a:p>
          <a:p>
            <a:r>
              <a:rPr lang="en-US" i="1" dirty="0" smtClean="0"/>
              <a:t>Reporting is offloaded, provided by a central authority (HUD)</a:t>
            </a:r>
            <a:endParaRPr lang="en-US" i="1" dirty="0"/>
          </a:p>
          <a:p>
            <a:pPr lvl="1"/>
            <a:r>
              <a:rPr lang="en-US" i="1" dirty="0" smtClean="0"/>
              <a:t>Distributed Reporting Model</a:t>
            </a:r>
          </a:p>
          <a:p>
            <a:pPr lvl="1"/>
            <a:r>
              <a:rPr lang="en-US" i="1" dirty="0" smtClean="0"/>
              <a:t>Distributed Data Warehousing</a:t>
            </a:r>
          </a:p>
        </p:txBody>
      </p:sp>
    </p:spTree>
    <p:extLst>
      <p:ext uri="{BB962C8B-B14F-4D97-AF65-F5344CB8AC3E}">
        <p14:creationId xmlns:p14="http://schemas.microsoft.com/office/powerpoint/2010/main" val="23413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Reporting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dirty="0" smtClean="0"/>
              <a:t>APR Generation Tool</a:t>
            </a:r>
          </a:p>
          <a:p>
            <a:pPr lvl="1"/>
            <a:r>
              <a:rPr lang="en-US" i="1" dirty="0" smtClean="0"/>
              <a:t>Licensed by HUD, available free for all to use</a:t>
            </a:r>
          </a:p>
          <a:p>
            <a:pPr lvl="1"/>
            <a:r>
              <a:rPr lang="en-US" i="1" dirty="0" smtClean="0"/>
              <a:t>Excel-Based Tool to generate an Annual Performance Report (APR)</a:t>
            </a:r>
          </a:p>
          <a:p>
            <a:pPr lvl="1"/>
            <a:r>
              <a:rPr lang="en-US" i="1" dirty="0"/>
              <a:t>Relies on Exchange Formats (CSV, or XML in conjunction with the XML to CSV Parser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Peer reviewed to ensure reporting logic is accurate</a:t>
            </a:r>
          </a:p>
          <a:p>
            <a:pPr lvl="1"/>
            <a:r>
              <a:rPr lang="en-US" i="1" dirty="0" smtClean="0"/>
              <a:t>One central place to receive support (HUD Ask-A-Question)</a:t>
            </a:r>
          </a:p>
        </p:txBody>
      </p:sp>
    </p:spTree>
    <p:extLst>
      <p:ext uri="{BB962C8B-B14F-4D97-AF65-F5344CB8AC3E}">
        <p14:creationId xmlns:p14="http://schemas.microsoft.com/office/powerpoint/2010/main" val="25626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Reporting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Ideal for projects, agencies, continuum-of-care’s, states, etc. needing to report off only 1 unified data set. </a:t>
            </a:r>
            <a:endParaRPr lang="en-US" i="1" dirty="0"/>
          </a:p>
          <a:p>
            <a:r>
              <a:rPr lang="en-US" i="1" dirty="0" smtClean="0"/>
              <a:t>Export data from HMIS using exchange format, load this data into tool, and view report. Nice and simple</a:t>
            </a:r>
          </a:p>
          <a:p>
            <a:r>
              <a:rPr lang="en-US" i="1" dirty="0" smtClean="0"/>
              <a:t>Can also be used as a means to collect data from those unable to use HMIS (DV, small faith-based organizations)</a:t>
            </a:r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96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Offline “HMIS-</a:t>
            </a:r>
            <a:r>
              <a:rPr lang="en-US" dirty="0" err="1" smtClean="0"/>
              <a:t>Lite</a:t>
            </a:r>
            <a:r>
              <a:rPr lang="en-US" dirty="0" smtClean="0"/>
              <a:t>”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4999037"/>
            <a:ext cx="8382000" cy="1630363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Do not need to share the client data, just the results. </a:t>
            </a:r>
            <a:endParaRPr lang="en-US" dirty="0" smtClean="0"/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Allows DV providers and others to participate.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Simplistic format reduces training requirements.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Only need MS Excel to use.  </a:t>
            </a:r>
          </a:p>
          <a:p>
            <a:pPr marL="285750" indent="-285750"/>
            <a:r>
              <a:rPr lang="en-US" dirty="0" smtClean="0">
                <a:solidFill>
                  <a:prstClr val="black"/>
                </a:solidFill>
              </a:rPr>
              <a:t>Can produce HUD CSV as well as reports such as the HUD APR and the PIT.</a:t>
            </a:r>
          </a:p>
        </p:txBody>
      </p:sp>
      <p:pic>
        <p:nvPicPr>
          <p:cNvPr id="1026" name="Picture 2" descr="Comparable HMIS Data Manag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664" y="1524000"/>
            <a:ext cx="69021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1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Distributed Reporting Process Flow</a:t>
            </a:r>
            <a:endParaRPr lang="en-US" sz="3200" dirty="0"/>
          </a:p>
        </p:txBody>
      </p:sp>
      <p:pic>
        <p:nvPicPr>
          <p:cNvPr id="3" name="Picture 2" descr="Distributed Reporting Tools - Process Flow 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8854858" cy="58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20440</TotalTime>
  <Words>1236</Words>
  <Application>Microsoft Office PowerPoint</Application>
  <PresentationFormat>On-screen Show (4:3)</PresentationFormat>
  <Paragraphs>168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Office Theme</vt:lpstr>
      <vt:lpstr>3_Office Theme</vt:lpstr>
      <vt:lpstr>5_Office Theme</vt:lpstr>
      <vt:lpstr>7_Office Theme</vt:lpstr>
      <vt:lpstr>8_Office Theme</vt:lpstr>
      <vt:lpstr>9_Office Theme</vt:lpstr>
      <vt:lpstr>11_Office Theme</vt:lpstr>
      <vt:lpstr>12_Office Theme</vt:lpstr>
      <vt:lpstr>Rethinking the Traditional Reporting Model</vt:lpstr>
      <vt:lpstr>Reporting Challenges</vt:lpstr>
      <vt:lpstr>Current Setup</vt:lpstr>
      <vt:lpstr>Current Setup</vt:lpstr>
      <vt:lpstr>Proposed Setup</vt:lpstr>
      <vt:lpstr>Distributed Reporting Model</vt:lpstr>
      <vt:lpstr>Distributed Reporting Model</vt:lpstr>
      <vt:lpstr>Offline “HMIS-Lite” Application</vt:lpstr>
      <vt:lpstr>Distributed Reporting Process Flow</vt:lpstr>
      <vt:lpstr>Distributed Data Warehousing</vt:lpstr>
      <vt:lpstr>Distributed Data Warehousing</vt:lpstr>
      <vt:lpstr>Tools for Measuring Homelessness</vt:lpstr>
      <vt:lpstr>Can it work?</vt:lpstr>
      <vt:lpstr>Point in Time: A case study</vt:lpstr>
      <vt:lpstr>Point in Time: A case study</vt:lpstr>
      <vt:lpstr>Point in Time: A case study</vt:lpstr>
      <vt:lpstr>Point in Time: A case study</vt:lpstr>
      <vt:lpstr>Point in Time: A case study</vt:lpstr>
      <vt:lpstr>Point in Time: A case study</vt:lpstr>
      <vt:lpstr>Completed Report</vt:lpstr>
      <vt:lpstr>Is this necessary?</vt:lpstr>
      <vt:lpstr>Next Steps</vt:lpstr>
      <vt:lpstr>Non-HMIS Data Gathering – Mobile</vt:lpstr>
      <vt:lpstr>Hackathon Challenge</vt:lpstr>
      <vt:lpstr>Congressional District Vs HUD CoCs</vt:lpstr>
      <vt:lpstr>Congressional District Vs Shelter Sites</vt:lpstr>
      <vt:lpstr>Migration To and From A Region</vt:lpstr>
      <vt:lpstr>Reporting Over Aggregated Counts</vt:lpstr>
      <vt:lpstr>Daily Client Census</vt:lpstr>
      <vt:lpstr>Clients Served In A Region</vt:lpstr>
      <vt:lpstr>Other Supporting Data</vt:lpstr>
      <vt:lpstr>Contact Local Rep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Ledger</dc:creator>
  <cp:lastModifiedBy>Eddie Barber</cp:lastModifiedBy>
  <cp:revision>114</cp:revision>
  <dcterms:created xsi:type="dcterms:W3CDTF">2013-02-22T14:12:40Z</dcterms:created>
  <dcterms:modified xsi:type="dcterms:W3CDTF">2013-04-26T16:05:58Z</dcterms:modified>
</cp:coreProperties>
</file>