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7"/>
  </p:notesMasterIdLst>
  <p:handoutMasterIdLst>
    <p:handoutMasterId r:id="rId48"/>
  </p:handoutMasterIdLst>
  <p:sldIdLst>
    <p:sldId id="256" r:id="rId5"/>
    <p:sldId id="279" r:id="rId6"/>
    <p:sldId id="274" r:id="rId7"/>
    <p:sldId id="276" r:id="rId8"/>
    <p:sldId id="277" r:id="rId9"/>
    <p:sldId id="275" r:id="rId10"/>
    <p:sldId id="313" r:id="rId11"/>
    <p:sldId id="268" r:id="rId12"/>
    <p:sldId id="273" r:id="rId13"/>
    <p:sldId id="259" r:id="rId14"/>
    <p:sldId id="262" r:id="rId15"/>
    <p:sldId id="312" r:id="rId16"/>
    <p:sldId id="261" r:id="rId17"/>
    <p:sldId id="258" r:id="rId18"/>
    <p:sldId id="265" r:id="rId19"/>
    <p:sldId id="322" r:id="rId20"/>
    <p:sldId id="323" r:id="rId21"/>
    <p:sldId id="310" r:id="rId22"/>
    <p:sldId id="311" r:id="rId23"/>
    <p:sldId id="280" r:id="rId24"/>
    <p:sldId id="317" r:id="rId25"/>
    <p:sldId id="299" r:id="rId26"/>
    <p:sldId id="318" r:id="rId27"/>
    <p:sldId id="324" r:id="rId28"/>
    <p:sldId id="269" r:id="rId29"/>
    <p:sldId id="295" r:id="rId30"/>
    <p:sldId id="281" r:id="rId31"/>
    <p:sldId id="296" r:id="rId32"/>
    <p:sldId id="282" r:id="rId33"/>
    <p:sldId id="294" r:id="rId34"/>
    <p:sldId id="293" r:id="rId35"/>
    <p:sldId id="266" r:id="rId36"/>
    <p:sldId id="267" r:id="rId37"/>
    <p:sldId id="314" r:id="rId38"/>
    <p:sldId id="315" r:id="rId39"/>
    <p:sldId id="328" r:id="rId40"/>
    <p:sldId id="329" r:id="rId41"/>
    <p:sldId id="330" r:id="rId42"/>
    <p:sldId id="331" r:id="rId43"/>
    <p:sldId id="326" r:id="rId44"/>
    <p:sldId id="319" r:id="rId45"/>
    <p:sldId id="325"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A3E5AB-51AB-41D5-B333-B1B1BA57FE9E}" v="17891" dt="2019-04-16T15:04:07.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38" d="100"/>
          <a:sy n="138" d="100"/>
        </p:scale>
        <p:origin x="354" y="120"/>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785B88-5A74-8146-B62B-724301130AAD}" type="datetimeFigureOut">
              <a:rPr lang="en-US" smtClean="0"/>
              <a:t>3/23/2020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013C41-6F68-8246-8D54-8D41BE6F5FEE}" type="slidenum">
              <a:rPr lang="en-US" smtClean="0"/>
              <a:t>‹#›</a:t>
            </a:fld>
            <a:endParaRPr lang="en-US"/>
          </a:p>
        </p:txBody>
      </p:sp>
    </p:spTree>
    <p:extLst>
      <p:ext uri="{BB962C8B-B14F-4D97-AF65-F5344CB8AC3E}">
        <p14:creationId xmlns:p14="http://schemas.microsoft.com/office/powerpoint/2010/main" val="3323873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AA611-57C1-EC4F-96BA-FD6DCC6DD98E}" type="datetimeFigureOut">
              <a:rPr lang="en-US" smtClean="0"/>
              <a:t>3/23/2020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680252-6D94-B14F-9D9D-A4A9232FFC97}" type="slidenum">
              <a:rPr lang="en-US" smtClean="0"/>
              <a:t>‹#›</a:t>
            </a:fld>
            <a:endParaRPr lang="en-US"/>
          </a:p>
        </p:txBody>
      </p:sp>
    </p:spTree>
    <p:extLst>
      <p:ext uri="{BB962C8B-B14F-4D97-AF65-F5344CB8AC3E}">
        <p14:creationId xmlns:p14="http://schemas.microsoft.com/office/powerpoint/2010/main" val="303597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ming.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imtechsolutions.com/analysis/ra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Address the needs first, and then follow up with an assessment later, once there is no longer a survival need.</a:t>
            </a:r>
          </a:p>
          <a:p>
            <a:endParaRPr lang="en-US" dirty="0"/>
          </a:p>
        </p:txBody>
      </p:sp>
      <p:sp>
        <p:nvSpPr>
          <p:cNvPr id="4" name="Slide Number Placeholder 3"/>
          <p:cNvSpPr>
            <a:spLocks noGrp="1"/>
          </p:cNvSpPr>
          <p:nvPr>
            <p:ph type="sldNum" sz="quarter" idx="5"/>
          </p:nvPr>
        </p:nvSpPr>
        <p:spPr/>
        <p:txBody>
          <a:bodyPr/>
          <a:lstStyle/>
          <a:p>
            <a:fld id="{EB680252-6D94-B14F-9D9D-A4A9232FFC97}" type="slidenum">
              <a:rPr lang="en-US" smtClean="0"/>
              <a:t>6</a:t>
            </a:fld>
            <a:endParaRPr lang="en-US"/>
          </a:p>
        </p:txBody>
      </p:sp>
    </p:spTree>
    <p:extLst>
      <p:ext uri="{BB962C8B-B14F-4D97-AF65-F5344CB8AC3E}">
        <p14:creationId xmlns:p14="http://schemas.microsoft.com/office/powerpoint/2010/main" val="772484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Deming Institute – Theory of Management, Systems of Profound Knowledge </a:t>
            </a:r>
            <a:r>
              <a:rPr lang="en-US" dirty="0">
                <a:hlinkClick r:id="rId3"/>
              </a:rPr>
              <a:t>https://deming.org</a:t>
            </a:r>
            <a:endParaRPr lang="en-US" dirty="0"/>
          </a:p>
        </p:txBody>
      </p:sp>
      <p:sp>
        <p:nvSpPr>
          <p:cNvPr id="4" name="Slide Number Placeholder 3"/>
          <p:cNvSpPr>
            <a:spLocks noGrp="1"/>
          </p:cNvSpPr>
          <p:nvPr>
            <p:ph type="sldNum" sz="quarter" idx="5"/>
          </p:nvPr>
        </p:nvSpPr>
        <p:spPr/>
        <p:txBody>
          <a:bodyPr/>
          <a:lstStyle/>
          <a:p>
            <a:fld id="{EB680252-6D94-B14F-9D9D-A4A9232FFC97}" type="slidenum">
              <a:rPr lang="en-US" smtClean="0"/>
              <a:t>8</a:t>
            </a:fld>
            <a:endParaRPr lang="en-US"/>
          </a:p>
        </p:txBody>
      </p:sp>
    </p:spTree>
    <p:extLst>
      <p:ext uri="{BB962C8B-B14F-4D97-AF65-F5344CB8AC3E}">
        <p14:creationId xmlns:p14="http://schemas.microsoft.com/office/powerpoint/2010/main" val="379952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252-6D94-B14F-9D9D-A4A9232FFC97}" type="slidenum">
              <a:rPr lang="en-US" smtClean="0"/>
              <a:t>9</a:t>
            </a:fld>
            <a:endParaRPr lang="en-US"/>
          </a:p>
        </p:txBody>
      </p:sp>
    </p:spTree>
    <p:extLst>
      <p:ext uri="{BB962C8B-B14F-4D97-AF65-F5344CB8AC3E}">
        <p14:creationId xmlns:p14="http://schemas.microsoft.com/office/powerpoint/2010/main" val="276037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252-6D94-B14F-9D9D-A4A9232FFC97}" type="slidenum">
              <a:rPr lang="en-US" smtClean="0"/>
              <a:t>25</a:t>
            </a:fld>
            <a:endParaRPr lang="en-US"/>
          </a:p>
        </p:txBody>
      </p:sp>
    </p:spTree>
    <p:extLst>
      <p:ext uri="{BB962C8B-B14F-4D97-AF65-F5344CB8AC3E}">
        <p14:creationId xmlns:p14="http://schemas.microsoft.com/office/powerpoint/2010/main" val="38909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http://www.simtechsolutions.com/analysis/race/</a:t>
            </a:r>
            <a:endParaRPr lang="en-US" dirty="0"/>
          </a:p>
        </p:txBody>
      </p:sp>
      <p:sp>
        <p:nvSpPr>
          <p:cNvPr id="4" name="Slide Number Placeholder 3"/>
          <p:cNvSpPr>
            <a:spLocks noGrp="1"/>
          </p:cNvSpPr>
          <p:nvPr>
            <p:ph type="sldNum" sz="quarter" idx="5"/>
          </p:nvPr>
        </p:nvSpPr>
        <p:spPr/>
        <p:txBody>
          <a:bodyPr/>
          <a:lstStyle/>
          <a:p>
            <a:fld id="{EB680252-6D94-B14F-9D9D-A4A9232FFC97}" type="slidenum">
              <a:rPr lang="en-US" smtClean="0"/>
              <a:t>35</a:t>
            </a:fld>
            <a:endParaRPr lang="en-US"/>
          </a:p>
        </p:txBody>
      </p:sp>
    </p:spTree>
    <p:extLst>
      <p:ext uri="{BB962C8B-B14F-4D97-AF65-F5344CB8AC3E}">
        <p14:creationId xmlns:p14="http://schemas.microsoft.com/office/powerpoint/2010/main" val="295883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NHSDC_PowerPoint_Title_Widesc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4401" y="1120545"/>
            <a:ext cx="6506230" cy="490262"/>
          </a:xfrm>
        </p:spPr>
        <p:txBody>
          <a:bodyPr lIns="0" rIns="0"/>
          <a:lstStyle>
            <a:lvl1pPr algn="r">
              <a:defRPr lang="en-US" sz="2400" b="1" kern="1200" dirty="0">
                <a:solidFill>
                  <a:srgbClr val="144379"/>
                </a:solidFill>
                <a:latin typeface="Arial"/>
                <a:ea typeface="+mn-ea"/>
                <a:cs typeface="Arial"/>
              </a:defRPr>
            </a:lvl1pPr>
          </a:lstStyle>
          <a:p>
            <a:r>
              <a:rPr lang="en-US" dirty="0"/>
              <a:t>Click to edit Master title style</a:t>
            </a:r>
          </a:p>
        </p:txBody>
      </p:sp>
      <p:sp>
        <p:nvSpPr>
          <p:cNvPr id="3" name="Subtitle 2"/>
          <p:cNvSpPr>
            <a:spLocks noGrp="1"/>
          </p:cNvSpPr>
          <p:nvPr>
            <p:ph type="subTitle" idx="1"/>
          </p:nvPr>
        </p:nvSpPr>
        <p:spPr>
          <a:xfrm>
            <a:off x="2284401" y="1704413"/>
            <a:ext cx="6506230" cy="528553"/>
          </a:xfrm>
        </p:spPr>
        <p:txBody>
          <a:bodyPr lIns="0" rIns="0">
            <a:normAutofit/>
          </a:bodyPr>
          <a:lstStyle>
            <a:lvl1pPr marL="0" indent="0" algn="r">
              <a:buNone/>
              <a:defRPr sz="1800" b="1">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6553200" y="4690556"/>
            <a:ext cx="2133600" cy="273844"/>
          </a:xfrm>
        </p:spPr>
        <p:txBody>
          <a:bodyPr/>
          <a:lstStyle>
            <a:lvl1pPr>
              <a:defRPr sz="1200">
                <a:solidFill>
                  <a:schemeClr val="tx1"/>
                </a:solidFill>
                <a:latin typeface="Arial"/>
                <a:cs typeface="Aria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NHSDC_PowerPoint_Widesc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1066781"/>
            <a:ext cx="8229600" cy="857250"/>
          </a:xfrm>
        </p:spPr>
        <p:txBody>
          <a:bodyPr>
            <a:normAutofit/>
          </a:bodyPr>
          <a:lstStyle>
            <a:lvl1pPr algn="l">
              <a:defRPr sz="2800" b="1">
                <a:solidFill>
                  <a:srgbClr val="144379"/>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457200" y="1924031"/>
            <a:ext cx="8229600" cy="2670591"/>
          </a:xfrm>
        </p:spPr>
        <p:txBody>
          <a:bodyPr>
            <a:normAutofit/>
          </a:bodyPr>
          <a:lstStyle>
            <a:lvl1pPr marL="285750" indent="-285750">
              <a:buFont typeface="Arial"/>
              <a:buChar cha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a:xfrm>
            <a:off x="6553200" y="4690556"/>
            <a:ext cx="2133600" cy="273844"/>
          </a:xfrm>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NHSDC_PowerPoint_Widesc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a:spLocks noGrp="1"/>
          </p:cNvSpPr>
          <p:nvPr>
            <p:ph type="sldNum" sz="quarter" idx="12"/>
          </p:nvPr>
        </p:nvSpPr>
        <p:spPr>
          <a:xfrm>
            <a:off x="6553200" y="4690556"/>
            <a:ext cx="2133600" cy="273844"/>
          </a:xfrm>
        </p:spPr>
        <p:txBody>
          <a:bodyPr/>
          <a:lstStyle/>
          <a:p>
            <a:fld id="{AF88E988-FB04-AB4E-BE5A-59F242AF7F7A}" type="slidenum">
              <a:rPr lang="en-US" smtClean="0"/>
              <a:t>‹#›</a:t>
            </a:fld>
            <a:endParaRPr lang="en-US" dirty="0"/>
          </a:p>
        </p:txBody>
      </p:sp>
      <p:sp>
        <p:nvSpPr>
          <p:cNvPr id="8" name="Title 1"/>
          <p:cNvSpPr>
            <a:spLocks noGrp="1"/>
          </p:cNvSpPr>
          <p:nvPr>
            <p:ph type="title"/>
          </p:nvPr>
        </p:nvSpPr>
        <p:spPr>
          <a:xfrm>
            <a:off x="457200" y="1066781"/>
            <a:ext cx="8229600" cy="857250"/>
          </a:xfrm>
        </p:spPr>
        <p:txBody>
          <a:bodyPr>
            <a:normAutofit/>
          </a:bodyPr>
          <a:lstStyle>
            <a:lvl1pPr algn="l">
              <a:defRPr sz="2800" b="1">
                <a:solidFill>
                  <a:srgbClr val="144379"/>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457200" y="1924031"/>
            <a:ext cx="4191000" cy="2670591"/>
          </a:xfrm>
        </p:spPr>
        <p:txBody>
          <a:bodyPr>
            <a:normAutofit/>
          </a:bodyPr>
          <a:lstStyle>
            <a:lvl1pPr marL="285750" indent="-285750">
              <a:buFont typeface="Arial"/>
              <a:buChar cha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8200" y="1924031"/>
            <a:ext cx="4038600" cy="2670591"/>
          </a:xfrm>
        </p:spPr>
        <p:txBody>
          <a:bodyPr>
            <a:normAutofit/>
          </a:bodyPr>
          <a:lstStyle>
            <a:lvl1pPr marL="285750" indent="-285750">
              <a:buFont typeface="Arial"/>
              <a:buChar char="•"/>
              <a:defRPr sz="1600">
                <a:latin typeface="Arial"/>
                <a:cs typeface="Arial"/>
              </a:defRPr>
            </a:lvl1pPr>
            <a:lvl2pPr>
              <a:defRPr sz="1600">
                <a:latin typeface="Arial"/>
                <a:cs typeface="Arial"/>
              </a:defRPr>
            </a:lvl2pPr>
            <a:lvl3pPr>
              <a:defRPr sz="1600">
                <a:latin typeface="Arial"/>
                <a:cs typeface="Arial"/>
              </a:defRPr>
            </a:lvl3pPr>
            <a:lvl4pPr>
              <a:defRPr sz="1600">
                <a:latin typeface="Arial"/>
                <a:cs typeface="Arial"/>
              </a:defRPr>
            </a:lvl4pPr>
            <a:lvl5pPr>
              <a:defRPr sz="1600">
                <a:latin typeface="Arial"/>
                <a:cs typeface="Arial"/>
              </a:defRPr>
            </a:lvl5p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5946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udexchange.info/resources/documents/HMIS-Data-Standards-Manual-2017.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sa.gov/policy/docs/ssb/v67n1/v67n1p53.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ssa.gov/dataexchange/documents/ssa-157.pdf" TargetMode="External"/><Relationship Id="rId2" Type="http://schemas.openxmlformats.org/officeDocument/2006/relationships/hyperlink" Target="https://www.va.gov/HOMELESS/ssvf/docs/SQUARES_Overview_Jan2017.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hsa.net/sites/default/files/January%202019%20HHG%20Report_0.pdf" TargetMode="External"/><Relationship Id="rId2" Type="http://schemas.openxmlformats.org/officeDocument/2006/relationships/hyperlink" Target="https://www.hudexchange.info/programs/coc/coc-giw-report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imtechsolutions.com/ra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citylab.com/life/2018/05/the-tech-thats-changing-how-cities-help-the-homeless/56123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simtechsolutions.com/framework" TargetMode="External"/><Relationship Id="rId2" Type="http://schemas.openxmlformats.org/officeDocument/2006/relationships/hyperlink" Target="mailto:Matt@SimtechSolution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Rethinking the Homelessness Response Framework</a:t>
            </a:r>
          </a:p>
        </p:txBody>
      </p:sp>
      <p:sp>
        <p:nvSpPr>
          <p:cNvPr id="3" name="Subtitle 2"/>
          <p:cNvSpPr>
            <a:spLocks noGrp="1"/>
          </p:cNvSpPr>
          <p:nvPr>
            <p:ph type="subTitle" idx="1"/>
          </p:nvPr>
        </p:nvSpPr>
        <p:spPr/>
        <p:txBody>
          <a:bodyPr/>
          <a:lstStyle/>
          <a:p>
            <a:r>
              <a:rPr lang="en-US" dirty="0"/>
              <a:t>Presented by Matt Simmonds, Simtech Solutions Inc.</a:t>
            </a:r>
          </a:p>
        </p:txBody>
      </p:sp>
      <p:sp>
        <p:nvSpPr>
          <p:cNvPr id="4" name="Slide Number Placeholder 3"/>
          <p:cNvSpPr>
            <a:spLocks noGrp="1"/>
          </p:cNvSpPr>
          <p:nvPr>
            <p:ph type="sldNum" sz="quarter" idx="12"/>
          </p:nvPr>
        </p:nvSpPr>
        <p:spPr/>
        <p:txBody>
          <a:bodyPr/>
          <a:lstStyle/>
          <a:p>
            <a:fld id="{AF88E988-FB04-AB4E-BE5A-59F242AF7F7A}" type="slidenum">
              <a:rPr lang="en-US" smtClean="0"/>
              <a:pPr/>
              <a:t>1</a:t>
            </a:fld>
            <a:endParaRPr lang="en-US" dirty="0"/>
          </a:p>
        </p:txBody>
      </p:sp>
    </p:spTree>
    <p:extLst>
      <p:ext uri="{BB962C8B-B14F-4D97-AF65-F5344CB8AC3E}">
        <p14:creationId xmlns:p14="http://schemas.microsoft.com/office/powerpoint/2010/main" val="4080526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D3354-0D6B-4E8E-88C2-917CA54FE52D}"/>
              </a:ext>
            </a:extLst>
          </p:cNvPr>
          <p:cNvSpPr>
            <a:spLocks noGrp="1"/>
          </p:cNvSpPr>
          <p:nvPr>
            <p:ph type="title"/>
          </p:nvPr>
        </p:nvSpPr>
        <p:spPr>
          <a:xfrm>
            <a:off x="457200" y="470095"/>
            <a:ext cx="8229600" cy="857250"/>
          </a:xfrm>
        </p:spPr>
        <p:txBody>
          <a:bodyPr>
            <a:normAutofit fontScale="90000"/>
          </a:bodyPr>
          <a:lstStyle/>
          <a:p>
            <a:r>
              <a:rPr lang="en-US" dirty="0"/>
              <a:t>Common Challenges faced by HMIS-Centric Regions</a:t>
            </a:r>
          </a:p>
        </p:txBody>
      </p:sp>
      <p:sp>
        <p:nvSpPr>
          <p:cNvPr id="3" name="Content Placeholder 2">
            <a:extLst>
              <a:ext uri="{FF2B5EF4-FFF2-40B4-BE49-F238E27FC236}">
                <a16:creationId xmlns:a16="http://schemas.microsoft.com/office/drawing/2014/main" id="{33CA2B9E-8ED2-4B02-A94B-9F01F09D66D1}"/>
              </a:ext>
            </a:extLst>
          </p:cNvPr>
          <p:cNvSpPr>
            <a:spLocks noGrp="1"/>
          </p:cNvSpPr>
          <p:nvPr>
            <p:ph idx="1"/>
          </p:nvPr>
        </p:nvSpPr>
        <p:spPr>
          <a:xfrm>
            <a:off x="457200" y="1175271"/>
            <a:ext cx="8229600" cy="3498134"/>
          </a:xfrm>
        </p:spPr>
        <p:txBody>
          <a:bodyPr>
            <a:normAutofit fontScale="92500" lnSpcReduction="10000"/>
          </a:bodyPr>
          <a:lstStyle/>
          <a:p>
            <a:pPr lvl="0"/>
            <a:r>
              <a:rPr lang="en-US" dirty="0"/>
              <a:t>Not all homeless providers receive HUD funding;</a:t>
            </a:r>
          </a:p>
          <a:p>
            <a:pPr lvl="0"/>
            <a:r>
              <a:rPr lang="en-US" dirty="0"/>
              <a:t>Different funding providers have different requirements;</a:t>
            </a:r>
          </a:p>
          <a:p>
            <a:pPr lvl="0"/>
            <a:r>
              <a:rPr lang="en-US" dirty="0"/>
              <a:t>Systems, and the standards they are being built to adhere to, are often too focused on mandated reporting rather than the work of helping people;</a:t>
            </a:r>
          </a:p>
          <a:p>
            <a:pPr lvl="0"/>
            <a:r>
              <a:rPr lang="en-US" dirty="0"/>
              <a:t>Some providers operate in multiple regions that use different HMIS systems;</a:t>
            </a:r>
          </a:p>
          <a:p>
            <a:pPr lvl="0"/>
            <a:r>
              <a:rPr lang="en-US" dirty="0"/>
              <a:t>Different organizations have different operational needs.  Systems face scope creep and try do everything, which impede their ability to do a discreet set of functions well;</a:t>
            </a:r>
          </a:p>
          <a:p>
            <a:pPr lvl="0"/>
            <a:r>
              <a:rPr lang="en-US" dirty="0"/>
              <a:t>Finding and accessing services is a cumbersome process;</a:t>
            </a:r>
          </a:p>
          <a:p>
            <a:pPr lvl="0"/>
            <a:r>
              <a:rPr lang="en-US" dirty="0"/>
              <a:t>Data is fragmented between providers, systems, and regions;</a:t>
            </a:r>
          </a:p>
          <a:p>
            <a:pPr lvl="0"/>
            <a:r>
              <a:rPr lang="en-US" dirty="0"/>
              <a:t>Coordinated Entry Systems tend to exclude the most vulnerable and service-resistant;</a:t>
            </a:r>
          </a:p>
          <a:p>
            <a:pPr lvl="0"/>
            <a:r>
              <a:rPr lang="en-US" dirty="0"/>
              <a:t>First responders, such as police and medical personnel, are disconnected from coordinated entry systems;</a:t>
            </a:r>
          </a:p>
          <a:p>
            <a:pPr lvl="0"/>
            <a:r>
              <a:rPr lang="en-US" dirty="0"/>
              <a:t>Data entry is overly burdensome on staff; and</a:t>
            </a:r>
          </a:p>
          <a:p>
            <a:pPr lvl="0"/>
            <a:r>
              <a:rPr lang="en-US" dirty="0"/>
              <a:t>Different Federal partners have different geographic boundaries for the regions they support</a:t>
            </a:r>
          </a:p>
        </p:txBody>
      </p:sp>
      <p:sp>
        <p:nvSpPr>
          <p:cNvPr id="4" name="Slide Number Placeholder 3">
            <a:extLst>
              <a:ext uri="{FF2B5EF4-FFF2-40B4-BE49-F238E27FC236}">
                <a16:creationId xmlns:a16="http://schemas.microsoft.com/office/drawing/2014/main" id="{A9AD14B1-8EAD-4950-80E6-C16A3E3577D9}"/>
              </a:ext>
            </a:extLst>
          </p:cNvPr>
          <p:cNvSpPr>
            <a:spLocks noGrp="1"/>
          </p:cNvSpPr>
          <p:nvPr>
            <p:ph type="sldNum" sz="quarter" idx="12"/>
          </p:nvPr>
        </p:nvSpPr>
        <p:spPr/>
        <p:txBody>
          <a:bodyPr/>
          <a:lstStyle/>
          <a:p>
            <a:fld id="{AF88E988-FB04-AB4E-BE5A-59F242AF7F7A}" type="slidenum">
              <a:rPr lang="en-US" smtClean="0"/>
              <a:t>10</a:t>
            </a:fld>
            <a:endParaRPr lang="en-US" dirty="0"/>
          </a:p>
        </p:txBody>
      </p:sp>
    </p:spTree>
    <p:extLst>
      <p:ext uri="{BB962C8B-B14F-4D97-AF65-F5344CB8AC3E}">
        <p14:creationId xmlns:p14="http://schemas.microsoft.com/office/powerpoint/2010/main" val="34020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305B5-837F-42A8-AFD0-6E6AB18272BC}"/>
              </a:ext>
            </a:extLst>
          </p:cNvPr>
          <p:cNvSpPr>
            <a:spLocks noGrp="1"/>
          </p:cNvSpPr>
          <p:nvPr>
            <p:ph type="title"/>
          </p:nvPr>
        </p:nvSpPr>
        <p:spPr>
          <a:xfrm>
            <a:off x="457200" y="640586"/>
            <a:ext cx="8229600" cy="857250"/>
          </a:xfrm>
        </p:spPr>
        <p:txBody>
          <a:bodyPr>
            <a:normAutofit fontScale="90000"/>
          </a:bodyPr>
          <a:lstStyle/>
          <a:p>
            <a:r>
              <a:rPr lang="en-US" dirty="0"/>
              <a:t>Limitations of the Current HUD HMIS Standards</a:t>
            </a:r>
          </a:p>
        </p:txBody>
      </p:sp>
      <p:sp>
        <p:nvSpPr>
          <p:cNvPr id="3" name="Content Placeholder 2">
            <a:extLst>
              <a:ext uri="{FF2B5EF4-FFF2-40B4-BE49-F238E27FC236}">
                <a16:creationId xmlns:a16="http://schemas.microsoft.com/office/drawing/2014/main" id="{71B929A9-9652-4323-A979-E1DB34F457D3}"/>
              </a:ext>
            </a:extLst>
          </p:cNvPr>
          <p:cNvSpPr>
            <a:spLocks noGrp="1"/>
          </p:cNvSpPr>
          <p:nvPr>
            <p:ph idx="1"/>
          </p:nvPr>
        </p:nvSpPr>
        <p:spPr>
          <a:xfrm>
            <a:off x="457200" y="1327346"/>
            <a:ext cx="8229600" cy="2670591"/>
          </a:xfrm>
        </p:spPr>
        <p:txBody>
          <a:bodyPr>
            <a:normAutofit/>
          </a:bodyPr>
          <a:lstStyle/>
          <a:p>
            <a:r>
              <a:rPr lang="en-US" dirty="0"/>
              <a:t>Heavy reliance on self-reported information;</a:t>
            </a:r>
          </a:p>
          <a:p>
            <a:r>
              <a:rPr lang="en-US" dirty="0"/>
              <a:t>Clients are enrolled into a project, not into a project </a:t>
            </a:r>
            <a:r>
              <a:rPr lang="en-US" u="sng" dirty="0"/>
              <a:t>at a location;</a:t>
            </a:r>
          </a:p>
          <a:p>
            <a:r>
              <a:rPr lang="en-US" dirty="0"/>
              <a:t>Consent is not tracked in a consistent manner;</a:t>
            </a:r>
          </a:p>
          <a:p>
            <a:r>
              <a:rPr lang="en-US" dirty="0"/>
              <a:t>Vulnerability is not assessed in a consistent manner;</a:t>
            </a:r>
          </a:p>
          <a:p>
            <a:r>
              <a:rPr lang="en-US" dirty="0"/>
              <a:t>Intake and exit assessment data needs to be repeated for each enrollment, even if there are no changes, and can conflict with data from other overlapping enrollments at the same time.</a:t>
            </a:r>
          </a:p>
        </p:txBody>
      </p:sp>
      <p:sp>
        <p:nvSpPr>
          <p:cNvPr id="4" name="Slide Number Placeholder 3">
            <a:extLst>
              <a:ext uri="{FF2B5EF4-FFF2-40B4-BE49-F238E27FC236}">
                <a16:creationId xmlns:a16="http://schemas.microsoft.com/office/drawing/2014/main" id="{F8D73728-8A44-4DAF-B863-48FBE5CC11FA}"/>
              </a:ext>
            </a:extLst>
          </p:cNvPr>
          <p:cNvSpPr>
            <a:spLocks noGrp="1"/>
          </p:cNvSpPr>
          <p:nvPr>
            <p:ph type="sldNum" sz="quarter" idx="12"/>
          </p:nvPr>
        </p:nvSpPr>
        <p:spPr/>
        <p:txBody>
          <a:bodyPr/>
          <a:lstStyle/>
          <a:p>
            <a:fld id="{AF88E988-FB04-AB4E-BE5A-59F242AF7F7A}" type="slidenum">
              <a:rPr lang="en-US" smtClean="0"/>
              <a:t>11</a:t>
            </a:fld>
            <a:endParaRPr lang="en-US" dirty="0"/>
          </a:p>
        </p:txBody>
      </p:sp>
    </p:spTree>
    <p:extLst>
      <p:ext uri="{BB962C8B-B14F-4D97-AF65-F5344CB8AC3E}">
        <p14:creationId xmlns:p14="http://schemas.microsoft.com/office/powerpoint/2010/main" val="142558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D3B37-8D7F-472D-ACE5-14E998076919}"/>
              </a:ext>
            </a:extLst>
          </p:cNvPr>
          <p:cNvSpPr>
            <a:spLocks noGrp="1"/>
          </p:cNvSpPr>
          <p:nvPr>
            <p:ph idx="1"/>
          </p:nvPr>
        </p:nvSpPr>
        <p:spPr>
          <a:xfrm>
            <a:off x="249382" y="1310246"/>
            <a:ext cx="8532421" cy="3566554"/>
          </a:xfrm>
        </p:spPr>
        <p:txBody>
          <a:bodyPr>
            <a:normAutofit/>
          </a:bodyPr>
          <a:lstStyle/>
          <a:p>
            <a:pPr marL="34290" indent="0">
              <a:buNone/>
            </a:pPr>
            <a:r>
              <a:rPr lang="en-US" dirty="0"/>
              <a:t>There are opportunities to avoid missing data altogether by enhancing the internal controls within the HMIS systems.  Examples include…</a:t>
            </a:r>
          </a:p>
          <a:p>
            <a:pPr marL="34290" indent="0">
              <a:buNone/>
            </a:pPr>
            <a:endParaRPr lang="en-US" dirty="0"/>
          </a:p>
          <a:p>
            <a:pPr marL="34290" indent="0">
              <a:buNone/>
            </a:pPr>
            <a:r>
              <a:rPr lang="en-US" b="1" u="sng" dirty="0"/>
              <a:t>HMIS Data Element			Potential Data Source</a:t>
            </a:r>
            <a:endParaRPr lang="en-US" dirty="0"/>
          </a:p>
          <a:p>
            <a:r>
              <a:rPr lang="en-US" dirty="0"/>
              <a:t>Prior Living Situation			Project Type of the Referring Project</a:t>
            </a:r>
          </a:p>
          <a:p>
            <a:r>
              <a:rPr lang="en-US" dirty="0"/>
              <a:t>Exit Destination				Project Type of the Target Project</a:t>
            </a:r>
          </a:p>
          <a:p>
            <a:r>
              <a:rPr lang="en-US" dirty="0" err="1"/>
              <a:t>CoC</a:t>
            </a:r>
            <a:r>
              <a:rPr lang="en-US" dirty="0"/>
              <a:t> Code					Location Address + HUD </a:t>
            </a:r>
            <a:r>
              <a:rPr lang="en-US" dirty="0" err="1"/>
              <a:t>CoC</a:t>
            </a:r>
            <a:r>
              <a:rPr lang="en-US" dirty="0"/>
              <a:t> Shape Files</a:t>
            </a:r>
          </a:p>
          <a:p>
            <a:r>
              <a:rPr lang="en-US" dirty="0"/>
              <a:t>Income					Check payment systems (see Community Partnerships)</a:t>
            </a:r>
          </a:p>
          <a:p>
            <a:r>
              <a:rPr lang="en-US" dirty="0"/>
              <a:t>Exit Date					Last service date if no activity in 30 days, or entry into 								another residential project</a:t>
            </a:r>
          </a:p>
        </p:txBody>
      </p:sp>
      <p:sp>
        <p:nvSpPr>
          <p:cNvPr id="4" name="Title 1">
            <a:extLst>
              <a:ext uri="{FF2B5EF4-FFF2-40B4-BE49-F238E27FC236}">
                <a16:creationId xmlns:a16="http://schemas.microsoft.com/office/drawing/2014/main" id="{62996CC0-A861-4EAC-8163-A06E39B76353}"/>
              </a:ext>
            </a:extLst>
          </p:cNvPr>
          <p:cNvSpPr>
            <a:spLocks noGrp="1"/>
          </p:cNvSpPr>
          <p:nvPr>
            <p:ph type="title"/>
          </p:nvPr>
        </p:nvSpPr>
        <p:spPr>
          <a:xfrm>
            <a:off x="249382" y="744078"/>
            <a:ext cx="8763000" cy="389467"/>
          </a:xfrm>
        </p:spPr>
        <p:txBody>
          <a:bodyPr>
            <a:noAutofit/>
          </a:bodyPr>
          <a:lstStyle/>
          <a:p>
            <a:r>
              <a:rPr lang="en-US" sz="3000" dirty="0"/>
              <a:t>Reduce Self-Reported Data w/ Internal Controls</a:t>
            </a:r>
          </a:p>
        </p:txBody>
      </p:sp>
    </p:spTree>
    <p:extLst>
      <p:ext uri="{BB962C8B-B14F-4D97-AF65-F5344CB8AC3E}">
        <p14:creationId xmlns:p14="http://schemas.microsoft.com/office/powerpoint/2010/main" val="1547286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CA2B9E-8ED2-4B02-A94B-9F01F09D66D1}"/>
              </a:ext>
            </a:extLst>
          </p:cNvPr>
          <p:cNvSpPr>
            <a:spLocks noGrp="1"/>
          </p:cNvSpPr>
          <p:nvPr>
            <p:ph idx="1"/>
          </p:nvPr>
        </p:nvSpPr>
        <p:spPr>
          <a:xfrm>
            <a:off x="457200" y="1283093"/>
            <a:ext cx="8229600" cy="2533063"/>
          </a:xfrm>
        </p:spPr>
        <p:txBody>
          <a:bodyPr>
            <a:noAutofit/>
          </a:bodyPr>
          <a:lstStyle/>
          <a:p>
            <a:pPr marL="0" indent="0" algn="ctr">
              <a:buNone/>
            </a:pPr>
            <a:r>
              <a:rPr lang="en-US" sz="2400" b="1" dirty="0"/>
              <a:t>Service-oriented architecture</a:t>
            </a:r>
            <a:r>
              <a:rPr lang="en-US" sz="2400" dirty="0"/>
              <a:t> (</a:t>
            </a:r>
            <a:r>
              <a:rPr lang="en-US" sz="2400" b="1" dirty="0"/>
              <a:t>SOA</a:t>
            </a:r>
            <a:r>
              <a:rPr lang="en-US" sz="2400" dirty="0"/>
              <a:t>) is a style of software design where services are provided to the other components by application components, through a communication protocol.  </a:t>
            </a:r>
          </a:p>
          <a:p>
            <a:pPr marL="0" indent="0" algn="ctr">
              <a:buNone/>
            </a:pPr>
            <a:endParaRPr lang="en-US" sz="2400" dirty="0"/>
          </a:p>
          <a:p>
            <a:pPr marL="0" indent="0" algn="ctr">
              <a:buNone/>
            </a:pPr>
            <a:r>
              <a:rPr lang="en-US" sz="2400" dirty="0"/>
              <a:t>Each service provides a discrete function. </a:t>
            </a:r>
          </a:p>
        </p:txBody>
      </p:sp>
      <p:sp>
        <p:nvSpPr>
          <p:cNvPr id="4" name="Slide Number Placeholder 3">
            <a:extLst>
              <a:ext uri="{FF2B5EF4-FFF2-40B4-BE49-F238E27FC236}">
                <a16:creationId xmlns:a16="http://schemas.microsoft.com/office/drawing/2014/main" id="{A9AD14B1-8EAD-4950-80E6-C16A3E3577D9}"/>
              </a:ext>
            </a:extLst>
          </p:cNvPr>
          <p:cNvSpPr>
            <a:spLocks noGrp="1"/>
          </p:cNvSpPr>
          <p:nvPr>
            <p:ph type="sldNum" sz="quarter" idx="12"/>
          </p:nvPr>
        </p:nvSpPr>
        <p:spPr/>
        <p:txBody>
          <a:bodyPr/>
          <a:lstStyle/>
          <a:p>
            <a:fld id="{AF88E988-FB04-AB4E-BE5A-59F242AF7F7A}" type="slidenum">
              <a:rPr lang="en-US" smtClean="0"/>
              <a:t>13</a:t>
            </a:fld>
            <a:endParaRPr lang="en-US" dirty="0"/>
          </a:p>
        </p:txBody>
      </p:sp>
    </p:spTree>
    <p:extLst>
      <p:ext uri="{BB962C8B-B14F-4D97-AF65-F5344CB8AC3E}">
        <p14:creationId xmlns:p14="http://schemas.microsoft.com/office/powerpoint/2010/main" val="303756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2416E2-23DE-4A51-90F7-05844D484CEE}"/>
              </a:ext>
            </a:extLst>
          </p:cNvPr>
          <p:cNvSpPr>
            <a:spLocks noGrp="1"/>
          </p:cNvSpPr>
          <p:nvPr>
            <p:ph type="sldNum" sz="quarter" idx="12"/>
          </p:nvPr>
        </p:nvSpPr>
        <p:spPr/>
        <p:txBody>
          <a:bodyPr/>
          <a:lstStyle/>
          <a:p>
            <a:fld id="{AF88E988-FB04-AB4E-BE5A-59F242AF7F7A}" type="slidenum">
              <a:rPr lang="en-US" smtClean="0"/>
              <a:t>14</a:t>
            </a:fld>
            <a:endParaRPr lang="en-US" dirty="0"/>
          </a:p>
        </p:txBody>
      </p:sp>
      <p:pic>
        <p:nvPicPr>
          <p:cNvPr id="5" name="Picture 4">
            <a:extLst>
              <a:ext uri="{FF2B5EF4-FFF2-40B4-BE49-F238E27FC236}">
                <a16:creationId xmlns:a16="http://schemas.microsoft.com/office/drawing/2014/main" id="{76D643B5-0CEE-4646-BF17-53B02CFEF122}"/>
              </a:ext>
            </a:extLst>
          </p:cNvPr>
          <p:cNvPicPr>
            <a:picLocks noChangeAspect="1"/>
          </p:cNvPicPr>
          <p:nvPr/>
        </p:nvPicPr>
        <p:blipFill>
          <a:blip r:embed="rId2"/>
          <a:stretch>
            <a:fillRect/>
          </a:stretch>
        </p:blipFill>
        <p:spPr>
          <a:xfrm>
            <a:off x="1461654" y="685254"/>
            <a:ext cx="5943600" cy="4248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418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CAF4F2-8EAA-462B-AE78-CAF419250459}"/>
              </a:ext>
            </a:extLst>
          </p:cNvPr>
          <p:cNvSpPr>
            <a:spLocks noGrp="1"/>
          </p:cNvSpPr>
          <p:nvPr>
            <p:ph idx="1"/>
          </p:nvPr>
        </p:nvSpPr>
        <p:spPr>
          <a:xfrm>
            <a:off x="408709" y="1537856"/>
            <a:ext cx="8229600" cy="3047999"/>
          </a:xfrm>
        </p:spPr>
        <p:txBody>
          <a:bodyPr>
            <a:normAutofit/>
          </a:bodyPr>
          <a:lstStyle/>
          <a:p>
            <a:pPr marL="0" indent="0">
              <a:buNone/>
            </a:pPr>
            <a:r>
              <a:rPr lang="en-US" b="1" dirty="0"/>
              <a:t>Key technical assets, or “services”, to be considered within a region’s framework include:</a:t>
            </a:r>
            <a:endParaRPr lang="en-US" sz="1400" dirty="0"/>
          </a:p>
          <a:p>
            <a:pPr lvl="0"/>
            <a:r>
              <a:rPr lang="en-US" dirty="0"/>
              <a:t>HMIS</a:t>
            </a:r>
          </a:p>
          <a:p>
            <a:pPr lvl="0"/>
            <a:r>
              <a:rPr lang="en-US" dirty="0"/>
              <a:t>Non-HMIS data sets (systems of record)</a:t>
            </a:r>
          </a:p>
          <a:p>
            <a:pPr lvl="0"/>
            <a:r>
              <a:rPr lang="en-US" dirty="0"/>
              <a:t>Mobile tech to support street outreach</a:t>
            </a:r>
          </a:p>
          <a:p>
            <a:pPr lvl="0"/>
            <a:r>
              <a:rPr lang="en-US" dirty="0"/>
              <a:t>Data Warehouse to aggregate and analyze the information</a:t>
            </a:r>
          </a:p>
          <a:p>
            <a:r>
              <a:rPr lang="en-US" dirty="0"/>
              <a:t>Community Resource Directories</a:t>
            </a:r>
            <a:endParaRPr lang="en-US" sz="1400" dirty="0"/>
          </a:p>
          <a:p>
            <a:pPr lvl="0"/>
            <a:r>
              <a:rPr lang="en-US" dirty="0"/>
              <a:t>Housing Management Tools to match people with available housing resources </a:t>
            </a:r>
            <a:endParaRPr lang="en-US" sz="1400" dirty="0"/>
          </a:p>
          <a:p>
            <a:pPr lvl="0"/>
            <a:r>
              <a:rPr lang="en-US" dirty="0"/>
              <a:t>Research Dashboards</a:t>
            </a:r>
          </a:p>
        </p:txBody>
      </p:sp>
      <p:sp>
        <p:nvSpPr>
          <p:cNvPr id="4" name="Slide Number Placeholder 3">
            <a:extLst>
              <a:ext uri="{FF2B5EF4-FFF2-40B4-BE49-F238E27FC236}">
                <a16:creationId xmlns:a16="http://schemas.microsoft.com/office/drawing/2014/main" id="{646712CF-2A90-498A-90D3-846662C7BEC7}"/>
              </a:ext>
            </a:extLst>
          </p:cNvPr>
          <p:cNvSpPr>
            <a:spLocks noGrp="1"/>
          </p:cNvSpPr>
          <p:nvPr>
            <p:ph type="sldNum" sz="quarter" idx="12"/>
          </p:nvPr>
        </p:nvSpPr>
        <p:spPr/>
        <p:txBody>
          <a:bodyPr/>
          <a:lstStyle/>
          <a:p>
            <a:fld id="{AF88E988-FB04-AB4E-BE5A-59F242AF7F7A}" type="slidenum">
              <a:rPr lang="en-US" smtClean="0"/>
              <a:t>15</a:t>
            </a:fld>
            <a:endParaRPr lang="en-US" dirty="0"/>
          </a:p>
        </p:txBody>
      </p:sp>
      <p:sp>
        <p:nvSpPr>
          <p:cNvPr id="5" name="Title 1">
            <a:extLst>
              <a:ext uri="{FF2B5EF4-FFF2-40B4-BE49-F238E27FC236}">
                <a16:creationId xmlns:a16="http://schemas.microsoft.com/office/drawing/2014/main" id="{BE8BC243-3E4D-4CA4-9F43-6292B22006F2}"/>
              </a:ext>
            </a:extLst>
          </p:cNvPr>
          <p:cNvSpPr>
            <a:spLocks noGrp="1"/>
          </p:cNvSpPr>
          <p:nvPr>
            <p:ph type="title"/>
          </p:nvPr>
        </p:nvSpPr>
        <p:spPr>
          <a:xfrm>
            <a:off x="467590" y="744078"/>
            <a:ext cx="8459433" cy="389467"/>
          </a:xfrm>
        </p:spPr>
        <p:txBody>
          <a:bodyPr>
            <a:noAutofit/>
          </a:bodyPr>
          <a:lstStyle/>
          <a:p>
            <a:r>
              <a:rPr lang="en-US" sz="3000" dirty="0"/>
              <a:t>Key Components of a SOA Framework</a:t>
            </a:r>
          </a:p>
        </p:txBody>
      </p:sp>
    </p:spTree>
    <p:extLst>
      <p:ext uri="{BB962C8B-B14F-4D97-AF65-F5344CB8AC3E}">
        <p14:creationId xmlns:p14="http://schemas.microsoft.com/office/powerpoint/2010/main" val="4127713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D164-F913-4D7C-AB90-CFBC9F47346E}"/>
              </a:ext>
            </a:extLst>
          </p:cNvPr>
          <p:cNvSpPr>
            <a:spLocks noGrp="1"/>
          </p:cNvSpPr>
          <p:nvPr>
            <p:ph type="title"/>
          </p:nvPr>
        </p:nvSpPr>
        <p:spPr>
          <a:xfrm>
            <a:off x="628650" y="477196"/>
            <a:ext cx="7886700" cy="994173"/>
          </a:xfrm>
        </p:spPr>
        <p:txBody>
          <a:bodyPr>
            <a:normAutofit/>
          </a:bodyPr>
          <a:lstStyle/>
          <a:p>
            <a:r>
              <a:rPr lang="en-US" dirty="0"/>
              <a:t>Key Service: Mobile Tech for Outreach</a:t>
            </a:r>
          </a:p>
        </p:txBody>
      </p:sp>
      <p:sp>
        <p:nvSpPr>
          <p:cNvPr id="3" name="Content Placeholder 2">
            <a:extLst>
              <a:ext uri="{FF2B5EF4-FFF2-40B4-BE49-F238E27FC236}">
                <a16:creationId xmlns:a16="http://schemas.microsoft.com/office/drawing/2014/main" id="{4B8B680F-2502-46CB-8CAF-449245C78C23}"/>
              </a:ext>
            </a:extLst>
          </p:cNvPr>
          <p:cNvSpPr>
            <a:spLocks noGrp="1"/>
          </p:cNvSpPr>
          <p:nvPr>
            <p:ph idx="1"/>
          </p:nvPr>
        </p:nvSpPr>
        <p:spPr>
          <a:xfrm>
            <a:off x="323850" y="1369218"/>
            <a:ext cx="3196173" cy="3263504"/>
          </a:xfrm>
        </p:spPr>
        <p:txBody>
          <a:bodyPr>
            <a:normAutofit/>
          </a:bodyPr>
          <a:lstStyle/>
          <a:p>
            <a:r>
              <a:rPr lang="en-US" sz="1500" dirty="0"/>
              <a:t>Address the survival needs first;</a:t>
            </a:r>
          </a:p>
          <a:p>
            <a:r>
              <a:rPr lang="en-US" sz="1500" dirty="0"/>
              <a:t>Build up a relationship, and the HMIS record, over time;</a:t>
            </a:r>
          </a:p>
          <a:p>
            <a:r>
              <a:rPr lang="en-US" sz="1500" dirty="0"/>
              <a:t>Track the service encounters to support chronic homeless determination;</a:t>
            </a:r>
          </a:p>
          <a:p>
            <a:r>
              <a:rPr lang="en-US" sz="1500" dirty="0"/>
              <a:t>Alert outreach workers if someone is trying to reach the person.</a:t>
            </a:r>
          </a:p>
          <a:p>
            <a:endParaRPr lang="en-US" sz="1500" dirty="0"/>
          </a:p>
        </p:txBody>
      </p:sp>
      <p:pic>
        <p:nvPicPr>
          <p:cNvPr id="6" name="Picture 5" descr="A person looking at the camera&#10;&#10;Description generated with very high confidence">
            <a:extLst>
              <a:ext uri="{FF2B5EF4-FFF2-40B4-BE49-F238E27FC236}">
                <a16:creationId xmlns:a16="http://schemas.microsoft.com/office/drawing/2014/main" id="{1B4203FF-E10A-440A-98F2-D734D6152831}"/>
              </a:ext>
            </a:extLst>
          </p:cNvPr>
          <p:cNvPicPr>
            <a:picLocks noChangeAspect="1"/>
          </p:cNvPicPr>
          <p:nvPr/>
        </p:nvPicPr>
        <p:blipFill rotWithShape="1">
          <a:blip r:embed="rId2"/>
          <a:srcRect l="2622" r="1" b="1"/>
          <a:stretch/>
        </p:blipFill>
        <p:spPr>
          <a:xfrm>
            <a:off x="3656837" y="1302327"/>
            <a:ext cx="4995327" cy="3424177"/>
          </a:xfrm>
          <a:prstGeom prst="rect">
            <a:avLst/>
          </a:prstGeom>
        </p:spPr>
      </p:pic>
      <p:sp>
        <p:nvSpPr>
          <p:cNvPr id="4" name="Slide Number Placeholder 3">
            <a:extLst>
              <a:ext uri="{FF2B5EF4-FFF2-40B4-BE49-F238E27FC236}">
                <a16:creationId xmlns:a16="http://schemas.microsoft.com/office/drawing/2014/main" id="{107638A3-EBEA-4A61-AA26-A407082F69B3}"/>
              </a:ext>
            </a:extLst>
          </p:cNvPr>
          <p:cNvSpPr>
            <a:spLocks noGrp="1"/>
          </p:cNvSpPr>
          <p:nvPr>
            <p:ph type="sldNum" sz="quarter" idx="12"/>
          </p:nvPr>
        </p:nvSpPr>
        <p:spPr>
          <a:xfrm>
            <a:off x="6457950" y="4767262"/>
            <a:ext cx="2057400" cy="273844"/>
          </a:xfrm>
        </p:spPr>
        <p:txBody>
          <a:bodyPr>
            <a:normAutofit/>
          </a:bodyPr>
          <a:lstStyle/>
          <a:p>
            <a:pPr>
              <a:lnSpc>
                <a:spcPct val="90000"/>
              </a:lnSpc>
              <a:spcAft>
                <a:spcPts val="600"/>
              </a:spcAft>
            </a:pPr>
            <a:fld id="{AF88E988-FB04-AB4E-BE5A-59F242AF7F7A}"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29051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2040-110C-4A26-8C26-178388FBA8FD}"/>
              </a:ext>
            </a:extLst>
          </p:cNvPr>
          <p:cNvSpPr>
            <a:spLocks noGrp="1"/>
          </p:cNvSpPr>
          <p:nvPr>
            <p:ph type="title"/>
          </p:nvPr>
        </p:nvSpPr>
        <p:spPr>
          <a:xfrm>
            <a:off x="457200" y="638156"/>
            <a:ext cx="8229600" cy="857250"/>
          </a:xfrm>
        </p:spPr>
        <p:txBody>
          <a:bodyPr/>
          <a:lstStyle/>
          <a:p>
            <a:r>
              <a:rPr lang="en-US" dirty="0"/>
              <a:t>Key Service: Data Warehouse</a:t>
            </a:r>
          </a:p>
        </p:txBody>
      </p:sp>
      <p:sp>
        <p:nvSpPr>
          <p:cNvPr id="3" name="Content Placeholder 2">
            <a:extLst>
              <a:ext uri="{FF2B5EF4-FFF2-40B4-BE49-F238E27FC236}">
                <a16:creationId xmlns:a16="http://schemas.microsoft.com/office/drawing/2014/main" id="{8ACA7058-D478-4DAE-AB07-9DAA1B3CEBFE}"/>
              </a:ext>
            </a:extLst>
          </p:cNvPr>
          <p:cNvSpPr>
            <a:spLocks noGrp="1"/>
          </p:cNvSpPr>
          <p:nvPr>
            <p:ph idx="1"/>
          </p:nvPr>
        </p:nvSpPr>
        <p:spPr>
          <a:xfrm>
            <a:off x="457200" y="1323109"/>
            <a:ext cx="8229600" cy="3271513"/>
          </a:xfrm>
        </p:spPr>
        <p:txBody>
          <a:bodyPr>
            <a:normAutofit fontScale="92500" lnSpcReduction="10000"/>
          </a:bodyPr>
          <a:lstStyle/>
          <a:p>
            <a:pPr marL="0" lvl="0" indent="0">
              <a:buNone/>
            </a:pPr>
            <a:r>
              <a:rPr lang="en-US" dirty="0"/>
              <a:t>A Data Warehouse can extend a region’s framework to include…</a:t>
            </a:r>
            <a:endParaRPr lang="en-US" sz="1400" dirty="0"/>
          </a:p>
          <a:p>
            <a:pPr lvl="1">
              <a:buFont typeface="Arial" panose="020B0604020202020204" pitchFamily="34" charset="0"/>
              <a:buChar char="•"/>
            </a:pPr>
            <a:r>
              <a:rPr lang="en-US" dirty="0"/>
              <a:t>Data quality monitoring tools to improve data quality and support HMIS conversions;</a:t>
            </a:r>
          </a:p>
          <a:p>
            <a:pPr lvl="1">
              <a:buFont typeface="Arial" panose="020B0604020202020204" pitchFamily="34" charset="0"/>
              <a:buChar char="•"/>
            </a:pPr>
            <a:r>
              <a:rPr lang="en-US" dirty="0"/>
              <a:t>Data scrubbing tools to clean up years of bad data;</a:t>
            </a:r>
          </a:p>
          <a:p>
            <a:pPr lvl="1">
              <a:buFont typeface="Arial" panose="020B0604020202020204" pitchFamily="34" charset="0"/>
              <a:buChar char="•"/>
            </a:pPr>
            <a:r>
              <a:rPr lang="en-US" dirty="0"/>
              <a:t>Integration with other key data sets that can help inform the work;</a:t>
            </a:r>
          </a:p>
          <a:p>
            <a:pPr lvl="1">
              <a:buFont typeface="Arial" panose="020B0604020202020204" pitchFamily="34" charset="0"/>
              <a:buChar char="•"/>
            </a:pPr>
            <a:r>
              <a:rPr lang="en-US" dirty="0"/>
              <a:t>HUD reports that can be generated off of multiple sources;</a:t>
            </a:r>
          </a:p>
          <a:p>
            <a:pPr lvl="1">
              <a:buFont typeface="Arial" panose="020B0604020202020204" pitchFamily="34" charset="0"/>
              <a:buChar char="•"/>
            </a:pPr>
            <a:r>
              <a:rPr lang="en-US" dirty="0"/>
              <a:t>Geospatial reporting capabilities;</a:t>
            </a:r>
          </a:p>
          <a:p>
            <a:pPr lvl="1">
              <a:buFont typeface="Arial" panose="020B0604020202020204" pitchFamily="34" charset="0"/>
              <a:buChar char="•"/>
            </a:pPr>
            <a:r>
              <a:rPr lang="en-US" dirty="0"/>
              <a:t>Client profiles to determine chronic homelessness status off of empirical data;</a:t>
            </a:r>
          </a:p>
          <a:p>
            <a:pPr lvl="1">
              <a:buFont typeface="Arial" panose="020B0604020202020204" pitchFamily="34" charset="0"/>
              <a:buChar char="•"/>
            </a:pPr>
            <a:r>
              <a:rPr lang="en-US" dirty="0"/>
              <a:t>Dashboards and reports that are focused on key target populations (young adults, chronic, vets, etc.);</a:t>
            </a:r>
          </a:p>
          <a:p>
            <a:pPr lvl="1">
              <a:buFont typeface="Arial" panose="020B0604020202020204" pitchFamily="34" charset="0"/>
              <a:buChar char="•"/>
            </a:pPr>
            <a:r>
              <a:rPr lang="en-US" dirty="0"/>
              <a:t>“By-Name Lists” that are prioritized based on community guidelines;</a:t>
            </a:r>
          </a:p>
          <a:p>
            <a:pPr lvl="1">
              <a:buFont typeface="Arial" panose="020B0604020202020204" pitchFamily="34" charset="0"/>
              <a:buChar char="•"/>
            </a:pPr>
            <a:r>
              <a:rPr lang="en-US" dirty="0"/>
              <a:t>Project and System Performance Measurement Dashboards;</a:t>
            </a:r>
          </a:p>
          <a:p>
            <a:pPr lvl="1">
              <a:buFont typeface="Arial" panose="020B0604020202020204" pitchFamily="34" charset="0"/>
              <a:buChar char="•"/>
            </a:pPr>
            <a:r>
              <a:rPr lang="en-US" dirty="0"/>
              <a:t>NOFA Rating and Ranking Tools</a:t>
            </a:r>
            <a:endParaRPr lang="en-US" sz="1400" dirty="0"/>
          </a:p>
        </p:txBody>
      </p:sp>
      <p:sp>
        <p:nvSpPr>
          <p:cNvPr id="4" name="Slide Number Placeholder 3">
            <a:extLst>
              <a:ext uri="{FF2B5EF4-FFF2-40B4-BE49-F238E27FC236}">
                <a16:creationId xmlns:a16="http://schemas.microsoft.com/office/drawing/2014/main" id="{2D50D40F-7344-4CB2-87A3-F821E774610C}"/>
              </a:ext>
            </a:extLst>
          </p:cNvPr>
          <p:cNvSpPr>
            <a:spLocks noGrp="1"/>
          </p:cNvSpPr>
          <p:nvPr>
            <p:ph type="sldNum" sz="quarter" idx="12"/>
          </p:nvPr>
        </p:nvSpPr>
        <p:spPr/>
        <p:txBody>
          <a:bodyPr/>
          <a:lstStyle/>
          <a:p>
            <a:fld id="{AF88E988-FB04-AB4E-BE5A-59F242AF7F7A}" type="slidenum">
              <a:rPr lang="en-US" smtClean="0"/>
              <a:t>17</a:t>
            </a:fld>
            <a:endParaRPr lang="en-US" dirty="0"/>
          </a:p>
        </p:txBody>
      </p:sp>
    </p:spTree>
    <p:extLst>
      <p:ext uri="{BB962C8B-B14F-4D97-AF65-F5344CB8AC3E}">
        <p14:creationId xmlns:p14="http://schemas.microsoft.com/office/powerpoint/2010/main" val="37923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D485C3-EA7C-4F98-8B54-732DB2E7A0E8}"/>
              </a:ext>
            </a:extLst>
          </p:cNvPr>
          <p:cNvSpPr>
            <a:spLocks noGrp="1"/>
          </p:cNvSpPr>
          <p:nvPr>
            <p:ph type="title"/>
          </p:nvPr>
        </p:nvSpPr>
        <p:spPr>
          <a:xfrm>
            <a:off x="457200" y="638156"/>
            <a:ext cx="8229600" cy="857250"/>
          </a:xfrm>
        </p:spPr>
        <p:txBody>
          <a:bodyPr/>
          <a:lstStyle/>
          <a:p>
            <a:r>
              <a:rPr lang="en-US" dirty="0"/>
              <a:t>Longitudinal Client Data</a:t>
            </a:r>
          </a:p>
        </p:txBody>
      </p:sp>
      <p:pic>
        <p:nvPicPr>
          <p:cNvPr id="2" name="Picture 1">
            <a:extLst>
              <a:ext uri="{FF2B5EF4-FFF2-40B4-BE49-F238E27FC236}">
                <a16:creationId xmlns:a16="http://schemas.microsoft.com/office/drawing/2014/main" id="{E4AB844E-270B-46A7-A24A-9FB7C2E1D329}"/>
              </a:ext>
            </a:extLst>
          </p:cNvPr>
          <p:cNvPicPr>
            <a:picLocks noChangeAspect="1"/>
          </p:cNvPicPr>
          <p:nvPr/>
        </p:nvPicPr>
        <p:blipFill>
          <a:blip r:embed="rId2"/>
          <a:stretch>
            <a:fillRect/>
          </a:stretch>
        </p:blipFill>
        <p:spPr>
          <a:xfrm>
            <a:off x="457201" y="1376420"/>
            <a:ext cx="8424708" cy="31955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811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1FED22-DAB4-4EAE-86DF-6D38EECDC0EC}"/>
              </a:ext>
            </a:extLst>
          </p:cNvPr>
          <p:cNvSpPr/>
          <p:nvPr/>
        </p:nvSpPr>
        <p:spPr>
          <a:xfrm>
            <a:off x="178232" y="3657550"/>
            <a:ext cx="8601558" cy="1246495"/>
          </a:xfrm>
          <a:prstGeom prst="rect">
            <a:avLst/>
          </a:prstGeom>
        </p:spPr>
        <p:txBody>
          <a:bodyPr wrap="square">
            <a:spAutoFit/>
          </a:bodyPr>
          <a:lstStyle/>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Prioritization can be driven off of empirical data, vulnerability assessment, or a weighted score using both;</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A warehouse can integrate data collected from both HMIS and outreach apps;</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Data can be used to meet third-party documentation requirements of chronic homeless status (see the </a:t>
            </a:r>
            <a:r>
              <a:rPr lang="en-US" sz="1500" u="sng" dirty="0">
                <a:latin typeface="Arial" panose="020B0604020202020204" pitchFamily="34" charset="0"/>
                <a:cs typeface="Arial" panose="020B0604020202020204" pitchFamily="34" charset="0"/>
                <a:hlinkClick r:id="rId2"/>
              </a:rPr>
              <a:t>HMIS Data Standards Manual</a:t>
            </a:r>
            <a:r>
              <a:rPr lang="en-US" sz="1500" u="sng"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Page 56  </a:t>
            </a:r>
          </a:p>
        </p:txBody>
      </p:sp>
      <p:pic>
        <p:nvPicPr>
          <p:cNvPr id="6" name="Picture 5">
            <a:extLst>
              <a:ext uri="{FF2B5EF4-FFF2-40B4-BE49-F238E27FC236}">
                <a16:creationId xmlns:a16="http://schemas.microsoft.com/office/drawing/2014/main" id="{392B6DBA-E425-4654-BA69-4117A82C45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31" y="1394847"/>
            <a:ext cx="8679051" cy="2129260"/>
          </a:xfrm>
          <a:prstGeom prst="rect">
            <a:avLst/>
          </a:prstGeom>
          <a:noFill/>
          <a:ln>
            <a:noFill/>
          </a:ln>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D585B00E-FB47-46CF-8723-EC49330C642E}"/>
              </a:ext>
            </a:extLst>
          </p:cNvPr>
          <p:cNvSpPr>
            <a:spLocks noGrp="1"/>
          </p:cNvSpPr>
          <p:nvPr>
            <p:ph type="title"/>
          </p:nvPr>
        </p:nvSpPr>
        <p:spPr>
          <a:xfrm>
            <a:off x="457200" y="638156"/>
            <a:ext cx="8229600" cy="857250"/>
          </a:xfrm>
        </p:spPr>
        <p:txBody>
          <a:bodyPr/>
          <a:lstStyle/>
          <a:p>
            <a:r>
              <a:rPr lang="en-US" dirty="0"/>
              <a:t>Longitudinal Client Data – By Name Lists</a:t>
            </a:r>
          </a:p>
        </p:txBody>
      </p:sp>
    </p:spTree>
    <p:extLst>
      <p:ext uri="{BB962C8B-B14F-4D97-AF65-F5344CB8AC3E}">
        <p14:creationId xmlns:p14="http://schemas.microsoft.com/office/powerpoint/2010/main" val="296426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AB1B-E3EC-49FE-84AF-7AB3481297E2}"/>
              </a:ext>
            </a:extLst>
          </p:cNvPr>
          <p:cNvSpPr>
            <a:spLocks noGrp="1"/>
          </p:cNvSpPr>
          <p:nvPr>
            <p:ph type="title"/>
          </p:nvPr>
        </p:nvSpPr>
        <p:spPr>
          <a:xfrm>
            <a:off x="457200" y="638156"/>
            <a:ext cx="8229600" cy="857250"/>
          </a:xfrm>
        </p:spPr>
        <p:txBody>
          <a:bodyPr/>
          <a:lstStyle/>
          <a:p>
            <a:r>
              <a:rPr lang="en-US" dirty="0"/>
              <a:t>A bit of background…</a:t>
            </a:r>
          </a:p>
        </p:txBody>
      </p:sp>
      <p:sp>
        <p:nvSpPr>
          <p:cNvPr id="3" name="Content Placeholder 2">
            <a:extLst>
              <a:ext uri="{FF2B5EF4-FFF2-40B4-BE49-F238E27FC236}">
                <a16:creationId xmlns:a16="http://schemas.microsoft.com/office/drawing/2014/main" id="{683F59C5-A948-434E-86AE-80F5E612DB0A}"/>
              </a:ext>
            </a:extLst>
          </p:cNvPr>
          <p:cNvSpPr>
            <a:spLocks noGrp="1"/>
          </p:cNvSpPr>
          <p:nvPr>
            <p:ph idx="1"/>
          </p:nvPr>
        </p:nvSpPr>
        <p:spPr>
          <a:xfrm>
            <a:off x="457200" y="1425267"/>
            <a:ext cx="8229600" cy="3265289"/>
          </a:xfrm>
        </p:spPr>
        <p:txBody>
          <a:bodyPr>
            <a:normAutofit/>
          </a:bodyPr>
          <a:lstStyle/>
          <a:p>
            <a:r>
              <a:rPr lang="en-US" dirty="0"/>
              <a:t>President and founder of Simtech Solutions </a:t>
            </a:r>
          </a:p>
          <a:p>
            <a:r>
              <a:rPr lang="en-US" dirty="0"/>
              <a:t>Developer of the first HMIS data warehouse in the US </a:t>
            </a:r>
          </a:p>
          <a:p>
            <a:r>
              <a:rPr lang="en-US" dirty="0"/>
              <a:t>Author of HUD CSV Data Exchange Format (V3) and the HUD Annual Performance Report (APR) Programming Specifications</a:t>
            </a:r>
          </a:p>
          <a:p>
            <a:r>
              <a:rPr lang="en-US" dirty="0"/>
              <a:t>Developer of the HUD HMIS Report Generation Tool</a:t>
            </a:r>
          </a:p>
          <a:p>
            <a:r>
              <a:rPr lang="en-US" dirty="0"/>
              <a:t>Oversee the ongoing development and management of a HMIS data warehouse that currently supports over 3100 projects that serve the homeless.</a:t>
            </a:r>
          </a:p>
          <a:p>
            <a:r>
              <a:rPr lang="en-US" dirty="0"/>
              <a:t>Oversee the ongoing development and management of a mobile app to automate the point in time count that was used by 47 regions in 2019.</a:t>
            </a:r>
          </a:p>
          <a:p>
            <a:r>
              <a:rPr lang="en-US" dirty="0"/>
              <a:t>Family guy who loves snowboarding, craft beer, coaching sports, golf, fishing, and attempting to solve complex problems.  </a:t>
            </a:r>
          </a:p>
          <a:p>
            <a:endParaRPr lang="en-US" dirty="0"/>
          </a:p>
        </p:txBody>
      </p:sp>
      <p:sp>
        <p:nvSpPr>
          <p:cNvPr id="4" name="Slide Number Placeholder 3">
            <a:extLst>
              <a:ext uri="{FF2B5EF4-FFF2-40B4-BE49-F238E27FC236}">
                <a16:creationId xmlns:a16="http://schemas.microsoft.com/office/drawing/2014/main" id="{2DD0F6F2-E208-42B4-BCF7-C0D2CE129B82}"/>
              </a:ext>
            </a:extLst>
          </p:cNvPr>
          <p:cNvSpPr>
            <a:spLocks noGrp="1"/>
          </p:cNvSpPr>
          <p:nvPr>
            <p:ph type="sldNum" sz="quarter" idx="12"/>
          </p:nvPr>
        </p:nvSpPr>
        <p:spPr/>
        <p:txBody>
          <a:bodyPr/>
          <a:lstStyle/>
          <a:p>
            <a:fld id="{AF88E988-FB04-AB4E-BE5A-59F242AF7F7A}" type="slidenum">
              <a:rPr lang="en-US" smtClean="0"/>
              <a:t>2</a:t>
            </a:fld>
            <a:endParaRPr lang="en-US" dirty="0"/>
          </a:p>
        </p:txBody>
      </p:sp>
    </p:spTree>
    <p:extLst>
      <p:ext uri="{BB962C8B-B14F-4D97-AF65-F5344CB8AC3E}">
        <p14:creationId xmlns:p14="http://schemas.microsoft.com/office/powerpoint/2010/main" val="221724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D92E-6C9B-4F83-B7F1-4C2326304749}"/>
              </a:ext>
            </a:extLst>
          </p:cNvPr>
          <p:cNvSpPr>
            <a:spLocks noGrp="1"/>
          </p:cNvSpPr>
          <p:nvPr>
            <p:ph type="title"/>
          </p:nvPr>
        </p:nvSpPr>
        <p:spPr>
          <a:xfrm>
            <a:off x="457200" y="638156"/>
            <a:ext cx="8229600" cy="857250"/>
          </a:xfrm>
        </p:spPr>
        <p:txBody>
          <a:bodyPr/>
          <a:lstStyle/>
          <a:p>
            <a:r>
              <a:rPr lang="en-US" dirty="0"/>
              <a:t>Geospatial Reporting</a:t>
            </a:r>
          </a:p>
        </p:txBody>
      </p:sp>
      <p:pic>
        <p:nvPicPr>
          <p:cNvPr id="5" name="Content Placeholder 4">
            <a:extLst>
              <a:ext uri="{FF2B5EF4-FFF2-40B4-BE49-F238E27FC236}">
                <a16:creationId xmlns:a16="http://schemas.microsoft.com/office/drawing/2014/main" id="{1FDD038A-8AAD-4567-9FBF-976AA6A3642B}"/>
              </a:ext>
            </a:extLst>
          </p:cNvPr>
          <p:cNvPicPr>
            <a:picLocks noGrp="1" noChangeAspect="1"/>
          </p:cNvPicPr>
          <p:nvPr>
            <p:ph idx="1"/>
          </p:nvPr>
        </p:nvPicPr>
        <p:blipFill>
          <a:blip r:embed="rId2"/>
          <a:stretch>
            <a:fillRect/>
          </a:stretch>
        </p:blipFill>
        <p:spPr>
          <a:xfrm>
            <a:off x="734292" y="1390650"/>
            <a:ext cx="7284200" cy="3306938"/>
          </a:xfrm>
          <a:prstGeom prst="rect">
            <a:avLst/>
          </a:prstGeom>
        </p:spPr>
      </p:pic>
      <p:sp>
        <p:nvSpPr>
          <p:cNvPr id="4" name="Slide Number Placeholder 3">
            <a:extLst>
              <a:ext uri="{FF2B5EF4-FFF2-40B4-BE49-F238E27FC236}">
                <a16:creationId xmlns:a16="http://schemas.microsoft.com/office/drawing/2014/main" id="{A96571E0-2278-459B-9215-A2A333318BE5}"/>
              </a:ext>
            </a:extLst>
          </p:cNvPr>
          <p:cNvSpPr>
            <a:spLocks noGrp="1"/>
          </p:cNvSpPr>
          <p:nvPr>
            <p:ph type="sldNum" sz="quarter" idx="12"/>
          </p:nvPr>
        </p:nvSpPr>
        <p:spPr/>
        <p:txBody>
          <a:bodyPr/>
          <a:lstStyle/>
          <a:p>
            <a:fld id="{AF88E988-FB04-AB4E-BE5A-59F242AF7F7A}" type="slidenum">
              <a:rPr lang="en-US" smtClean="0"/>
              <a:t>20</a:t>
            </a:fld>
            <a:endParaRPr lang="en-US" dirty="0"/>
          </a:p>
        </p:txBody>
      </p:sp>
      <p:cxnSp>
        <p:nvCxnSpPr>
          <p:cNvPr id="7" name="Straight Connector 6">
            <a:extLst>
              <a:ext uri="{FF2B5EF4-FFF2-40B4-BE49-F238E27FC236}">
                <a16:creationId xmlns:a16="http://schemas.microsoft.com/office/drawing/2014/main" id="{41672992-71F0-4EF5-A2FD-C2C8DC15817C}"/>
              </a:ext>
            </a:extLst>
          </p:cNvPr>
          <p:cNvCxnSpPr>
            <a:cxnSpLocks/>
          </p:cNvCxnSpPr>
          <p:nvPr/>
        </p:nvCxnSpPr>
        <p:spPr>
          <a:xfrm>
            <a:off x="865909" y="3694699"/>
            <a:ext cx="69203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DD3B685-A331-43FC-A7AF-0BE8496FF5B3}"/>
              </a:ext>
            </a:extLst>
          </p:cNvPr>
          <p:cNvCxnSpPr>
            <a:cxnSpLocks/>
          </p:cNvCxnSpPr>
          <p:nvPr/>
        </p:nvCxnSpPr>
        <p:spPr>
          <a:xfrm>
            <a:off x="865909" y="3934688"/>
            <a:ext cx="31865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F761D92-CE03-435C-AE68-D1DCE94A8E77}"/>
              </a:ext>
            </a:extLst>
          </p:cNvPr>
          <p:cNvCxnSpPr>
            <a:cxnSpLocks/>
          </p:cNvCxnSpPr>
          <p:nvPr/>
        </p:nvCxnSpPr>
        <p:spPr>
          <a:xfrm>
            <a:off x="3622964" y="3456706"/>
            <a:ext cx="413557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96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313B-9B5C-466F-A95D-4EE02F23C6EE}"/>
              </a:ext>
            </a:extLst>
          </p:cNvPr>
          <p:cNvSpPr>
            <a:spLocks noGrp="1"/>
          </p:cNvSpPr>
          <p:nvPr>
            <p:ph type="title"/>
          </p:nvPr>
        </p:nvSpPr>
        <p:spPr>
          <a:xfrm>
            <a:off x="457200" y="464958"/>
            <a:ext cx="8229600" cy="857250"/>
          </a:xfrm>
        </p:spPr>
        <p:txBody>
          <a:bodyPr/>
          <a:lstStyle/>
          <a:p>
            <a:r>
              <a:rPr lang="en-US" dirty="0"/>
              <a:t>Determine the Region Based on the Location</a:t>
            </a:r>
          </a:p>
        </p:txBody>
      </p:sp>
      <p:sp>
        <p:nvSpPr>
          <p:cNvPr id="4" name="Slide Number Placeholder 3">
            <a:extLst>
              <a:ext uri="{FF2B5EF4-FFF2-40B4-BE49-F238E27FC236}">
                <a16:creationId xmlns:a16="http://schemas.microsoft.com/office/drawing/2014/main" id="{2DA5B482-A72F-4254-B539-CAD1489803BC}"/>
              </a:ext>
            </a:extLst>
          </p:cNvPr>
          <p:cNvSpPr>
            <a:spLocks noGrp="1"/>
          </p:cNvSpPr>
          <p:nvPr>
            <p:ph type="sldNum" sz="quarter" idx="12"/>
          </p:nvPr>
        </p:nvSpPr>
        <p:spPr/>
        <p:txBody>
          <a:bodyPr/>
          <a:lstStyle/>
          <a:p>
            <a:fld id="{AF88E988-FB04-AB4E-BE5A-59F242AF7F7A}" type="slidenum">
              <a:rPr lang="en-US" smtClean="0"/>
              <a:t>21</a:t>
            </a:fld>
            <a:endParaRPr lang="en-US" dirty="0"/>
          </a:p>
        </p:txBody>
      </p:sp>
      <p:pic>
        <p:nvPicPr>
          <p:cNvPr id="5" name="Content Placeholder 4">
            <a:extLst>
              <a:ext uri="{FF2B5EF4-FFF2-40B4-BE49-F238E27FC236}">
                <a16:creationId xmlns:a16="http://schemas.microsoft.com/office/drawing/2014/main" id="{FFBC4B77-2A8E-44CB-8BB3-977AF9A8A7AC}"/>
              </a:ext>
            </a:extLst>
          </p:cNvPr>
          <p:cNvPicPr>
            <a:picLocks noGrp="1" noChangeAspect="1"/>
          </p:cNvPicPr>
          <p:nvPr>
            <p:ph idx="1"/>
          </p:nvPr>
        </p:nvPicPr>
        <p:blipFill>
          <a:blip r:embed="rId2"/>
          <a:stretch>
            <a:fillRect/>
          </a:stretch>
        </p:blipFill>
        <p:spPr>
          <a:xfrm>
            <a:off x="616701" y="1138991"/>
            <a:ext cx="7995643" cy="36112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0507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28013-A6FA-418A-9F67-63A7B231B99C}"/>
              </a:ext>
            </a:extLst>
          </p:cNvPr>
          <p:cNvSpPr>
            <a:spLocks noGrp="1"/>
          </p:cNvSpPr>
          <p:nvPr>
            <p:ph type="sldNum" sz="quarter" idx="12"/>
          </p:nvPr>
        </p:nvSpPr>
        <p:spPr/>
        <p:txBody>
          <a:bodyPr/>
          <a:lstStyle/>
          <a:p>
            <a:fld id="{AF88E988-FB04-AB4E-BE5A-59F242AF7F7A}" type="slidenum">
              <a:rPr lang="en-US" smtClean="0"/>
              <a:t>22</a:t>
            </a:fld>
            <a:endParaRPr lang="en-US" dirty="0"/>
          </a:p>
        </p:txBody>
      </p:sp>
      <p:sp>
        <p:nvSpPr>
          <p:cNvPr id="8" name="TextBox 7">
            <a:extLst>
              <a:ext uri="{FF2B5EF4-FFF2-40B4-BE49-F238E27FC236}">
                <a16:creationId xmlns:a16="http://schemas.microsoft.com/office/drawing/2014/main" id="{3773E068-EE02-4EE2-9A42-C02A79145590}"/>
              </a:ext>
            </a:extLst>
          </p:cNvPr>
          <p:cNvSpPr txBox="1"/>
          <p:nvPr/>
        </p:nvSpPr>
        <p:spPr>
          <a:xfrm>
            <a:off x="5719557" y="1311512"/>
            <a:ext cx="2476221" cy="369332"/>
          </a:xfrm>
          <a:prstGeom prst="rect">
            <a:avLst/>
          </a:prstGeom>
          <a:noFill/>
        </p:spPr>
        <p:txBody>
          <a:bodyPr wrap="square" rtlCol="0">
            <a:spAutoFit/>
          </a:bodyPr>
          <a:lstStyle/>
          <a:p>
            <a:pPr algn="ctr"/>
            <a:r>
              <a:rPr lang="en-US" dirty="0"/>
              <a:t>Tableau</a:t>
            </a:r>
          </a:p>
        </p:txBody>
      </p:sp>
      <p:sp>
        <p:nvSpPr>
          <p:cNvPr id="9" name="TextBox 8">
            <a:extLst>
              <a:ext uri="{FF2B5EF4-FFF2-40B4-BE49-F238E27FC236}">
                <a16:creationId xmlns:a16="http://schemas.microsoft.com/office/drawing/2014/main" id="{CEDA7630-2CDE-4ADC-BC8A-2F2141C67D3C}"/>
              </a:ext>
            </a:extLst>
          </p:cNvPr>
          <p:cNvSpPr txBox="1"/>
          <p:nvPr/>
        </p:nvSpPr>
        <p:spPr>
          <a:xfrm>
            <a:off x="713307" y="1333778"/>
            <a:ext cx="2476221" cy="369332"/>
          </a:xfrm>
          <a:prstGeom prst="rect">
            <a:avLst/>
          </a:prstGeom>
          <a:noFill/>
        </p:spPr>
        <p:txBody>
          <a:bodyPr wrap="square" rtlCol="0">
            <a:spAutoFit/>
          </a:bodyPr>
          <a:lstStyle/>
          <a:p>
            <a:pPr algn="ctr"/>
            <a:r>
              <a:rPr lang="en-US" dirty="0"/>
              <a:t>APR</a:t>
            </a:r>
          </a:p>
        </p:txBody>
      </p:sp>
      <p:sp>
        <p:nvSpPr>
          <p:cNvPr id="10" name="Arrow: Right 9">
            <a:extLst>
              <a:ext uri="{FF2B5EF4-FFF2-40B4-BE49-F238E27FC236}">
                <a16:creationId xmlns:a16="http://schemas.microsoft.com/office/drawing/2014/main" id="{D6C2E2DE-C03E-4E9D-9C98-3F9BF342C7EE}"/>
              </a:ext>
            </a:extLst>
          </p:cNvPr>
          <p:cNvSpPr/>
          <p:nvPr/>
        </p:nvSpPr>
        <p:spPr>
          <a:xfrm>
            <a:off x="4087794" y="2469547"/>
            <a:ext cx="609816" cy="47388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C868B02-4995-45CA-85F0-D369BC346182}"/>
              </a:ext>
            </a:extLst>
          </p:cNvPr>
          <p:cNvPicPr>
            <a:picLocks noChangeAspect="1"/>
          </p:cNvPicPr>
          <p:nvPr/>
        </p:nvPicPr>
        <p:blipFill>
          <a:blip r:embed="rId2"/>
          <a:stretch>
            <a:fillRect/>
          </a:stretch>
        </p:blipFill>
        <p:spPr>
          <a:xfrm>
            <a:off x="142171" y="2010934"/>
            <a:ext cx="4052590" cy="184551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28FA0004-AABD-4EB7-A8D5-921940CB7F81}"/>
              </a:ext>
            </a:extLst>
          </p:cNvPr>
          <p:cNvPicPr>
            <a:picLocks noChangeAspect="1"/>
          </p:cNvPicPr>
          <p:nvPr/>
        </p:nvPicPr>
        <p:blipFill>
          <a:blip r:embed="rId3"/>
          <a:stretch>
            <a:fillRect/>
          </a:stretch>
        </p:blipFill>
        <p:spPr>
          <a:xfrm>
            <a:off x="149099" y="1896091"/>
            <a:ext cx="4052589" cy="137212"/>
          </a:xfrm>
          <a:prstGeom prst="rect">
            <a:avLst/>
          </a:prstGeom>
        </p:spPr>
      </p:pic>
      <p:sp>
        <p:nvSpPr>
          <p:cNvPr id="13" name="Oval 12">
            <a:extLst>
              <a:ext uri="{FF2B5EF4-FFF2-40B4-BE49-F238E27FC236}">
                <a16:creationId xmlns:a16="http://schemas.microsoft.com/office/drawing/2014/main" id="{DF227461-C026-41C8-8101-718DF2F04089}"/>
              </a:ext>
            </a:extLst>
          </p:cNvPr>
          <p:cNvSpPr/>
          <p:nvPr/>
        </p:nvSpPr>
        <p:spPr>
          <a:xfrm>
            <a:off x="54243" y="3282942"/>
            <a:ext cx="1431551" cy="21967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A770E1C-E4CF-4EF2-AF79-D2F00D522FF9}"/>
              </a:ext>
            </a:extLst>
          </p:cNvPr>
          <p:cNvPicPr>
            <a:picLocks noChangeAspect="1"/>
          </p:cNvPicPr>
          <p:nvPr/>
        </p:nvPicPr>
        <p:blipFill>
          <a:blip r:embed="rId4"/>
          <a:stretch>
            <a:fillRect/>
          </a:stretch>
        </p:blipFill>
        <p:spPr>
          <a:xfrm>
            <a:off x="4778922" y="1673421"/>
            <a:ext cx="4111001" cy="2503401"/>
          </a:xfrm>
          <a:prstGeom prst="rect">
            <a:avLst/>
          </a:prstGeom>
          <a:effectLst>
            <a:outerShdw blurRad="50800" dist="38100" dir="2700000" algn="tl" rotWithShape="0">
              <a:prstClr val="black">
                <a:alpha val="40000"/>
              </a:prstClr>
            </a:outerShdw>
          </a:effectLst>
        </p:spPr>
      </p:pic>
      <p:sp>
        <p:nvSpPr>
          <p:cNvPr id="14" name="Title 1">
            <a:extLst>
              <a:ext uri="{FF2B5EF4-FFF2-40B4-BE49-F238E27FC236}">
                <a16:creationId xmlns:a16="http://schemas.microsoft.com/office/drawing/2014/main" id="{7AC6CFA6-8FBB-44C4-A944-BE8CF5BFD9B8}"/>
              </a:ext>
            </a:extLst>
          </p:cNvPr>
          <p:cNvSpPr txBox="1">
            <a:spLocks/>
          </p:cNvSpPr>
          <p:nvPr/>
        </p:nvSpPr>
        <p:spPr>
          <a:xfrm>
            <a:off x="255181" y="751354"/>
            <a:ext cx="8126819" cy="53570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rgbClr val="144379"/>
                </a:solidFill>
                <a:latin typeface="Arial"/>
                <a:ea typeface="+mj-ea"/>
                <a:cs typeface="Arial"/>
              </a:defRPr>
            </a:lvl1pPr>
          </a:lstStyle>
          <a:p>
            <a:r>
              <a:rPr lang="en-US" sz="2500" dirty="0"/>
              <a:t>HUD Reports and Performance Dashboards</a:t>
            </a:r>
          </a:p>
        </p:txBody>
      </p:sp>
    </p:spTree>
    <p:extLst>
      <p:ext uri="{BB962C8B-B14F-4D97-AF65-F5344CB8AC3E}">
        <p14:creationId xmlns:p14="http://schemas.microsoft.com/office/powerpoint/2010/main" val="31193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D7C8-6FA5-4F75-947E-F49084E3A966}"/>
              </a:ext>
            </a:extLst>
          </p:cNvPr>
          <p:cNvSpPr>
            <a:spLocks noGrp="1"/>
          </p:cNvSpPr>
          <p:nvPr>
            <p:ph type="title"/>
          </p:nvPr>
        </p:nvSpPr>
        <p:spPr>
          <a:xfrm>
            <a:off x="457199" y="638155"/>
            <a:ext cx="3068783" cy="1654771"/>
          </a:xfrm>
        </p:spPr>
        <p:txBody>
          <a:bodyPr>
            <a:normAutofit/>
          </a:bodyPr>
          <a:lstStyle/>
          <a:p>
            <a:r>
              <a:rPr lang="en-US" dirty="0"/>
              <a:t>Performance </a:t>
            </a:r>
            <a:br>
              <a:rPr lang="en-US" dirty="0"/>
            </a:br>
            <a:r>
              <a:rPr lang="en-US" dirty="0"/>
              <a:t>Dashboards</a:t>
            </a:r>
          </a:p>
        </p:txBody>
      </p:sp>
      <p:pic>
        <p:nvPicPr>
          <p:cNvPr id="5" name="Content Placeholder 4">
            <a:extLst>
              <a:ext uri="{FF2B5EF4-FFF2-40B4-BE49-F238E27FC236}">
                <a16:creationId xmlns:a16="http://schemas.microsoft.com/office/drawing/2014/main" id="{52801A0C-1948-4A9F-980F-D9F67FE9EB62}"/>
              </a:ext>
            </a:extLst>
          </p:cNvPr>
          <p:cNvPicPr>
            <a:picLocks noGrp="1" noChangeAspect="1"/>
          </p:cNvPicPr>
          <p:nvPr>
            <p:ph idx="1"/>
          </p:nvPr>
        </p:nvPicPr>
        <p:blipFill>
          <a:blip r:embed="rId2"/>
          <a:stretch>
            <a:fillRect/>
          </a:stretch>
        </p:blipFill>
        <p:spPr>
          <a:xfrm>
            <a:off x="3422403" y="651264"/>
            <a:ext cx="5559271" cy="4313135"/>
          </a:xfrm>
          <a:prstGeom prst="rect">
            <a:avLst/>
          </a:prstGeom>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9B1A7016-E0B5-4758-AB2B-6DFA822EDB0A}"/>
              </a:ext>
            </a:extLst>
          </p:cNvPr>
          <p:cNvSpPr>
            <a:spLocks noGrp="1"/>
          </p:cNvSpPr>
          <p:nvPr>
            <p:ph type="sldNum" sz="quarter" idx="12"/>
          </p:nvPr>
        </p:nvSpPr>
        <p:spPr/>
        <p:txBody>
          <a:bodyPr/>
          <a:lstStyle/>
          <a:p>
            <a:fld id="{AF88E988-FB04-AB4E-BE5A-59F242AF7F7A}" type="slidenum">
              <a:rPr lang="en-US" smtClean="0"/>
              <a:t>23</a:t>
            </a:fld>
            <a:endParaRPr lang="en-US" dirty="0"/>
          </a:p>
        </p:txBody>
      </p:sp>
    </p:spTree>
    <p:extLst>
      <p:ext uri="{BB962C8B-B14F-4D97-AF65-F5344CB8AC3E}">
        <p14:creationId xmlns:p14="http://schemas.microsoft.com/office/powerpoint/2010/main" val="950192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57A0-9FBD-4192-9EC9-9523F8DB1FDF}"/>
              </a:ext>
            </a:extLst>
          </p:cNvPr>
          <p:cNvSpPr>
            <a:spLocks noGrp="1"/>
          </p:cNvSpPr>
          <p:nvPr>
            <p:ph type="title"/>
          </p:nvPr>
        </p:nvSpPr>
        <p:spPr>
          <a:xfrm>
            <a:off x="457200" y="436682"/>
            <a:ext cx="8229600" cy="857250"/>
          </a:xfrm>
        </p:spPr>
        <p:txBody>
          <a:bodyPr/>
          <a:lstStyle/>
          <a:p>
            <a:r>
              <a:rPr lang="en-US" dirty="0"/>
              <a:t>NOFA Rating and Ranking Tools</a:t>
            </a:r>
          </a:p>
        </p:txBody>
      </p:sp>
      <p:sp>
        <p:nvSpPr>
          <p:cNvPr id="3" name="Content Placeholder 2">
            <a:extLst>
              <a:ext uri="{FF2B5EF4-FFF2-40B4-BE49-F238E27FC236}">
                <a16:creationId xmlns:a16="http://schemas.microsoft.com/office/drawing/2014/main" id="{C8BCE7A3-55CE-4933-A5A4-F0175F20C1AC}"/>
              </a:ext>
            </a:extLst>
          </p:cNvPr>
          <p:cNvSpPr>
            <a:spLocks noGrp="1"/>
          </p:cNvSpPr>
          <p:nvPr>
            <p:ph idx="1"/>
          </p:nvPr>
        </p:nvSpPr>
        <p:spPr>
          <a:xfrm>
            <a:off x="69742" y="4518277"/>
            <a:ext cx="8880529" cy="337637"/>
          </a:xfrm>
        </p:spPr>
        <p:txBody>
          <a:bodyPr>
            <a:noAutofit/>
          </a:bodyPr>
          <a:lstStyle/>
          <a:p>
            <a:pPr marL="0" indent="0">
              <a:buNone/>
            </a:pPr>
            <a:r>
              <a:rPr lang="en-US" sz="1400" dirty="0"/>
              <a:t>Scoring criteria is set by committee, then applied within the warehouse to automate the creation of scorecards.</a:t>
            </a:r>
          </a:p>
        </p:txBody>
      </p:sp>
      <p:sp>
        <p:nvSpPr>
          <p:cNvPr id="4" name="Slide Number Placeholder 3">
            <a:extLst>
              <a:ext uri="{FF2B5EF4-FFF2-40B4-BE49-F238E27FC236}">
                <a16:creationId xmlns:a16="http://schemas.microsoft.com/office/drawing/2014/main" id="{FE9C6423-B2F9-4666-BB07-9B3EBA29E9E8}"/>
              </a:ext>
            </a:extLst>
          </p:cNvPr>
          <p:cNvSpPr>
            <a:spLocks noGrp="1"/>
          </p:cNvSpPr>
          <p:nvPr>
            <p:ph type="sldNum" sz="quarter" idx="12"/>
          </p:nvPr>
        </p:nvSpPr>
        <p:spPr/>
        <p:txBody>
          <a:bodyPr/>
          <a:lstStyle/>
          <a:p>
            <a:fld id="{AF88E988-FB04-AB4E-BE5A-59F242AF7F7A}" type="slidenum">
              <a:rPr lang="en-US" smtClean="0"/>
              <a:t>24</a:t>
            </a:fld>
            <a:endParaRPr lang="en-US" dirty="0"/>
          </a:p>
        </p:txBody>
      </p:sp>
      <p:pic>
        <p:nvPicPr>
          <p:cNvPr id="5" name="Picture 4">
            <a:extLst>
              <a:ext uri="{FF2B5EF4-FFF2-40B4-BE49-F238E27FC236}">
                <a16:creationId xmlns:a16="http://schemas.microsoft.com/office/drawing/2014/main" id="{1F7686BC-18AB-420B-A2F3-9E8CD3D19763}"/>
              </a:ext>
            </a:extLst>
          </p:cNvPr>
          <p:cNvPicPr/>
          <p:nvPr/>
        </p:nvPicPr>
        <p:blipFill>
          <a:blip r:embed="rId2"/>
          <a:stretch>
            <a:fillRect/>
          </a:stretch>
        </p:blipFill>
        <p:spPr>
          <a:xfrm>
            <a:off x="929899" y="1116928"/>
            <a:ext cx="7237708" cy="33775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653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66103-9FA6-4F5B-909C-CEFAA2E8BC80}"/>
              </a:ext>
            </a:extLst>
          </p:cNvPr>
          <p:cNvSpPr>
            <a:spLocks noGrp="1"/>
          </p:cNvSpPr>
          <p:nvPr>
            <p:ph idx="1"/>
          </p:nvPr>
        </p:nvSpPr>
        <p:spPr>
          <a:xfrm>
            <a:off x="262759" y="1440555"/>
            <a:ext cx="8618482" cy="2670591"/>
          </a:xfrm>
        </p:spPr>
        <p:txBody>
          <a:bodyPr>
            <a:normAutofit/>
          </a:bodyPr>
          <a:lstStyle/>
          <a:p>
            <a:pPr marL="0" indent="0" algn="ctr">
              <a:buNone/>
            </a:pPr>
            <a:r>
              <a:rPr lang="en-US" sz="3600" i="1" dirty="0"/>
              <a:t>“We must accept that human error is inevitable – and design around that fact”</a:t>
            </a:r>
          </a:p>
          <a:p>
            <a:pPr marL="0" indent="0" algn="ctr">
              <a:buNone/>
            </a:pPr>
            <a:r>
              <a:rPr lang="en-US" dirty="0"/>
              <a:t>Paul </a:t>
            </a:r>
            <a:r>
              <a:rPr lang="en-US" dirty="0" err="1"/>
              <a:t>Batalden</a:t>
            </a:r>
            <a:r>
              <a:rPr lang="en-US" dirty="0"/>
              <a:t>, MD</a:t>
            </a:r>
          </a:p>
          <a:p>
            <a:pPr algn="ctr">
              <a:buFontTx/>
              <a:buChar char="-"/>
            </a:pPr>
            <a:endParaRPr lang="en-US" dirty="0"/>
          </a:p>
          <a:p>
            <a:pPr algn="ctr">
              <a:buFontTx/>
              <a:buChar char="-"/>
            </a:pPr>
            <a:endParaRPr lang="en-US" dirty="0"/>
          </a:p>
        </p:txBody>
      </p:sp>
      <p:sp>
        <p:nvSpPr>
          <p:cNvPr id="4" name="Slide Number Placeholder 3">
            <a:extLst>
              <a:ext uri="{FF2B5EF4-FFF2-40B4-BE49-F238E27FC236}">
                <a16:creationId xmlns:a16="http://schemas.microsoft.com/office/drawing/2014/main" id="{DE967A0F-9599-4EAE-A8EE-54A6FB4C73C1}"/>
              </a:ext>
            </a:extLst>
          </p:cNvPr>
          <p:cNvSpPr>
            <a:spLocks noGrp="1"/>
          </p:cNvSpPr>
          <p:nvPr>
            <p:ph type="sldNum" sz="quarter" idx="12"/>
          </p:nvPr>
        </p:nvSpPr>
        <p:spPr/>
        <p:txBody>
          <a:bodyPr/>
          <a:lstStyle/>
          <a:p>
            <a:fld id="{AF88E988-FB04-AB4E-BE5A-59F242AF7F7A}" type="slidenum">
              <a:rPr lang="en-US" smtClean="0"/>
              <a:t>25</a:t>
            </a:fld>
            <a:endParaRPr lang="en-US" dirty="0"/>
          </a:p>
        </p:txBody>
      </p:sp>
    </p:spTree>
    <p:extLst>
      <p:ext uri="{BB962C8B-B14F-4D97-AF65-F5344CB8AC3E}">
        <p14:creationId xmlns:p14="http://schemas.microsoft.com/office/powerpoint/2010/main" val="122867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3E64B9-744C-40E6-AED7-9E6382491C46}"/>
              </a:ext>
            </a:extLst>
          </p:cNvPr>
          <p:cNvSpPr>
            <a:spLocks noGrp="1"/>
          </p:cNvSpPr>
          <p:nvPr>
            <p:ph idx="1"/>
          </p:nvPr>
        </p:nvSpPr>
        <p:spPr>
          <a:xfrm>
            <a:off x="311150" y="1517554"/>
            <a:ext cx="8521700" cy="2490258"/>
          </a:xfrm>
        </p:spPr>
        <p:txBody>
          <a:bodyPr>
            <a:normAutofit/>
          </a:bodyPr>
          <a:lstStyle/>
          <a:p>
            <a:pPr marL="34290" indent="0" algn="ctr">
              <a:buNone/>
            </a:pPr>
            <a:r>
              <a:rPr lang="en-US" sz="2700" dirty="0"/>
              <a:t>The Social Security Administration conducted </a:t>
            </a:r>
            <a:r>
              <a:rPr lang="en-US" sz="2700" i="1" dirty="0">
                <a:hlinkClick r:id="rId2" tooltip="https://www.ssa.gov/policy/docs/ssb/v67n1/v67n1p53.html"/>
              </a:rPr>
              <a:t>a study of homeless people, and their self-reported SSI/SSDI status,</a:t>
            </a:r>
            <a:r>
              <a:rPr lang="en-US" sz="2700" dirty="0">
                <a:hlinkClick r:id="rId2" tooltip="https://www.ssa.gov/policy/docs/ssb/v67n1/v67n1p53.html"/>
              </a:rPr>
              <a:t> </a:t>
            </a:r>
            <a:r>
              <a:rPr lang="en-US" sz="2700" dirty="0"/>
              <a:t>and found that </a:t>
            </a:r>
            <a:r>
              <a:rPr lang="en-US" sz="2700" i="1" dirty="0"/>
              <a:t>"Fully 41 percent (934/2257) of clients who reported receiving SSI/DI benefits did not receive them according to SSA."</a:t>
            </a:r>
            <a:r>
              <a:rPr lang="en-US" sz="2700" dirty="0"/>
              <a:t> </a:t>
            </a:r>
          </a:p>
        </p:txBody>
      </p:sp>
      <p:sp>
        <p:nvSpPr>
          <p:cNvPr id="5" name="Title 1">
            <a:extLst>
              <a:ext uri="{FF2B5EF4-FFF2-40B4-BE49-F238E27FC236}">
                <a16:creationId xmlns:a16="http://schemas.microsoft.com/office/drawing/2014/main" id="{AEC9C8B1-92C7-4051-85D1-EAFD34294BE9}"/>
              </a:ext>
            </a:extLst>
          </p:cNvPr>
          <p:cNvSpPr>
            <a:spLocks noGrp="1"/>
          </p:cNvSpPr>
          <p:nvPr>
            <p:ph type="title"/>
          </p:nvPr>
        </p:nvSpPr>
        <p:spPr>
          <a:xfrm>
            <a:off x="467590" y="744078"/>
            <a:ext cx="8459433" cy="389467"/>
          </a:xfrm>
        </p:spPr>
        <p:txBody>
          <a:bodyPr>
            <a:noAutofit/>
          </a:bodyPr>
          <a:lstStyle/>
          <a:p>
            <a:r>
              <a:rPr lang="en-US" sz="3000" dirty="0"/>
              <a:t>Key Service: Non-HMIS Data Sets</a:t>
            </a:r>
          </a:p>
        </p:txBody>
      </p:sp>
    </p:spTree>
    <p:extLst>
      <p:ext uri="{BB962C8B-B14F-4D97-AF65-F5344CB8AC3E}">
        <p14:creationId xmlns:p14="http://schemas.microsoft.com/office/powerpoint/2010/main" val="130548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B4BB1-3479-4327-9A6F-D7FC494F7E89}"/>
              </a:ext>
            </a:extLst>
          </p:cNvPr>
          <p:cNvSpPr>
            <a:spLocks noGrp="1"/>
          </p:cNvSpPr>
          <p:nvPr>
            <p:ph type="title"/>
          </p:nvPr>
        </p:nvSpPr>
        <p:spPr>
          <a:xfrm>
            <a:off x="467590" y="744078"/>
            <a:ext cx="8459433" cy="389467"/>
          </a:xfrm>
        </p:spPr>
        <p:txBody>
          <a:bodyPr>
            <a:noAutofit/>
          </a:bodyPr>
          <a:lstStyle/>
          <a:p>
            <a:r>
              <a:rPr lang="en-US" sz="3000" dirty="0"/>
              <a:t>Key Service: Non-HMIS Data Sets</a:t>
            </a:r>
          </a:p>
        </p:txBody>
      </p:sp>
      <p:sp>
        <p:nvSpPr>
          <p:cNvPr id="4" name="Content Placeholder 3">
            <a:extLst>
              <a:ext uri="{FF2B5EF4-FFF2-40B4-BE49-F238E27FC236}">
                <a16:creationId xmlns:a16="http://schemas.microsoft.com/office/drawing/2014/main" id="{323E64B9-744C-40E6-AED7-9E6382491C46}"/>
              </a:ext>
            </a:extLst>
          </p:cNvPr>
          <p:cNvSpPr>
            <a:spLocks noGrp="1"/>
          </p:cNvSpPr>
          <p:nvPr>
            <p:ph idx="1"/>
          </p:nvPr>
        </p:nvSpPr>
        <p:spPr>
          <a:xfrm>
            <a:off x="467590" y="1364007"/>
            <a:ext cx="8312199" cy="2490258"/>
          </a:xfrm>
        </p:spPr>
        <p:txBody>
          <a:bodyPr>
            <a:normAutofit/>
          </a:bodyPr>
          <a:lstStyle/>
          <a:p>
            <a:pPr marL="34290" indent="0">
              <a:buNone/>
            </a:pPr>
            <a:r>
              <a:rPr lang="en-US" dirty="0"/>
              <a:t>Benefits of integrating with a “system of record”, and not relying upon self-reported information include:</a:t>
            </a:r>
          </a:p>
          <a:p>
            <a:r>
              <a:rPr lang="en-US" dirty="0"/>
              <a:t>Less assessment / intake fatigue for clients;</a:t>
            </a:r>
          </a:p>
          <a:p>
            <a:r>
              <a:rPr lang="en-US" dirty="0"/>
              <a:t>Less admin burden on staff;</a:t>
            </a:r>
          </a:p>
          <a:p>
            <a:r>
              <a:rPr lang="en-US" dirty="0"/>
              <a:t>Less risk of people gaming the system;</a:t>
            </a:r>
          </a:p>
          <a:p>
            <a:r>
              <a:rPr lang="en-US" dirty="0"/>
              <a:t>Improved data completion rates;</a:t>
            </a:r>
          </a:p>
          <a:p>
            <a:r>
              <a:rPr lang="en-US" dirty="0"/>
              <a:t>Less risk of data conflicts;</a:t>
            </a:r>
          </a:p>
          <a:p>
            <a:r>
              <a:rPr lang="en-US" dirty="0"/>
              <a:t>Each element is captured from a trusted source</a:t>
            </a:r>
          </a:p>
        </p:txBody>
      </p:sp>
      <p:pic>
        <p:nvPicPr>
          <p:cNvPr id="3" name="Picture 2">
            <a:extLst>
              <a:ext uri="{FF2B5EF4-FFF2-40B4-BE49-F238E27FC236}">
                <a16:creationId xmlns:a16="http://schemas.microsoft.com/office/drawing/2014/main" id="{4225B5E3-605B-4221-8797-BC265F48B3BA}"/>
              </a:ext>
            </a:extLst>
          </p:cNvPr>
          <p:cNvPicPr>
            <a:picLocks noChangeAspect="1"/>
          </p:cNvPicPr>
          <p:nvPr/>
        </p:nvPicPr>
        <p:blipFill>
          <a:blip r:embed="rId2"/>
          <a:stretch>
            <a:fillRect/>
          </a:stretch>
        </p:blipFill>
        <p:spPr>
          <a:xfrm>
            <a:off x="1474624" y="4084727"/>
            <a:ext cx="6038561" cy="569864"/>
          </a:xfrm>
          <a:prstGeom prst="rect">
            <a:avLst/>
          </a:prstGeom>
        </p:spPr>
      </p:pic>
    </p:spTree>
    <p:extLst>
      <p:ext uri="{BB962C8B-B14F-4D97-AF65-F5344CB8AC3E}">
        <p14:creationId xmlns:p14="http://schemas.microsoft.com/office/powerpoint/2010/main" val="23888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D3B37-8D7F-472D-ACE5-14E998076919}"/>
              </a:ext>
            </a:extLst>
          </p:cNvPr>
          <p:cNvSpPr>
            <a:spLocks noGrp="1"/>
          </p:cNvSpPr>
          <p:nvPr>
            <p:ph idx="1"/>
          </p:nvPr>
        </p:nvSpPr>
        <p:spPr>
          <a:xfrm>
            <a:off x="249382" y="1392382"/>
            <a:ext cx="8532421" cy="3216235"/>
          </a:xfrm>
        </p:spPr>
        <p:txBody>
          <a:bodyPr>
            <a:normAutofit/>
          </a:bodyPr>
          <a:lstStyle/>
          <a:p>
            <a:pPr marL="34290" indent="0">
              <a:buNone/>
            </a:pPr>
            <a:r>
              <a:rPr lang="en-US" dirty="0"/>
              <a:t>“Systems of record” that can be used either as a source of information or as a DQ check of what is captured in HMIS.  Examples of HMIS Data Elements, and potential sources for these, include…</a:t>
            </a:r>
            <a:br>
              <a:rPr lang="en-US" dirty="0"/>
            </a:br>
            <a:endParaRPr lang="en-US" dirty="0"/>
          </a:p>
          <a:p>
            <a:pPr marL="34290" indent="0">
              <a:buNone/>
            </a:pPr>
            <a:r>
              <a:rPr lang="en-US" b="1" u="sng" dirty="0"/>
              <a:t>HMIS Data Element			Potential Data Source</a:t>
            </a:r>
          </a:p>
          <a:p>
            <a:r>
              <a:rPr lang="en-US" dirty="0"/>
              <a:t>Veteran Status				</a:t>
            </a:r>
            <a:r>
              <a:rPr lang="en-US" dirty="0">
                <a:hlinkClick r:id="rId2"/>
              </a:rPr>
              <a:t>SQUARES</a:t>
            </a:r>
            <a:endParaRPr lang="en-US" dirty="0"/>
          </a:p>
          <a:p>
            <a:r>
              <a:rPr lang="en-US" dirty="0"/>
              <a:t>Mental Health Status			PATH Project Enrollment</a:t>
            </a:r>
          </a:p>
          <a:p>
            <a:r>
              <a:rPr lang="en-US" dirty="0"/>
              <a:t>Substance Abuse			Bureau of Substance Abuse Services (BSAS)</a:t>
            </a:r>
          </a:p>
          <a:p>
            <a:r>
              <a:rPr lang="en-US" dirty="0"/>
              <a:t>Disabling Condition			</a:t>
            </a:r>
            <a:r>
              <a:rPr lang="en-US" dirty="0">
                <a:hlinkClick r:id="rId3"/>
              </a:rPr>
              <a:t>Social Security Administration</a:t>
            </a:r>
            <a:endParaRPr lang="en-US" dirty="0"/>
          </a:p>
          <a:p>
            <a:r>
              <a:rPr lang="en-US" dirty="0"/>
              <a:t>Income					Check payment systems (see Community Partnerships)</a:t>
            </a:r>
          </a:p>
          <a:p>
            <a:r>
              <a:rPr lang="en-US" dirty="0"/>
              <a:t>Vulnerability Criteria			Community Information Exchange</a:t>
            </a:r>
          </a:p>
        </p:txBody>
      </p:sp>
      <p:sp>
        <p:nvSpPr>
          <p:cNvPr id="4" name="Title 1">
            <a:extLst>
              <a:ext uri="{FF2B5EF4-FFF2-40B4-BE49-F238E27FC236}">
                <a16:creationId xmlns:a16="http://schemas.microsoft.com/office/drawing/2014/main" id="{CD0DE705-EA07-47F1-AAA3-91B9B6785EE2}"/>
              </a:ext>
            </a:extLst>
          </p:cNvPr>
          <p:cNvSpPr>
            <a:spLocks noGrp="1"/>
          </p:cNvSpPr>
          <p:nvPr>
            <p:ph type="title"/>
          </p:nvPr>
        </p:nvSpPr>
        <p:spPr>
          <a:xfrm>
            <a:off x="249382" y="744078"/>
            <a:ext cx="8677641" cy="389467"/>
          </a:xfrm>
        </p:spPr>
        <p:txBody>
          <a:bodyPr>
            <a:noAutofit/>
          </a:bodyPr>
          <a:lstStyle/>
          <a:p>
            <a:r>
              <a:rPr lang="en-US" sz="3000" dirty="0"/>
              <a:t>Key Service: Non-HMIS Data Sets</a:t>
            </a:r>
          </a:p>
        </p:txBody>
      </p:sp>
    </p:spTree>
    <p:extLst>
      <p:ext uri="{BB962C8B-B14F-4D97-AF65-F5344CB8AC3E}">
        <p14:creationId xmlns:p14="http://schemas.microsoft.com/office/powerpoint/2010/main" val="3638588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C85976-4066-4F4D-BE97-9271E834849B}"/>
              </a:ext>
            </a:extLst>
          </p:cNvPr>
          <p:cNvPicPr>
            <a:picLocks noChangeAspect="1"/>
          </p:cNvPicPr>
          <p:nvPr/>
        </p:nvPicPr>
        <p:blipFill>
          <a:blip r:embed="rId2"/>
          <a:stretch>
            <a:fillRect/>
          </a:stretch>
        </p:blipFill>
        <p:spPr>
          <a:xfrm>
            <a:off x="1048074" y="1164932"/>
            <a:ext cx="7047851" cy="3597760"/>
          </a:xfrm>
          <a:prstGeom prst="rect">
            <a:avLst/>
          </a:prstGeom>
        </p:spPr>
      </p:pic>
      <p:sp>
        <p:nvSpPr>
          <p:cNvPr id="4" name="Title 1">
            <a:extLst>
              <a:ext uri="{FF2B5EF4-FFF2-40B4-BE49-F238E27FC236}">
                <a16:creationId xmlns:a16="http://schemas.microsoft.com/office/drawing/2014/main" id="{22330398-EC90-44CC-A09E-D0979B9BC4BA}"/>
              </a:ext>
            </a:extLst>
          </p:cNvPr>
          <p:cNvSpPr>
            <a:spLocks noGrp="1"/>
          </p:cNvSpPr>
          <p:nvPr>
            <p:ph type="title"/>
          </p:nvPr>
        </p:nvSpPr>
        <p:spPr>
          <a:xfrm>
            <a:off x="249382" y="744078"/>
            <a:ext cx="8677641" cy="389467"/>
          </a:xfrm>
        </p:spPr>
        <p:txBody>
          <a:bodyPr>
            <a:noAutofit/>
          </a:bodyPr>
          <a:lstStyle/>
          <a:p>
            <a:r>
              <a:rPr lang="en-US" sz="3000" dirty="0"/>
              <a:t>Key Service: Non-HMIS Data Sets</a:t>
            </a:r>
          </a:p>
        </p:txBody>
      </p:sp>
    </p:spTree>
    <p:extLst>
      <p:ext uri="{BB962C8B-B14F-4D97-AF65-F5344CB8AC3E}">
        <p14:creationId xmlns:p14="http://schemas.microsoft.com/office/powerpoint/2010/main" val="388609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542-3645-4301-9C15-A25EBC906674}"/>
              </a:ext>
            </a:extLst>
          </p:cNvPr>
          <p:cNvSpPr>
            <a:spLocks noGrp="1"/>
          </p:cNvSpPr>
          <p:nvPr>
            <p:ph type="title"/>
          </p:nvPr>
        </p:nvSpPr>
        <p:spPr>
          <a:xfrm>
            <a:off x="374073" y="548878"/>
            <a:ext cx="8229600" cy="857250"/>
          </a:xfrm>
        </p:spPr>
        <p:txBody>
          <a:bodyPr/>
          <a:lstStyle/>
          <a:p>
            <a:r>
              <a:rPr lang="en-US" dirty="0"/>
              <a:t>What are we trying to accomplish?</a:t>
            </a:r>
          </a:p>
        </p:txBody>
      </p:sp>
      <p:sp>
        <p:nvSpPr>
          <p:cNvPr id="3" name="Content Placeholder 2">
            <a:extLst>
              <a:ext uri="{FF2B5EF4-FFF2-40B4-BE49-F238E27FC236}">
                <a16:creationId xmlns:a16="http://schemas.microsoft.com/office/drawing/2014/main" id="{433D8995-63B9-4898-9BE1-96F013AE902C}"/>
              </a:ext>
            </a:extLst>
          </p:cNvPr>
          <p:cNvSpPr>
            <a:spLocks noGrp="1"/>
          </p:cNvSpPr>
          <p:nvPr>
            <p:ph idx="1"/>
          </p:nvPr>
        </p:nvSpPr>
        <p:spPr>
          <a:xfrm>
            <a:off x="457200" y="1406127"/>
            <a:ext cx="8229600" cy="3387545"/>
          </a:xfrm>
        </p:spPr>
        <p:txBody>
          <a:bodyPr>
            <a:normAutofit/>
          </a:bodyPr>
          <a:lstStyle/>
          <a:p>
            <a:r>
              <a:rPr lang="en-US" dirty="0"/>
              <a:t>Help people by connecting them to services they need</a:t>
            </a:r>
          </a:p>
          <a:p>
            <a:r>
              <a:rPr lang="en-US" dirty="0"/>
              <a:t>Measure our progress</a:t>
            </a:r>
          </a:p>
          <a:p>
            <a:r>
              <a:rPr lang="en-US" dirty="0"/>
              <a:t>Demonstrate results</a:t>
            </a:r>
          </a:p>
          <a:p>
            <a:r>
              <a:rPr lang="en-US" dirty="0"/>
              <a:t>Improve our case management practices</a:t>
            </a:r>
          </a:p>
          <a:p>
            <a:r>
              <a:rPr lang="en-US" dirty="0"/>
              <a:t>Better understand the people we are serving</a:t>
            </a:r>
          </a:p>
          <a:p>
            <a:r>
              <a:rPr lang="en-US" dirty="0"/>
              <a:t>Improve how we allocate limited resources</a:t>
            </a:r>
          </a:p>
          <a:p>
            <a:r>
              <a:rPr lang="en-US" dirty="0"/>
              <a:t>Increase our efficiency</a:t>
            </a:r>
          </a:p>
          <a:p>
            <a:r>
              <a:rPr lang="en-US" dirty="0"/>
              <a:t>End homelessness</a:t>
            </a:r>
          </a:p>
          <a:p>
            <a:r>
              <a:rPr lang="en-US" dirty="0"/>
              <a:t>Other thoughts??</a:t>
            </a:r>
          </a:p>
        </p:txBody>
      </p:sp>
      <p:sp>
        <p:nvSpPr>
          <p:cNvPr id="4" name="Slide Number Placeholder 3">
            <a:extLst>
              <a:ext uri="{FF2B5EF4-FFF2-40B4-BE49-F238E27FC236}">
                <a16:creationId xmlns:a16="http://schemas.microsoft.com/office/drawing/2014/main" id="{B8329752-3922-4619-9110-8C10029D8505}"/>
              </a:ext>
            </a:extLst>
          </p:cNvPr>
          <p:cNvSpPr>
            <a:spLocks noGrp="1"/>
          </p:cNvSpPr>
          <p:nvPr>
            <p:ph type="sldNum" sz="quarter" idx="12"/>
          </p:nvPr>
        </p:nvSpPr>
        <p:spPr/>
        <p:txBody>
          <a:bodyPr/>
          <a:lstStyle/>
          <a:p>
            <a:fld id="{AF88E988-FB04-AB4E-BE5A-59F242AF7F7A}" type="slidenum">
              <a:rPr lang="en-US" smtClean="0"/>
              <a:t>3</a:t>
            </a:fld>
            <a:endParaRPr lang="en-US" dirty="0"/>
          </a:p>
        </p:txBody>
      </p:sp>
    </p:spTree>
    <p:extLst>
      <p:ext uri="{BB962C8B-B14F-4D97-AF65-F5344CB8AC3E}">
        <p14:creationId xmlns:p14="http://schemas.microsoft.com/office/powerpoint/2010/main" val="348769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6AB75-420E-42CE-80E6-99DE1929F20E}"/>
              </a:ext>
            </a:extLst>
          </p:cNvPr>
          <p:cNvSpPr>
            <a:spLocks noGrp="1"/>
          </p:cNvSpPr>
          <p:nvPr>
            <p:ph idx="1"/>
          </p:nvPr>
        </p:nvSpPr>
        <p:spPr>
          <a:xfrm>
            <a:off x="869674" y="1514478"/>
            <a:ext cx="7404653" cy="3028950"/>
          </a:xfrm>
        </p:spPr>
        <p:txBody>
          <a:bodyPr>
            <a:normAutofit lnSpcReduction="10000"/>
          </a:bodyPr>
          <a:lstStyle/>
          <a:p>
            <a:pPr marL="34290" indent="0">
              <a:buNone/>
            </a:pPr>
            <a:r>
              <a:rPr lang="en-US" u="sng" dirty="0"/>
              <a:t>Manual match with the VA’s SQUARES System</a:t>
            </a:r>
            <a:br>
              <a:rPr lang="en-US" u="sng" dirty="0"/>
            </a:br>
            <a:r>
              <a:rPr lang="en-US" dirty="0"/>
              <a:t>Estimated time to log in, manually enter the four required elements, and record the results = 60 seconds per client.   </a:t>
            </a:r>
          </a:p>
          <a:p>
            <a:pPr marL="34290" indent="0">
              <a:buNone/>
            </a:pPr>
            <a:r>
              <a:rPr lang="en-US" dirty="0"/>
              <a:t>Total estimated staff time to verify 195 clients = </a:t>
            </a:r>
            <a:r>
              <a:rPr lang="en-US" b="1" dirty="0"/>
              <a:t>3 hours and 15 minutes.</a:t>
            </a:r>
          </a:p>
          <a:p>
            <a:pPr marL="34290" indent="0">
              <a:buNone/>
            </a:pPr>
            <a:endParaRPr lang="en-US" b="1" u="sng" dirty="0"/>
          </a:p>
          <a:p>
            <a:pPr marL="34290" indent="0">
              <a:buNone/>
            </a:pPr>
            <a:r>
              <a:rPr lang="en-US" u="sng" dirty="0"/>
              <a:t>Automated match with the VA’s SQUARE System</a:t>
            </a:r>
            <a:br>
              <a:rPr lang="en-US" u="sng" dirty="0"/>
            </a:br>
            <a:r>
              <a:rPr lang="en-US" dirty="0"/>
              <a:t>On Friday September 14, 2018 at 10:08 AM EST, 195 records of people who were enrolled within rapid rehousing projects in San Antonio, and who self-reported as veterans, were automatically matched to the VA using an automated script. </a:t>
            </a:r>
            <a:br>
              <a:rPr lang="en-US" dirty="0"/>
            </a:br>
            <a:br>
              <a:rPr lang="en-US" dirty="0"/>
            </a:br>
            <a:r>
              <a:rPr lang="en-US" dirty="0"/>
              <a:t>Total run-time = 4 minutes (by a computer).  </a:t>
            </a:r>
            <a:r>
              <a:rPr lang="en-US" b="1" dirty="0"/>
              <a:t>Total staff time = 0 minutes.</a:t>
            </a:r>
          </a:p>
          <a:p>
            <a:pPr marL="34290" indent="0">
              <a:buNone/>
            </a:pPr>
            <a:endParaRPr lang="en-US" dirty="0"/>
          </a:p>
          <a:p>
            <a:pPr marL="34290" indent="0">
              <a:buNone/>
            </a:pPr>
            <a:endParaRPr lang="en-US" dirty="0"/>
          </a:p>
          <a:p>
            <a:endParaRPr lang="en-US" dirty="0"/>
          </a:p>
        </p:txBody>
      </p:sp>
      <p:sp>
        <p:nvSpPr>
          <p:cNvPr id="5" name="Title 1">
            <a:extLst>
              <a:ext uri="{FF2B5EF4-FFF2-40B4-BE49-F238E27FC236}">
                <a16:creationId xmlns:a16="http://schemas.microsoft.com/office/drawing/2014/main" id="{789EEECD-AA6D-464F-AB06-FB725F004BED}"/>
              </a:ext>
            </a:extLst>
          </p:cNvPr>
          <p:cNvSpPr>
            <a:spLocks noGrp="1"/>
          </p:cNvSpPr>
          <p:nvPr>
            <p:ph type="title"/>
          </p:nvPr>
        </p:nvSpPr>
        <p:spPr>
          <a:xfrm>
            <a:off x="249382" y="744078"/>
            <a:ext cx="8677641" cy="389467"/>
          </a:xfrm>
        </p:spPr>
        <p:txBody>
          <a:bodyPr>
            <a:noAutofit/>
          </a:bodyPr>
          <a:lstStyle/>
          <a:p>
            <a:r>
              <a:rPr lang="en-US" sz="3000" dirty="0"/>
              <a:t>Key Service: Non-HMIS Data Sets</a:t>
            </a:r>
          </a:p>
        </p:txBody>
      </p:sp>
    </p:spTree>
    <p:extLst>
      <p:ext uri="{BB962C8B-B14F-4D97-AF65-F5344CB8AC3E}">
        <p14:creationId xmlns:p14="http://schemas.microsoft.com/office/powerpoint/2010/main" val="27059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2449-D166-4238-A9B6-F628E57F6991}"/>
              </a:ext>
            </a:extLst>
          </p:cNvPr>
          <p:cNvSpPr>
            <a:spLocks noGrp="1"/>
          </p:cNvSpPr>
          <p:nvPr>
            <p:ph type="title"/>
          </p:nvPr>
        </p:nvSpPr>
        <p:spPr>
          <a:xfrm>
            <a:off x="5662802" y="1326475"/>
            <a:ext cx="3216972" cy="1725899"/>
          </a:xfrm>
        </p:spPr>
        <p:txBody>
          <a:bodyPr vert="horz" lIns="68580" tIns="34290" rIns="68580" bIns="34290" rtlCol="0" anchor="b">
            <a:normAutofit/>
          </a:bodyPr>
          <a:lstStyle/>
          <a:p>
            <a:pPr algn="ctr">
              <a:lnSpc>
                <a:spcPct val="85000"/>
              </a:lnSpc>
            </a:pPr>
            <a:r>
              <a:rPr lang="en-US" sz="3750" cap="all" dirty="0">
                <a:solidFill>
                  <a:schemeClr val="tx1"/>
                </a:solidFill>
              </a:rPr>
              <a:t>Automated SQUARES Results</a:t>
            </a:r>
          </a:p>
        </p:txBody>
      </p:sp>
      <p:pic>
        <p:nvPicPr>
          <p:cNvPr id="5" name="Content Placeholder 4" descr="A screenshot of a cell phone&#10;&#10;Description generated with high confidence">
            <a:extLst>
              <a:ext uri="{FF2B5EF4-FFF2-40B4-BE49-F238E27FC236}">
                <a16:creationId xmlns:a16="http://schemas.microsoft.com/office/drawing/2014/main" id="{CBF416C2-D366-4341-A912-7C90816A51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572" y="1248659"/>
            <a:ext cx="4966324" cy="3488842"/>
          </a:xfrm>
          <a:prstGeom prst="rect">
            <a:avLst/>
          </a:prstGeom>
        </p:spPr>
      </p:pic>
      <p:sp>
        <p:nvSpPr>
          <p:cNvPr id="6" name="Rectangle: Rounded Corners 5">
            <a:extLst>
              <a:ext uri="{FF2B5EF4-FFF2-40B4-BE49-F238E27FC236}">
                <a16:creationId xmlns:a16="http://schemas.microsoft.com/office/drawing/2014/main" id="{85D1D6B7-D957-41F1-910B-4E8672235514}"/>
              </a:ext>
            </a:extLst>
          </p:cNvPr>
          <p:cNvSpPr/>
          <p:nvPr/>
        </p:nvSpPr>
        <p:spPr>
          <a:xfrm>
            <a:off x="2225750" y="1539817"/>
            <a:ext cx="1438938" cy="319768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0763142-D193-4007-919A-F8A17803248C}"/>
              </a:ext>
            </a:extLst>
          </p:cNvPr>
          <p:cNvSpPr/>
          <p:nvPr/>
        </p:nvSpPr>
        <p:spPr>
          <a:xfrm>
            <a:off x="5912184" y="3570826"/>
            <a:ext cx="4572000" cy="646331"/>
          </a:xfrm>
          <a:prstGeom prst="rect">
            <a:avLst/>
          </a:prstGeom>
        </p:spPr>
        <p:txBody>
          <a:bodyPr>
            <a:spAutoFit/>
          </a:bodyPr>
          <a:lstStyle/>
          <a:p>
            <a:pPr marL="34290"/>
            <a:r>
              <a:rPr lang="en-US" b="1" dirty="0"/>
              <a:t>Matched Records = 177</a:t>
            </a:r>
            <a:br>
              <a:rPr lang="en-US" b="1" dirty="0"/>
            </a:br>
            <a:r>
              <a:rPr lang="en-US" b="1" dirty="0"/>
              <a:t>Unmatched Records = 18 </a:t>
            </a:r>
          </a:p>
        </p:txBody>
      </p:sp>
      <p:sp>
        <p:nvSpPr>
          <p:cNvPr id="8" name="Title 1">
            <a:extLst>
              <a:ext uri="{FF2B5EF4-FFF2-40B4-BE49-F238E27FC236}">
                <a16:creationId xmlns:a16="http://schemas.microsoft.com/office/drawing/2014/main" id="{7C304833-F65F-4D1E-B16C-F825124E76D4}"/>
              </a:ext>
            </a:extLst>
          </p:cNvPr>
          <p:cNvSpPr txBox="1">
            <a:spLocks/>
          </p:cNvSpPr>
          <p:nvPr/>
        </p:nvSpPr>
        <p:spPr>
          <a:xfrm>
            <a:off x="249382" y="744078"/>
            <a:ext cx="8677641" cy="38946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rgbClr val="144379"/>
                </a:solidFill>
                <a:latin typeface="Arial"/>
                <a:ea typeface="+mj-ea"/>
                <a:cs typeface="Arial"/>
              </a:defRPr>
            </a:lvl1pPr>
          </a:lstStyle>
          <a:p>
            <a:r>
              <a:rPr lang="en-US" sz="3000" dirty="0"/>
              <a:t>Reduce Self-Reported Data w/ Data Integration</a:t>
            </a:r>
          </a:p>
        </p:txBody>
      </p:sp>
    </p:spTree>
    <p:extLst>
      <p:ext uri="{BB962C8B-B14F-4D97-AF65-F5344CB8AC3E}">
        <p14:creationId xmlns:p14="http://schemas.microsoft.com/office/powerpoint/2010/main" val="92844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AA91-1498-4E3E-8C04-25B911D1F4F5}"/>
              </a:ext>
            </a:extLst>
          </p:cNvPr>
          <p:cNvSpPr>
            <a:spLocks noGrp="1"/>
          </p:cNvSpPr>
          <p:nvPr>
            <p:ph type="title"/>
          </p:nvPr>
        </p:nvSpPr>
        <p:spPr>
          <a:xfrm>
            <a:off x="457200" y="699636"/>
            <a:ext cx="8229600" cy="857250"/>
          </a:xfrm>
        </p:spPr>
        <p:txBody>
          <a:bodyPr>
            <a:normAutofit/>
          </a:bodyPr>
          <a:lstStyle/>
          <a:p>
            <a:r>
              <a:rPr lang="en-US" dirty="0"/>
              <a:t>Key Services: Non-HMIS Data Sets</a:t>
            </a:r>
          </a:p>
        </p:txBody>
      </p:sp>
      <p:sp>
        <p:nvSpPr>
          <p:cNvPr id="3" name="Content Placeholder 2">
            <a:extLst>
              <a:ext uri="{FF2B5EF4-FFF2-40B4-BE49-F238E27FC236}">
                <a16:creationId xmlns:a16="http://schemas.microsoft.com/office/drawing/2014/main" id="{C1B4C4B1-1315-4CEE-B376-493BB6A70DE6}"/>
              </a:ext>
            </a:extLst>
          </p:cNvPr>
          <p:cNvSpPr>
            <a:spLocks noGrp="1"/>
          </p:cNvSpPr>
          <p:nvPr>
            <p:ph idx="1"/>
          </p:nvPr>
        </p:nvSpPr>
        <p:spPr>
          <a:xfrm>
            <a:off x="457200" y="1487612"/>
            <a:ext cx="8229600" cy="2670591"/>
          </a:xfrm>
        </p:spPr>
        <p:txBody>
          <a:bodyPr>
            <a:normAutofit fontScale="92500" lnSpcReduction="20000"/>
          </a:bodyPr>
          <a:lstStyle/>
          <a:p>
            <a:pPr marL="0" indent="0">
              <a:buNone/>
            </a:pPr>
            <a:r>
              <a:rPr lang="en-US" dirty="0"/>
              <a:t>Other non-HMIS data sets to consider adding to the framework:</a:t>
            </a:r>
            <a:endParaRPr lang="en-US" dirty="0">
              <a:hlinkClick r:id="rId2"/>
            </a:endParaRPr>
          </a:p>
          <a:p>
            <a:endParaRPr lang="en-US" dirty="0">
              <a:hlinkClick r:id="rId2"/>
            </a:endParaRPr>
          </a:p>
          <a:p>
            <a:r>
              <a:rPr lang="en-US" dirty="0">
                <a:hlinkClick r:id="rId3"/>
              </a:rPr>
              <a:t>Medicaid Expenditures</a:t>
            </a:r>
            <a:r>
              <a:rPr lang="en-US" dirty="0"/>
              <a:t> </a:t>
            </a:r>
            <a:endParaRPr lang="en-US" dirty="0">
              <a:hlinkClick r:id="rId2"/>
            </a:endParaRPr>
          </a:p>
          <a:p>
            <a:r>
              <a:rPr lang="en-US" dirty="0">
                <a:hlinkClick r:id="rId2"/>
              </a:rPr>
              <a:t>Grant Inventory Worksheets</a:t>
            </a:r>
            <a:endParaRPr lang="en-US" dirty="0"/>
          </a:p>
          <a:p>
            <a:r>
              <a:rPr lang="en-US" dirty="0"/>
              <a:t>Fair Market Rents</a:t>
            </a:r>
          </a:p>
          <a:p>
            <a:r>
              <a:rPr lang="en-US" dirty="0"/>
              <a:t>US Census Data</a:t>
            </a:r>
          </a:p>
          <a:p>
            <a:r>
              <a:rPr lang="en-US" dirty="0"/>
              <a:t>Weather Data from the NOAA</a:t>
            </a:r>
          </a:p>
          <a:p>
            <a:r>
              <a:rPr lang="en-US" dirty="0"/>
              <a:t>Unclaimed Property Divisions</a:t>
            </a:r>
          </a:p>
          <a:p>
            <a:r>
              <a:rPr lang="en-US" dirty="0"/>
              <a:t>HIC and PIT data</a:t>
            </a:r>
          </a:p>
          <a:p>
            <a:r>
              <a:rPr lang="en-US" dirty="0"/>
              <a:t>SPM results</a:t>
            </a:r>
          </a:p>
          <a:p>
            <a:r>
              <a:rPr lang="en-US" dirty="0"/>
              <a:t>LOCCS?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AD54D55-C701-4830-BBA2-378F14F5C2FF}"/>
              </a:ext>
            </a:extLst>
          </p:cNvPr>
          <p:cNvSpPr>
            <a:spLocks noGrp="1"/>
          </p:cNvSpPr>
          <p:nvPr>
            <p:ph type="sldNum" sz="quarter" idx="12"/>
          </p:nvPr>
        </p:nvSpPr>
        <p:spPr/>
        <p:txBody>
          <a:bodyPr/>
          <a:lstStyle/>
          <a:p>
            <a:fld id="{AF88E988-FB04-AB4E-BE5A-59F242AF7F7A}" type="slidenum">
              <a:rPr lang="en-US" smtClean="0"/>
              <a:t>32</a:t>
            </a:fld>
            <a:endParaRPr lang="en-US" dirty="0"/>
          </a:p>
        </p:txBody>
      </p:sp>
    </p:spTree>
    <p:extLst>
      <p:ext uri="{BB962C8B-B14F-4D97-AF65-F5344CB8AC3E}">
        <p14:creationId xmlns:p14="http://schemas.microsoft.com/office/powerpoint/2010/main" val="194084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E0DDD-63E3-4D90-A702-E7A67611783E}"/>
              </a:ext>
            </a:extLst>
          </p:cNvPr>
          <p:cNvSpPr>
            <a:spLocks noGrp="1"/>
          </p:cNvSpPr>
          <p:nvPr>
            <p:ph type="title"/>
          </p:nvPr>
        </p:nvSpPr>
        <p:spPr>
          <a:xfrm>
            <a:off x="457199" y="527156"/>
            <a:ext cx="8586061" cy="857250"/>
          </a:xfrm>
        </p:spPr>
        <p:txBody>
          <a:bodyPr>
            <a:normAutofit fontScale="90000"/>
          </a:bodyPr>
          <a:lstStyle/>
          <a:p>
            <a:r>
              <a:rPr lang="en-US" dirty="0"/>
              <a:t>LOCCS Integration to Calculate Cost Per Outcome</a:t>
            </a:r>
          </a:p>
        </p:txBody>
      </p:sp>
      <p:pic>
        <p:nvPicPr>
          <p:cNvPr id="5" name="Content Placeholder 4">
            <a:extLst>
              <a:ext uri="{FF2B5EF4-FFF2-40B4-BE49-F238E27FC236}">
                <a16:creationId xmlns:a16="http://schemas.microsoft.com/office/drawing/2014/main" id="{3788EB27-1D98-42F1-A5FD-06F8D23DB2EA}"/>
              </a:ext>
            </a:extLst>
          </p:cNvPr>
          <p:cNvPicPr>
            <a:picLocks noGrp="1" noChangeAspect="1"/>
          </p:cNvPicPr>
          <p:nvPr>
            <p:ph idx="1"/>
          </p:nvPr>
        </p:nvPicPr>
        <p:blipFill>
          <a:blip r:embed="rId2"/>
          <a:stretch>
            <a:fillRect/>
          </a:stretch>
        </p:blipFill>
        <p:spPr>
          <a:xfrm>
            <a:off x="457200" y="1266383"/>
            <a:ext cx="8229600" cy="1471517"/>
          </a:xfrm>
          <a:prstGeom prst="rect">
            <a:avLst/>
          </a:prstGeom>
        </p:spPr>
      </p:pic>
      <p:sp>
        <p:nvSpPr>
          <p:cNvPr id="4" name="Slide Number Placeholder 3">
            <a:extLst>
              <a:ext uri="{FF2B5EF4-FFF2-40B4-BE49-F238E27FC236}">
                <a16:creationId xmlns:a16="http://schemas.microsoft.com/office/drawing/2014/main" id="{A9049678-E546-4ED5-8898-DB52C83A476F}"/>
              </a:ext>
            </a:extLst>
          </p:cNvPr>
          <p:cNvSpPr>
            <a:spLocks noGrp="1"/>
          </p:cNvSpPr>
          <p:nvPr>
            <p:ph type="sldNum" sz="quarter" idx="12"/>
          </p:nvPr>
        </p:nvSpPr>
        <p:spPr/>
        <p:txBody>
          <a:bodyPr/>
          <a:lstStyle/>
          <a:p>
            <a:fld id="{AF88E988-FB04-AB4E-BE5A-59F242AF7F7A}" type="slidenum">
              <a:rPr lang="en-US" smtClean="0"/>
              <a:t>33</a:t>
            </a:fld>
            <a:endParaRPr lang="en-US" dirty="0"/>
          </a:p>
        </p:txBody>
      </p:sp>
      <p:sp>
        <p:nvSpPr>
          <p:cNvPr id="6" name="Rectangle: Rounded Corners 5">
            <a:extLst>
              <a:ext uri="{FF2B5EF4-FFF2-40B4-BE49-F238E27FC236}">
                <a16:creationId xmlns:a16="http://schemas.microsoft.com/office/drawing/2014/main" id="{1580C48A-C5AA-440E-B88C-D3ACF0E4B51A}"/>
              </a:ext>
            </a:extLst>
          </p:cNvPr>
          <p:cNvSpPr/>
          <p:nvPr/>
        </p:nvSpPr>
        <p:spPr>
          <a:xfrm>
            <a:off x="2506133" y="1322026"/>
            <a:ext cx="1185334" cy="156086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4490E35-441A-44D8-AD1B-B124BF832AE9}"/>
              </a:ext>
            </a:extLst>
          </p:cNvPr>
          <p:cNvSpPr txBox="1">
            <a:spLocks/>
          </p:cNvSpPr>
          <p:nvPr/>
        </p:nvSpPr>
        <p:spPr>
          <a:xfrm>
            <a:off x="642326" y="3027853"/>
            <a:ext cx="8229600" cy="1807692"/>
          </a:xfrm>
          <a:prstGeom prst="rect">
            <a:avLst/>
          </a:prstGeom>
        </p:spPr>
        <p:txBody>
          <a:bodyPr vert="horz" lIns="91440" tIns="45720" rIns="91440" bIns="45720" rtlCol="0">
            <a:normAutofit fontScale="92500" lnSpcReduction="10000"/>
          </a:bodyPr>
          <a:lstStyle>
            <a:lvl1pPr marL="285750" indent="-28575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Key Steps</a:t>
            </a:r>
          </a:p>
          <a:p>
            <a:r>
              <a:rPr lang="en-US" dirty="0"/>
              <a:t>Collect Grant Identifier and Grant Start and End Dates</a:t>
            </a:r>
          </a:p>
          <a:p>
            <a:r>
              <a:rPr lang="en-US" dirty="0"/>
              <a:t>Enable LOCCS data to be exported with the same grant ID #s (HUD??)</a:t>
            </a:r>
          </a:p>
          <a:p>
            <a:pPr marL="0" indent="0">
              <a:buNone/>
            </a:pPr>
            <a:endParaRPr lang="en-US" dirty="0"/>
          </a:p>
          <a:p>
            <a:pPr marL="0" indent="0">
              <a:buNone/>
            </a:pPr>
            <a:r>
              <a:rPr lang="en-US" dirty="0"/>
              <a:t>Benefits</a:t>
            </a:r>
          </a:p>
          <a:p>
            <a:r>
              <a:rPr lang="en-US" dirty="0"/>
              <a:t>Able to calculate cost per outcome (useful for NOFA rating and ranking) </a:t>
            </a:r>
          </a:p>
          <a:p>
            <a:r>
              <a:rPr lang="en-US" dirty="0"/>
              <a:t>Track spend down reporting </a:t>
            </a:r>
          </a:p>
        </p:txBody>
      </p:sp>
    </p:spTree>
    <p:extLst>
      <p:ext uri="{BB962C8B-B14F-4D97-AF65-F5344CB8AC3E}">
        <p14:creationId xmlns:p14="http://schemas.microsoft.com/office/powerpoint/2010/main" val="35558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1F8F-6827-413F-B241-CEEE0A3D6F07}"/>
              </a:ext>
            </a:extLst>
          </p:cNvPr>
          <p:cNvSpPr>
            <a:spLocks noGrp="1"/>
          </p:cNvSpPr>
          <p:nvPr>
            <p:ph type="title"/>
          </p:nvPr>
        </p:nvSpPr>
        <p:spPr>
          <a:xfrm>
            <a:off x="394855" y="603683"/>
            <a:ext cx="8229600" cy="857250"/>
          </a:xfrm>
        </p:spPr>
        <p:txBody>
          <a:bodyPr/>
          <a:lstStyle/>
          <a:p>
            <a:r>
              <a:rPr lang="en-US" dirty="0"/>
              <a:t>NOAA Weather Data and Bed Utilization</a:t>
            </a:r>
          </a:p>
        </p:txBody>
      </p:sp>
      <p:sp>
        <p:nvSpPr>
          <p:cNvPr id="3" name="Content Placeholder 2">
            <a:extLst>
              <a:ext uri="{FF2B5EF4-FFF2-40B4-BE49-F238E27FC236}">
                <a16:creationId xmlns:a16="http://schemas.microsoft.com/office/drawing/2014/main" id="{8805C9E7-F233-4125-A93E-C5851536B7D9}"/>
              </a:ext>
            </a:extLst>
          </p:cNvPr>
          <p:cNvSpPr>
            <a:spLocks noGrp="1"/>
          </p:cNvSpPr>
          <p:nvPr>
            <p:ph idx="1"/>
          </p:nvPr>
        </p:nvSpPr>
        <p:spPr>
          <a:xfrm>
            <a:off x="394855" y="4080112"/>
            <a:ext cx="8229600" cy="570088"/>
          </a:xfrm>
        </p:spPr>
        <p:txBody>
          <a:bodyPr/>
          <a:lstStyle/>
          <a:p>
            <a:r>
              <a:rPr lang="en-US" dirty="0"/>
              <a:t>Used to determine if there are weather induced fluctuations in bed utilization.</a:t>
            </a:r>
          </a:p>
        </p:txBody>
      </p:sp>
      <p:sp>
        <p:nvSpPr>
          <p:cNvPr id="4" name="Slide Number Placeholder 3">
            <a:extLst>
              <a:ext uri="{FF2B5EF4-FFF2-40B4-BE49-F238E27FC236}">
                <a16:creationId xmlns:a16="http://schemas.microsoft.com/office/drawing/2014/main" id="{C3F2E51F-CE22-4644-984F-239EE5D1F600}"/>
              </a:ext>
            </a:extLst>
          </p:cNvPr>
          <p:cNvSpPr>
            <a:spLocks noGrp="1"/>
          </p:cNvSpPr>
          <p:nvPr>
            <p:ph type="sldNum" sz="quarter" idx="12"/>
          </p:nvPr>
        </p:nvSpPr>
        <p:spPr/>
        <p:txBody>
          <a:bodyPr/>
          <a:lstStyle/>
          <a:p>
            <a:fld id="{AF88E988-FB04-AB4E-BE5A-59F242AF7F7A}" type="slidenum">
              <a:rPr lang="en-US" smtClean="0"/>
              <a:t>34</a:t>
            </a:fld>
            <a:endParaRPr lang="en-US" dirty="0"/>
          </a:p>
        </p:txBody>
      </p:sp>
      <p:pic>
        <p:nvPicPr>
          <p:cNvPr id="5" name="Picture 4">
            <a:extLst>
              <a:ext uri="{FF2B5EF4-FFF2-40B4-BE49-F238E27FC236}">
                <a16:creationId xmlns:a16="http://schemas.microsoft.com/office/drawing/2014/main" id="{B3FAA614-4D8B-4ACE-9226-32073C0938C7}"/>
              </a:ext>
            </a:extLst>
          </p:cNvPr>
          <p:cNvPicPr>
            <a:picLocks noChangeAspect="1"/>
          </p:cNvPicPr>
          <p:nvPr/>
        </p:nvPicPr>
        <p:blipFill>
          <a:blip r:embed="rId2"/>
          <a:stretch>
            <a:fillRect/>
          </a:stretch>
        </p:blipFill>
        <p:spPr>
          <a:xfrm>
            <a:off x="510363" y="1826393"/>
            <a:ext cx="8309004" cy="1855634"/>
          </a:xfrm>
          <a:prstGeom prst="rect">
            <a:avLst/>
          </a:prstGeom>
        </p:spPr>
      </p:pic>
    </p:spTree>
    <p:extLst>
      <p:ext uri="{BB962C8B-B14F-4D97-AF65-F5344CB8AC3E}">
        <p14:creationId xmlns:p14="http://schemas.microsoft.com/office/powerpoint/2010/main" val="2044502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EC90-E6D6-42CF-8CC0-6B6ED689627B}"/>
              </a:ext>
            </a:extLst>
          </p:cNvPr>
          <p:cNvSpPr>
            <a:spLocks noGrp="1"/>
          </p:cNvSpPr>
          <p:nvPr>
            <p:ph type="title"/>
          </p:nvPr>
        </p:nvSpPr>
        <p:spPr>
          <a:xfrm>
            <a:off x="457200" y="468261"/>
            <a:ext cx="8229600" cy="857250"/>
          </a:xfrm>
        </p:spPr>
        <p:txBody>
          <a:bodyPr>
            <a:normAutofit/>
          </a:bodyPr>
          <a:lstStyle/>
          <a:p>
            <a:r>
              <a:rPr lang="en-US" dirty="0"/>
              <a:t>US Census and PIT Data – Racial Disparities</a:t>
            </a:r>
          </a:p>
        </p:txBody>
      </p:sp>
      <p:sp>
        <p:nvSpPr>
          <p:cNvPr id="3" name="Content Placeholder 2">
            <a:extLst>
              <a:ext uri="{FF2B5EF4-FFF2-40B4-BE49-F238E27FC236}">
                <a16:creationId xmlns:a16="http://schemas.microsoft.com/office/drawing/2014/main" id="{83F26358-A43C-4B78-859A-8FA028272A91}"/>
              </a:ext>
            </a:extLst>
          </p:cNvPr>
          <p:cNvSpPr>
            <a:spLocks noGrp="1"/>
          </p:cNvSpPr>
          <p:nvPr>
            <p:ph idx="1"/>
          </p:nvPr>
        </p:nvSpPr>
        <p:spPr>
          <a:xfrm>
            <a:off x="176731" y="1245311"/>
            <a:ext cx="2590349" cy="3511914"/>
          </a:xfrm>
        </p:spPr>
        <p:txBody>
          <a:bodyPr>
            <a:normAutofit/>
          </a:bodyPr>
          <a:lstStyle/>
          <a:p>
            <a:pPr marL="0" indent="0">
              <a:buNone/>
            </a:pPr>
            <a:r>
              <a:rPr lang="en-US" sz="2000" dirty="0"/>
              <a:t>Percentage of African Americans  experiencing homelessness versus the percentage in the general population.</a:t>
            </a:r>
          </a:p>
          <a:p>
            <a:pPr marL="0" indent="0">
              <a:buNone/>
            </a:pPr>
            <a:r>
              <a:rPr lang="en-US" sz="1100" dirty="0">
                <a:hlinkClick r:id="rId3"/>
              </a:rPr>
              <a:t>http://www.simtechsolutions.com/race</a:t>
            </a:r>
            <a:endParaRPr lang="en-US" sz="1100" dirty="0"/>
          </a:p>
          <a:p>
            <a:pPr marL="0" indent="0">
              <a:buNone/>
            </a:pPr>
            <a:endParaRPr lang="en-US" sz="2000" dirty="0"/>
          </a:p>
        </p:txBody>
      </p:sp>
      <p:sp>
        <p:nvSpPr>
          <p:cNvPr id="4" name="Slide Number Placeholder 3">
            <a:extLst>
              <a:ext uri="{FF2B5EF4-FFF2-40B4-BE49-F238E27FC236}">
                <a16:creationId xmlns:a16="http://schemas.microsoft.com/office/drawing/2014/main" id="{DEA5B190-724D-4EFD-AC3D-2D1EC41D588A}"/>
              </a:ext>
            </a:extLst>
          </p:cNvPr>
          <p:cNvSpPr>
            <a:spLocks noGrp="1"/>
          </p:cNvSpPr>
          <p:nvPr>
            <p:ph type="sldNum" sz="quarter" idx="12"/>
          </p:nvPr>
        </p:nvSpPr>
        <p:spPr/>
        <p:txBody>
          <a:bodyPr/>
          <a:lstStyle/>
          <a:p>
            <a:fld id="{AF88E988-FB04-AB4E-BE5A-59F242AF7F7A}" type="slidenum">
              <a:rPr lang="en-US" smtClean="0"/>
              <a:t>35</a:t>
            </a:fld>
            <a:endParaRPr lang="en-US" dirty="0"/>
          </a:p>
        </p:txBody>
      </p:sp>
      <p:pic>
        <p:nvPicPr>
          <p:cNvPr id="6" name="Picture 5">
            <a:extLst>
              <a:ext uri="{FF2B5EF4-FFF2-40B4-BE49-F238E27FC236}">
                <a16:creationId xmlns:a16="http://schemas.microsoft.com/office/drawing/2014/main" id="{FD443B55-5EA7-4053-8931-1B3057DCC21E}"/>
              </a:ext>
            </a:extLst>
          </p:cNvPr>
          <p:cNvPicPr>
            <a:picLocks noChangeAspect="1"/>
          </p:cNvPicPr>
          <p:nvPr/>
        </p:nvPicPr>
        <p:blipFill>
          <a:blip r:embed="rId4"/>
          <a:stretch>
            <a:fillRect/>
          </a:stretch>
        </p:blipFill>
        <p:spPr>
          <a:xfrm>
            <a:off x="2767080" y="1146875"/>
            <a:ext cx="6200189" cy="3708789"/>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36214E5F-92F0-48A6-8226-87A0750EC754}"/>
              </a:ext>
            </a:extLst>
          </p:cNvPr>
          <p:cNvCxnSpPr/>
          <p:nvPr/>
        </p:nvCxnSpPr>
        <p:spPr>
          <a:xfrm flipV="1">
            <a:off x="3022169" y="1146875"/>
            <a:ext cx="5945100" cy="33011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475E921-81D7-480A-8FBA-EF9BDAB96AD1}"/>
              </a:ext>
            </a:extLst>
          </p:cNvPr>
          <p:cNvCxnSpPr/>
          <p:nvPr/>
        </p:nvCxnSpPr>
        <p:spPr>
          <a:xfrm flipV="1">
            <a:off x="3022169" y="1146875"/>
            <a:ext cx="3797085" cy="2750949"/>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0A82436B-3E42-4D5D-9F09-FBD4F01CFB45}"/>
              </a:ext>
            </a:extLst>
          </p:cNvPr>
          <p:cNvSpPr txBox="1"/>
          <p:nvPr/>
        </p:nvSpPr>
        <p:spPr>
          <a:xfrm>
            <a:off x="3448372" y="2473570"/>
            <a:ext cx="1472339" cy="369332"/>
          </a:xfrm>
          <a:prstGeom prst="rect">
            <a:avLst/>
          </a:prstGeom>
          <a:noFill/>
        </p:spPr>
        <p:txBody>
          <a:bodyPr wrap="square" rtlCol="0">
            <a:spAutoFit/>
          </a:bodyPr>
          <a:lstStyle/>
          <a:p>
            <a:r>
              <a:rPr lang="en-US" dirty="0"/>
              <a:t>US Average</a:t>
            </a:r>
          </a:p>
        </p:txBody>
      </p:sp>
      <p:sp>
        <p:nvSpPr>
          <p:cNvPr id="12" name="TextBox 11">
            <a:extLst>
              <a:ext uri="{FF2B5EF4-FFF2-40B4-BE49-F238E27FC236}">
                <a16:creationId xmlns:a16="http://schemas.microsoft.com/office/drawing/2014/main" id="{FF91FCAC-9B00-4E90-B778-8AD42F0A0E0F}"/>
              </a:ext>
            </a:extLst>
          </p:cNvPr>
          <p:cNvSpPr txBox="1"/>
          <p:nvPr/>
        </p:nvSpPr>
        <p:spPr>
          <a:xfrm>
            <a:off x="6346555" y="2104238"/>
            <a:ext cx="945397" cy="369332"/>
          </a:xfrm>
          <a:prstGeom prst="rect">
            <a:avLst/>
          </a:prstGeom>
          <a:noFill/>
        </p:spPr>
        <p:txBody>
          <a:bodyPr wrap="square" rtlCol="0">
            <a:spAutoFit/>
          </a:bodyPr>
          <a:lstStyle/>
          <a:p>
            <a:r>
              <a:rPr lang="en-US" dirty="0"/>
              <a:t>1:1 </a:t>
            </a:r>
          </a:p>
        </p:txBody>
      </p:sp>
    </p:spTree>
    <p:extLst>
      <p:ext uri="{BB962C8B-B14F-4D97-AF65-F5344CB8AC3E}">
        <p14:creationId xmlns:p14="http://schemas.microsoft.com/office/powerpoint/2010/main" val="30231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43A7F3-125A-4449-B75A-5799AEDF7065}"/>
              </a:ext>
            </a:extLst>
          </p:cNvPr>
          <p:cNvSpPr>
            <a:spLocks noGrp="1"/>
          </p:cNvSpPr>
          <p:nvPr>
            <p:ph type="sldNum" sz="quarter" idx="12"/>
          </p:nvPr>
        </p:nvSpPr>
        <p:spPr/>
        <p:txBody>
          <a:bodyPr/>
          <a:lstStyle/>
          <a:p>
            <a:fld id="{AF88E988-FB04-AB4E-BE5A-59F242AF7F7A}" type="slidenum">
              <a:rPr lang="en-US" smtClean="0"/>
              <a:t>36</a:t>
            </a:fld>
            <a:endParaRPr lang="en-US" dirty="0"/>
          </a:p>
        </p:txBody>
      </p:sp>
      <p:pic>
        <p:nvPicPr>
          <p:cNvPr id="6" name="Content Placeholder 5">
            <a:extLst>
              <a:ext uri="{FF2B5EF4-FFF2-40B4-BE49-F238E27FC236}">
                <a16:creationId xmlns:a16="http://schemas.microsoft.com/office/drawing/2014/main" id="{1788C7F5-77DA-494F-96EB-2239122DD1A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81567" y="1119203"/>
            <a:ext cx="5238426" cy="3708275"/>
          </a:xfrm>
          <a:prstGeom prst="rect">
            <a:avLst/>
          </a:prstGeom>
        </p:spPr>
      </p:pic>
      <p:sp>
        <p:nvSpPr>
          <p:cNvPr id="10" name="Title 9">
            <a:extLst>
              <a:ext uri="{FF2B5EF4-FFF2-40B4-BE49-F238E27FC236}">
                <a16:creationId xmlns:a16="http://schemas.microsoft.com/office/drawing/2014/main" id="{AEA834BA-66F1-43F7-B872-BC4DF5B6BA3A}"/>
              </a:ext>
            </a:extLst>
          </p:cNvPr>
          <p:cNvSpPr txBox="1">
            <a:spLocks noGrp="1"/>
          </p:cNvSpPr>
          <p:nvPr>
            <p:ph type="title"/>
          </p:nvPr>
        </p:nvSpPr>
        <p:spPr>
          <a:xfrm>
            <a:off x="457200" y="904068"/>
            <a:ext cx="8229600" cy="857250"/>
          </a:xfrm>
          <a:prstGeom prst="rect">
            <a:avLst/>
          </a:prstGeom>
          <a:noFill/>
        </p:spPr>
        <p:txBody>
          <a:bodyPr wrap="square" rtlCol="0">
            <a:spAutoFit/>
          </a:bodyPr>
          <a:lstStyle/>
          <a:p>
            <a:r>
              <a:rPr lang="en-US" sz="2200" b="1" dirty="0">
                <a:solidFill>
                  <a:srgbClr val="004379"/>
                </a:solidFill>
                <a:latin typeface="Arial" panose="020B0604020202020204" pitchFamily="34" charset="0"/>
                <a:cs typeface="Arial" panose="020B0604020202020204" pitchFamily="34" charset="0"/>
              </a:rPr>
              <a:t>Using SOA to Measure the Impact of Disasters</a:t>
            </a:r>
            <a:endParaRPr lang="en-US" sz="2200" dirty="0">
              <a:latin typeface="Arial" panose="020B0604020202020204" pitchFamily="34" charset="0"/>
              <a:cs typeface="Arial" panose="020B0604020202020204" pitchFamily="34" charset="0"/>
            </a:endParaRPr>
          </a:p>
          <a:p>
            <a:pPr>
              <a:buClr>
                <a:srgbClr val="004379"/>
              </a:buClr>
            </a:pPr>
            <a:endParaRPr lang="en-US" sz="1200" dirty="0">
              <a:latin typeface="Myriad Pro"/>
              <a:cs typeface="Myriad Pro"/>
            </a:endParaRPr>
          </a:p>
          <a:p>
            <a:pPr>
              <a:buClr>
                <a:srgbClr val="004379"/>
              </a:buClr>
            </a:pPr>
            <a:endParaRPr lang="en-US" sz="1200" dirty="0">
              <a:latin typeface="Myriad Pro"/>
              <a:cs typeface="Myriad Pro"/>
            </a:endParaRPr>
          </a:p>
          <a:p>
            <a:pPr>
              <a:buClr>
                <a:srgbClr val="004379"/>
              </a:buClr>
            </a:pPr>
            <a:endParaRPr lang="fr-FR" sz="1200" dirty="0">
              <a:latin typeface="Myriad Pro"/>
              <a:cs typeface="Myriad Pro"/>
            </a:endParaRPr>
          </a:p>
          <a:p>
            <a:endParaRPr lang="en-US" sz="1350" dirty="0">
              <a:latin typeface="Myriad Pro"/>
              <a:cs typeface="Myriad Pro"/>
            </a:endParaRPr>
          </a:p>
          <a:p>
            <a:endParaRPr lang="en-US" sz="1350" dirty="0">
              <a:latin typeface="Myriad Pro"/>
              <a:cs typeface="Myriad Pro"/>
            </a:endParaRPr>
          </a:p>
        </p:txBody>
      </p:sp>
    </p:spTree>
    <p:extLst>
      <p:ext uri="{BB962C8B-B14F-4D97-AF65-F5344CB8AC3E}">
        <p14:creationId xmlns:p14="http://schemas.microsoft.com/office/powerpoint/2010/main" val="232583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83C5-8E1C-45D9-BD70-A6AE0DBA518F}"/>
              </a:ext>
            </a:extLst>
          </p:cNvPr>
          <p:cNvSpPr>
            <a:spLocks noGrp="1"/>
          </p:cNvSpPr>
          <p:nvPr>
            <p:ph type="title"/>
          </p:nvPr>
        </p:nvSpPr>
        <p:spPr>
          <a:xfrm>
            <a:off x="457200" y="638156"/>
            <a:ext cx="8229600" cy="857250"/>
          </a:xfrm>
        </p:spPr>
        <p:txBody>
          <a:bodyPr/>
          <a:lstStyle/>
          <a:p>
            <a:r>
              <a:rPr lang="en-US" dirty="0"/>
              <a:t>Measuring the Impact</a:t>
            </a:r>
          </a:p>
        </p:txBody>
      </p:sp>
      <p:sp>
        <p:nvSpPr>
          <p:cNvPr id="3" name="Content Placeholder 2">
            <a:extLst>
              <a:ext uri="{FF2B5EF4-FFF2-40B4-BE49-F238E27FC236}">
                <a16:creationId xmlns:a16="http://schemas.microsoft.com/office/drawing/2014/main" id="{76ECB162-258E-40BC-823B-6529ED9E3BC8}"/>
              </a:ext>
            </a:extLst>
          </p:cNvPr>
          <p:cNvSpPr>
            <a:spLocks noGrp="1"/>
          </p:cNvSpPr>
          <p:nvPr>
            <p:ph idx="1"/>
          </p:nvPr>
        </p:nvSpPr>
        <p:spPr>
          <a:xfrm>
            <a:off x="178231" y="1495406"/>
            <a:ext cx="3161654" cy="3333615"/>
          </a:xfrm>
        </p:spPr>
        <p:txBody>
          <a:bodyPr>
            <a:normAutofit/>
          </a:bodyPr>
          <a:lstStyle/>
          <a:p>
            <a:pPr marL="0" indent="0">
              <a:buNone/>
            </a:pPr>
            <a:r>
              <a:rPr lang="fr-FR" dirty="0">
                <a:latin typeface="Myriad Pro"/>
                <a:cs typeface="Myriad Pro"/>
              </a:rPr>
              <a:t>Questions </a:t>
            </a:r>
            <a:r>
              <a:rPr lang="fr-FR" dirty="0" err="1">
                <a:latin typeface="Myriad Pro"/>
                <a:cs typeface="Myriad Pro"/>
              </a:rPr>
              <a:t>added</a:t>
            </a:r>
            <a:r>
              <a:rPr lang="fr-FR" dirty="0">
                <a:latin typeface="Myriad Pro"/>
                <a:cs typeface="Myriad Pro"/>
              </a:rPr>
              <a:t> for the PIT:</a:t>
            </a:r>
          </a:p>
          <a:p>
            <a:pPr marL="214313" indent="-214313">
              <a:buClr>
                <a:srgbClr val="004379"/>
              </a:buClr>
            </a:pPr>
            <a:r>
              <a:rPr lang="fr-FR" dirty="0">
                <a:latin typeface="Myriad Pro"/>
                <a:cs typeface="Myriad Pro"/>
              </a:rPr>
              <a:t>Are </a:t>
            </a:r>
            <a:r>
              <a:rPr lang="fr-FR" dirty="0" err="1">
                <a:latin typeface="Myriad Pro"/>
                <a:cs typeface="Myriad Pro"/>
              </a:rPr>
              <a:t>you</a:t>
            </a:r>
            <a:r>
              <a:rPr lang="fr-FR" dirty="0">
                <a:latin typeface="Myriad Pro"/>
                <a:cs typeface="Myriad Pro"/>
              </a:rPr>
              <a:t> </a:t>
            </a:r>
            <a:r>
              <a:rPr lang="fr-FR" dirty="0" err="1">
                <a:latin typeface="Myriad Pro"/>
                <a:cs typeface="Myriad Pro"/>
              </a:rPr>
              <a:t>homeless</a:t>
            </a:r>
            <a:r>
              <a:rPr lang="fr-FR" dirty="0">
                <a:latin typeface="Myriad Pro"/>
                <a:cs typeface="Myriad Pro"/>
              </a:rPr>
              <a:t> as a </a:t>
            </a:r>
            <a:r>
              <a:rPr lang="fr-FR" dirty="0" err="1">
                <a:latin typeface="Myriad Pro"/>
                <a:cs typeface="Myriad Pro"/>
              </a:rPr>
              <a:t>result</a:t>
            </a:r>
            <a:r>
              <a:rPr lang="fr-FR" dirty="0">
                <a:latin typeface="Myriad Pro"/>
                <a:cs typeface="Myriad Pro"/>
              </a:rPr>
              <a:t> of </a:t>
            </a:r>
            <a:r>
              <a:rPr lang="fr-FR" dirty="0" err="1">
                <a:latin typeface="Myriad Pro"/>
                <a:cs typeface="Myriad Pro"/>
              </a:rPr>
              <a:t>natural</a:t>
            </a:r>
            <a:r>
              <a:rPr lang="fr-FR" dirty="0">
                <a:latin typeface="Myriad Pro"/>
                <a:cs typeface="Myriad Pro"/>
              </a:rPr>
              <a:t> </a:t>
            </a:r>
            <a:r>
              <a:rPr lang="fr-FR" dirty="0" err="1">
                <a:latin typeface="Myriad Pro"/>
                <a:cs typeface="Myriad Pro"/>
              </a:rPr>
              <a:t>disaster</a:t>
            </a:r>
            <a:r>
              <a:rPr lang="fr-FR" dirty="0">
                <a:latin typeface="Myriad Pro"/>
                <a:cs typeface="Myriad Pro"/>
              </a:rPr>
              <a:t>?  If yes, </a:t>
            </a:r>
            <a:r>
              <a:rPr lang="fr-FR" dirty="0" err="1">
                <a:latin typeface="Myriad Pro"/>
                <a:cs typeface="Myriad Pro"/>
              </a:rPr>
              <a:t>which</a:t>
            </a:r>
            <a:r>
              <a:rPr lang="fr-FR" dirty="0">
                <a:latin typeface="Myriad Pro"/>
                <a:cs typeface="Myriad Pro"/>
              </a:rPr>
              <a:t> one?</a:t>
            </a:r>
            <a:br>
              <a:rPr lang="fr-FR" dirty="0">
                <a:latin typeface="Myriad Pro"/>
                <a:cs typeface="Myriad Pro"/>
              </a:rPr>
            </a:br>
            <a:endParaRPr lang="fr-FR" dirty="0">
              <a:latin typeface="Myriad Pro"/>
              <a:cs typeface="Myriad Pro"/>
            </a:endParaRPr>
          </a:p>
          <a:p>
            <a:pPr marL="214313" indent="-214313">
              <a:buClr>
                <a:srgbClr val="004379"/>
              </a:buClr>
            </a:pPr>
            <a:r>
              <a:rPr lang="fr-FR" dirty="0" err="1">
                <a:latin typeface="Myriad Pro"/>
                <a:cs typeface="Myriad Pro"/>
              </a:rPr>
              <a:t>Where</a:t>
            </a:r>
            <a:r>
              <a:rPr lang="fr-FR" dirty="0">
                <a:latin typeface="Myriad Pro"/>
                <a:cs typeface="Myriad Pro"/>
              </a:rPr>
              <a:t> </a:t>
            </a:r>
            <a:r>
              <a:rPr lang="fr-FR" dirty="0" err="1">
                <a:latin typeface="Myriad Pro"/>
                <a:cs typeface="Myriad Pro"/>
              </a:rPr>
              <a:t>were</a:t>
            </a:r>
            <a:r>
              <a:rPr lang="fr-FR" dirty="0">
                <a:latin typeface="Myriad Pro"/>
                <a:cs typeface="Myriad Pro"/>
              </a:rPr>
              <a:t> </a:t>
            </a:r>
            <a:r>
              <a:rPr lang="fr-FR" dirty="0" err="1">
                <a:latin typeface="Myriad Pro"/>
                <a:cs typeface="Myriad Pro"/>
              </a:rPr>
              <a:t>you</a:t>
            </a:r>
            <a:r>
              <a:rPr lang="fr-FR" dirty="0">
                <a:latin typeface="Myriad Pro"/>
                <a:cs typeface="Myriad Pro"/>
              </a:rPr>
              <a:t> living </a:t>
            </a:r>
            <a:r>
              <a:rPr lang="fr-FR" dirty="0" err="1">
                <a:latin typeface="Myriad Pro"/>
                <a:cs typeface="Myriad Pro"/>
              </a:rPr>
              <a:t>when</a:t>
            </a:r>
            <a:r>
              <a:rPr lang="fr-FR" dirty="0">
                <a:latin typeface="Myriad Pro"/>
                <a:cs typeface="Myriad Pro"/>
              </a:rPr>
              <a:t> </a:t>
            </a:r>
            <a:r>
              <a:rPr lang="fr-FR" dirty="0" err="1">
                <a:latin typeface="Myriad Pro"/>
                <a:cs typeface="Myriad Pro"/>
              </a:rPr>
              <a:t>you</a:t>
            </a:r>
            <a:r>
              <a:rPr lang="fr-FR" dirty="0">
                <a:latin typeface="Myriad Pro"/>
                <a:cs typeface="Myriad Pro"/>
              </a:rPr>
              <a:t> </a:t>
            </a:r>
            <a:r>
              <a:rPr lang="fr-FR" dirty="0" err="1">
                <a:latin typeface="Myriad Pro"/>
                <a:cs typeface="Myriad Pro"/>
              </a:rPr>
              <a:t>became</a:t>
            </a:r>
            <a:r>
              <a:rPr lang="fr-FR" dirty="0">
                <a:latin typeface="Myriad Pro"/>
                <a:cs typeface="Myriad Pro"/>
              </a:rPr>
              <a:t> </a:t>
            </a:r>
            <a:r>
              <a:rPr lang="fr-FR" dirty="0" err="1">
                <a:latin typeface="Myriad Pro"/>
                <a:cs typeface="Myriad Pro"/>
              </a:rPr>
              <a:t>homeless</a:t>
            </a:r>
            <a:r>
              <a:rPr lang="fr-FR" dirty="0">
                <a:latin typeface="Myriad Pro"/>
                <a:cs typeface="Myriad Pro"/>
              </a:rPr>
              <a:t> </a:t>
            </a:r>
            <a:r>
              <a:rPr lang="fr-FR" dirty="0" err="1">
                <a:latin typeface="Myriad Pro"/>
                <a:cs typeface="Myriad Pro"/>
              </a:rPr>
              <a:t>this</a:t>
            </a:r>
            <a:r>
              <a:rPr lang="fr-FR" dirty="0">
                <a:latin typeface="Myriad Pro"/>
                <a:cs typeface="Myriad Pro"/>
              </a:rPr>
              <a:t> time?</a:t>
            </a:r>
          </a:p>
          <a:p>
            <a:pPr marL="0" indent="0">
              <a:buNone/>
            </a:pPr>
            <a:endParaRPr lang="en-US" dirty="0"/>
          </a:p>
        </p:txBody>
      </p:sp>
      <p:sp>
        <p:nvSpPr>
          <p:cNvPr id="4" name="Slide Number Placeholder 3">
            <a:extLst>
              <a:ext uri="{FF2B5EF4-FFF2-40B4-BE49-F238E27FC236}">
                <a16:creationId xmlns:a16="http://schemas.microsoft.com/office/drawing/2014/main" id="{CBFD1494-B65C-4686-82A5-9BF0E817D193}"/>
              </a:ext>
            </a:extLst>
          </p:cNvPr>
          <p:cNvSpPr>
            <a:spLocks noGrp="1"/>
          </p:cNvSpPr>
          <p:nvPr>
            <p:ph type="sldNum" sz="quarter" idx="12"/>
          </p:nvPr>
        </p:nvSpPr>
        <p:spPr/>
        <p:txBody>
          <a:bodyPr/>
          <a:lstStyle/>
          <a:p>
            <a:fld id="{AF88E988-FB04-AB4E-BE5A-59F242AF7F7A}" type="slidenum">
              <a:rPr lang="en-US" smtClean="0"/>
              <a:t>37</a:t>
            </a:fld>
            <a:endParaRPr lang="en-US" dirty="0"/>
          </a:p>
        </p:txBody>
      </p:sp>
      <p:pic>
        <p:nvPicPr>
          <p:cNvPr id="5" name="Picture 4">
            <a:extLst>
              <a:ext uri="{FF2B5EF4-FFF2-40B4-BE49-F238E27FC236}">
                <a16:creationId xmlns:a16="http://schemas.microsoft.com/office/drawing/2014/main" id="{C7D9AE6B-8BAF-4870-AEE2-B54D3BE139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19593" y="1379170"/>
            <a:ext cx="5030173" cy="3552467"/>
          </a:xfrm>
          <a:prstGeom prst="rect">
            <a:avLst/>
          </a:prstGeom>
        </p:spPr>
      </p:pic>
    </p:spTree>
    <p:extLst>
      <p:ext uri="{BB962C8B-B14F-4D97-AF65-F5344CB8AC3E}">
        <p14:creationId xmlns:p14="http://schemas.microsoft.com/office/powerpoint/2010/main" val="1914735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F020-940E-4B53-83C2-5AE9EF220914}"/>
              </a:ext>
            </a:extLst>
          </p:cNvPr>
          <p:cNvSpPr>
            <a:spLocks noGrp="1"/>
          </p:cNvSpPr>
          <p:nvPr>
            <p:ph type="title"/>
          </p:nvPr>
        </p:nvSpPr>
        <p:spPr>
          <a:xfrm>
            <a:off x="457200" y="638156"/>
            <a:ext cx="8229600" cy="857250"/>
          </a:xfrm>
        </p:spPr>
        <p:txBody>
          <a:bodyPr>
            <a:normAutofit fontScale="90000"/>
          </a:bodyPr>
          <a:lstStyle/>
          <a:p>
            <a:r>
              <a:rPr lang="en-US" dirty="0">
                <a:solidFill>
                  <a:srgbClr val="004379"/>
                </a:solidFill>
                <a:latin typeface="Arial" panose="020B0604020202020204" pitchFamily="34" charset="0"/>
                <a:cs typeface="Arial" panose="020B0604020202020204" pitchFamily="34" charset="0"/>
              </a:rPr>
              <a:t>Impact of Hurricane Harvey on the TX System</a:t>
            </a:r>
            <a:br>
              <a:rPr lang="en-US" dirty="0">
                <a:latin typeface="Arial" panose="020B060402020202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99A80A80-80D3-41E8-AC37-5C20928EF2BC}"/>
              </a:ext>
            </a:extLst>
          </p:cNvPr>
          <p:cNvSpPr>
            <a:spLocks noGrp="1"/>
          </p:cNvSpPr>
          <p:nvPr>
            <p:ph type="sldNum" sz="quarter" idx="12"/>
          </p:nvPr>
        </p:nvSpPr>
        <p:spPr/>
        <p:txBody>
          <a:bodyPr/>
          <a:lstStyle/>
          <a:p>
            <a:fld id="{AF88E988-FB04-AB4E-BE5A-59F242AF7F7A}" type="slidenum">
              <a:rPr lang="en-US" smtClean="0"/>
              <a:t>38</a:t>
            </a:fld>
            <a:endParaRPr lang="en-US" dirty="0"/>
          </a:p>
        </p:txBody>
      </p:sp>
      <p:pic>
        <p:nvPicPr>
          <p:cNvPr id="5" name="Picture 4">
            <a:extLst>
              <a:ext uri="{FF2B5EF4-FFF2-40B4-BE49-F238E27FC236}">
                <a16:creationId xmlns:a16="http://schemas.microsoft.com/office/drawing/2014/main" id="{F7A6F178-E675-42B2-A805-43A91A44DF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799" y="1082790"/>
            <a:ext cx="5651843" cy="38593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606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4C86-9897-42AC-9F0F-58401AB4DD7E}"/>
              </a:ext>
            </a:extLst>
          </p:cNvPr>
          <p:cNvSpPr>
            <a:spLocks noGrp="1"/>
          </p:cNvSpPr>
          <p:nvPr>
            <p:ph type="title"/>
          </p:nvPr>
        </p:nvSpPr>
        <p:spPr>
          <a:xfrm>
            <a:off x="457200" y="638156"/>
            <a:ext cx="8229600" cy="857250"/>
          </a:xfrm>
        </p:spPr>
        <p:txBody>
          <a:bodyPr>
            <a:normAutofit fontScale="90000"/>
          </a:bodyPr>
          <a:lstStyle/>
          <a:p>
            <a:r>
              <a:rPr lang="en-US" dirty="0">
                <a:solidFill>
                  <a:srgbClr val="004379"/>
                </a:solidFill>
                <a:latin typeface="Myriad Pro"/>
                <a:cs typeface="Myriad Pro"/>
              </a:rPr>
              <a:t>Impact of the Wildfires on Ventura’s System</a:t>
            </a:r>
            <a:br>
              <a:rPr lang="en-US" sz="1600" dirty="0">
                <a:latin typeface="Myriad Pro"/>
                <a:cs typeface="Myriad Pro"/>
              </a:rPr>
            </a:br>
            <a:endParaRPr lang="en-US" dirty="0"/>
          </a:p>
        </p:txBody>
      </p:sp>
      <p:sp>
        <p:nvSpPr>
          <p:cNvPr id="4" name="Slide Number Placeholder 3">
            <a:extLst>
              <a:ext uri="{FF2B5EF4-FFF2-40B4-BE49-F238E27FC236}">
                <a16:creationId xmlns:a16="http://schemas.microsoft.com/office/drawing/2014/main" id="{DB7AB12F-3185-4C2B-B53C-695C5531A9DE}"/>
              </a:ext>
            </a:extLst>
          </p:cNvPr>
          <p:cNvSpPr>
            <a:spLocks noGrp="1"/>
          </p:cNvSpPr>
          <p:nvPr>
            <p:ph type="sldNum" sz="quarter" idx="12"/>
          </p:nvPr>
        </p:nvSpPr>
        <p:spPr/>
        <p:txBody>
          <a:bodyPr/>
          <a:lstStyle/>
          <a:p>
            <a:fld id="{AF88E988-FB04-AB4E-BE5A-59F242AF7F7A}" type="slidenum">
              <a:rPr lang="en-US" smtClean="0"/>
              <a:t>39</a:t>
            </a:fld>
            <a:endParaRPr lang="en-US" dirty="0"/>
          </a:p>
        </p:txBody>
      </p:sp>
      <p:pic>
        <p:nvPicPr>
          <p:cNvPr id="5" name="Picture 4">
            <a:extLst>
              <a:ext uri="{FF2B5EF4-FFF2-40B4-BE49-F238E27FC236}">
                <a16:creationId xmlns:a16="http://schemas.microsoft.com/office/drawing/2014/main" id="{2EA682D8-59F1-4500-BDA4-11E634CF4B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16510" y="1082307"/>
            <a:ext cx="4140765" cy="38126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101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B055-4B50-4392-A0A4-FA27CF7324C4}"/>
              </a:ext>
            </a:extLst>
          </p:cNvPr>
          <p:cNvSpPr>
            <a:spLocks noGrp="1"/>
          </p:cNvSpPr>
          <p:nvPr>
            <p:ph type="title"/>
          </p:nvPr>
        </p:nvSpPr>
        <p:spPr>
          <a:xfrm>
            <a:off x="665018" y="768908"/>
            <a:ext cx="2670175" cy="3714446"/>
          </a:xfrm>
        </p:spPr>
        <p:txBody>
          <a:bodyPr>
            <a:normAutofit/>
          </a:bodyPr>
          <a:lstStyle/>
          <a:p>
            <a:r>
              <a:rPr lang="en-US" dirty="0"/>
              <a:t>Align the Desire Paths with</a:t>
            </a:r>
            <a:br>
              <a:rPr lang="en-US" dirty="0"/>
            </a:br>
            <a:r>
              <a:rPr lang="en-US" dirty="0"/>
              <a:t>System Design</a:t>
            </a:r>
          </a:p>
        </p:txBody>
      </p:sp>
      <p:sp>
        <p:nvSpPr>
          <p:cNvPr id="4" name="Slide Number Placeholder 3">
            <a:extLst>
              <a:ext uri="{FF2B5EF4-FFF2-40B4-BE49-F238E27FC236}">
                <a16:creationId xmlns:a16="http://schemas.microsoft.com/office/drawing/2014/main" id="{10D6A37E-5FA6-4558-9B69-924AEBE473C7}"/>
              </a:ext>
            </a:extLst>
          </p:cNvPr>
          <p:cNvSpPr>
            <a:spLocks noGrp="1"/>
          </p:cNvSpPr>
          <p:nvPr>
            <p:ph type="sldNum" sz="quarter" idx="12"/>
          </p:nvPr>
        </p:nvSpPr>
        <p:spPr/>
        <p:txBody>
          <a:bodyPr/>
          <a:lstStyle/>
          <a:p>
            <a:fld id="{AF88E988-FB04-AB4E-BE5A-59F242AF7F7A}" type="slidenum">
              <a:rPr lang="en-US" smtClean="0"/>
              <a:t>4</a:t>
            </a:fld>
            <a:endParaRPr lang="en-US" dirty="0"/>
          </a:p>
        </p:txBody>
      </p:sp>
      <p:pic>
        <p:nvPicPr>
          <p:cNvPr id="1026" name="Picture 2" descr="https://99percentinvisible.org/app/uploads/2015/12/desire-path-usability-600x600.png">
            <a:extLst>
              <a:ext uri="{FF2B5EF4-FFF2-40B4-BE49-F238E27FC236}">
                <a16:creationId xmlns:a16="http://schemas.microsoft.com/office/drawing/2014/main" id="{FC96910F-DF95-4936-86DA-949E77A9B1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8096" y="705173"/>
            <a:ext cx="4076053" cy="40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66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EC90-E6D6-42CF-8CC0-6B6ED689627B}"/>
              </a:ext>
            </a:extLst>
          </p:cNvPr>
          <p:cNvSpPr>
            <a:spLocks noGrp="1"/>
          </p:cNvSpPr>
          <p:nvPr>
            <p:ph type="title"/>
          </p:nvPr>
        </p:nvSpPr>
        <p:spPr>
          <a:xfrm>
            <a:off x="457200" y="638156"/>
            <a:ext cx="8229600" cy="857250"/>
          </a:xfrm>
        </p:spPr>
        <p:txBody>
          <a:bodyPr>
            <a:normAutofit/>
          </a:bodyPr>
          <a:lstStyle/>
          <a:p>
            <a:r>
              <a:rPr lang="en-US" dirty="0"/>
              <a:t>Racial Disparity Analysis using SOA</a:t>
            </a:r>
          </a:p>
        </p:txBody>
      </p:sp>
      <p:sp>
        <p:nvSpPr>
          <p:cNvPr id="3" name="Content Placeholder 2">
            <a:extLst>
              <a:ext uri="{FF2B5EF4-FFF2-40B4-BE49-F238E27FC236}">
                <a16:creationId xmlns:a16="http://schemas.microsoft.com/office/drawing/2014/main" id="{83F26358-A43C-4B78-859A-8FA028272A91}"/>
              </a:ext>
            </a:extLst>
          </p:cNvPr>
          <p:cNvSpPr>
            <a:spLocks noGrp="1"/>
          </p:cNvSpPr>
          <p:nvPr>
            <p:ph idx="1"/>
          </p:nvPr>
        </p:nvSpPr>
        <p:spPr>
          <a:xfrm>
            <a:off x="457200" y="4333579"/>
            <a:ext cx="8229600" cy="522085"/>
          </a:xfrm>
        </p:spPr>
        <p:txBody>
          <a:bodyPr>
            <a:normAutofit fontScale="92500" lnSpcReduction="10000"/>
          </a:bodyPr>
          <a:lstStyle/>
          <a:p>
            <a:r>
              <a:rPr lang="en-US" dirty="0"/>
              <a:t>Results are culled from APRs with reports run by racial category for each project in every </a:t>
            </a:r>
            <a:r>
              <a:rPr lang="en-US" dirty="0" err="1"/>
              <a:t>CoC</a:t>
            </a:r>
            <a:r>
              <a:rPr lang="en-US" dirty="0"/>
              <a:t> that is part of the study.  </a:t>
            </a:r>
          </a:p>
        </p:txBody>
      </p:sp>
      <p:sp>
        <p:nvSpPr>
          <p:cNvPr id="4" name="Slide Number Placeholder 3">
            <a:extLst>
              <a:ext uri="{FF2B5EF4-FFF2-40B4-BE49-F238E27FC236}">
                <a16:creationId xmlns:a16="http://schemas.microsoft.com/office/drawing/2014/main" id="{DEA5B190-724D-4EFD-AC3D-2D1EC41D588A}"/>
              </a:ext>
            </a:extLst>
          </p:cNvPr>
          <p:cNvSpPr>
            <a:spLocks noGrp="1"/>
          </p:cNvSpPr>
          <p:nvPr>
            <p:ph type="sldNum" sz="quarter" idx="12"/>
          </p:nvPr>
        </p:nvSpPr>
        <p:spPr/>
        <p:txBody>
          <a:bodyPr/>
          <a:lstStyle/>
          <a:p>
            <a:fld id="{AF88E988-FB04-AB4E-BE5A-59F242AF7F7A}" type="slidenum">
              <a:rPr lang="en-US" smtClean="0"/>
              <a:t>40</a:t>
            </a:fld>
            <a:endParaRPr lang="en-US" dirty="0"/>
          </a:p>
        </p:txBody>
      </p:sp>
      <p:pic>
        <p:nvPicPr>
          <p:cNvPr id="5" name="Picture 4">
            <a:extLst>
              <a:ext uri="{FF2B5EF4-FFF2-40B4-BE49-F238E27FC236}">
                <a16:creationId xmlns:a16="http://schemas.microsoft.com/office/drawing/2014/main" id="{5C065C9A-D8F0-4C49-BF4E-44C78BE22750}"/>
              </a:ext>
            </a:extLst>
          </p:cNvPr>
          <p:cNvPicPr>
            <a:picLocks noChangeAspect="1"/>
          </p:cNvPicPr>
          <p:nvPr/>
        </p:nvPicPr>
        <p:blipFill>
          <a:blip r:embed="rId2"/>
          <a:stretch>
            <a:fillRect/>
          </a:stretch>
        </p:blipFill>
        <p:spPr>
          <a:xfrm>
            <a:off x="966247" y="1279621"/>
            <a:ext cx="7211505" cy="3053958"/>
          </a:xfrm>
          <a:prstGeom prst="rect">
            <a:avLst/>
          </a:prstGeom>
        </p:spPr>
      </p:pic>
    </p:spTree>
    <p:extLst>
      <p:ext uri="{BB962C8B-B14F-4D97-AF65-F5344CB8AC3E}">
        <p14:creationId xmlns:p14="http://schemas.microsoft.com/office/powerpoint/2010/main" val="3974399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BBB0-F1FD-473F-B7FA-C98C9FC0C8B7}"/>
              </a:ext>
            </a:extLst>
          </p:cNvPr>
          <p:cNvSpPr>
            <a:spLocks noGrp="1"/>
          </p:cNvSpPr>
          <p:nvPr>
            <p:ph type="title"/>
          </p:nvPr>
        </p:nvSpPr>
        <p:spPr>
          <a:xfrm>
            <a:off x="457200" y="638156"/>
            <a:ext cx="8229600" cy="857250"/>
          </a:xfrm>
        </p:spPr>
        <p:txBody>
          <a:bodyPr/>
          <a:lstStyle/>
          <a:p>
            <a:r>
              <a:rPr lang="en-US" dirty="0"/>
              <a:t>Other SOA Objects to Consider</a:t>
            </a:r>
          </a:p>
        </p:txBody>
      </p:sp>
      <p:sp>
        <p:nvSpPr>
          <p:cNvPr id="3" name="Content Placeholder 2">
            <a:extLst>
              <a:ext uri="{FF2B5EF4-FFF2-40B4-BE49-F238E27FC236}">
                <a16:creationId xmlns:a16="http://schemas.microsoft.com/office/drawing/2014/main" id="{5EDB7D3A-B9D1-41AD-A2A7-EC8FE7EFCF40}"/>
              </a:ext>
            </a:extLst>
          </p:cNvPr>
          <p:cNvSpPr>
            <a:spLocks noGrp="1"/>
          </p:cNvSpPr>
          <p:nvPr>
            <p:ph idx="1"/>
          </p:nvPr>
        </p:nvSpPr>
        <p:spPr>
          <a:xfrm>
            <a:off x="457200" y="1316183"/>
            <a:ext cx="8229600" cy="3278440"/>
          </a:xfrm>
        </p:spPr>
        <p:txBody>
          <a:bodyPr>
            <a:normAutofit fontScale="92500" lnSpcReduction="20000"/>
          </a:bodyPr>
          <a:lstStyle/>
          <a:p>
            <a:r>
              <a:rPr lang="en-US" dirty="0"/>
              <a:t>Consumer-Facing Tools that enable people to help themselves</a:t>
            </a:r>
          </a:p>
          <a:p>
            <a:r>
              <a:rPr lang="en-US" dirty="0"/>
              <a:t>Landlord Management and Support Tools</a:t>
            </a:r>
          </a:p>
          <a:p>
            <a:r>
              <a:rPr lang="en-US" dirty="0"/>
              <a:t>Accounts Payable</a:t>
            </a:r>
          </a:p>
          <a:p>
            <a:r>
              <a:rPr lang="en-US" dirty="0"/>
              <a:t>Artificial Intelligence services to support predictive modeling &amp; prioritization</a:t>
            </a:r>
          </a:p>
          <a:p>
            <a:r>
              <a:rPr lang="en-US" dirty="0"/>
              <a:t>Biometrics and/or bar coding services to uniquely identify clients</a:t>
            </a:r>
          </a:p>
          <a:p>
            <a:r>
              <a:rPr lang="en-US" dirty="0"/>
              <a:t>Volunteer Recruitment and Management Tools</a:t>
            </a:r>
          </a:p>
          <a:p>
            <a:r>
              <a:rPr lang="en-US" dirty="0"/>
              <a:t>Donation / Supply Management </a:t>
            </a:r>
          </a:p>
          <a:p>
            <a:r>
              <a:rPr lang="en-US" dirty="0"/>
              <a:t>Roommate Match Systems</a:t>
            </a:r>
          </a:p>
          <a:p>
            <a:r>
              <a:rPr lang="en-US" dirty="0"/>
              <a:t>Affordable Housing Locators (requires a client choice assessment)</a:t>
            </a:r>
          </a:p>
          <a:p>
            <a:r>
              <a:rPr lang="en-US" dirty="0"/>
              <a:t>Family Reunification Matching Engines (requires permission)</a:t>
            </a:r>
          </a:p>
          <a:p>
            <a:r>
              <a:rPr lang="en-US" dirty="0"/>
              <a:t>Unclaimed Property Divisions </a:t>
            </a:r>
          </a:p>
          <a:p>
            <a:r>
              <a:rPr lang="en-US" dirty="0"/>
              <a:t>Client / Case Manager Messaging (requires client contact info in HMIS)</a:t>
            </a:r>
          </a:p>
          <a:p>
            <a:r>
              <a:rPr lang="en-US" dirty="0"/>
              <a:t>Document Management systems (see </a:t>
            </a:r>
            <a:r>
              <a:rPr lang="en-US" dirty="0">
                <a:hlinkClick r:id="rId2"/>
              </a:rPr>
              <a:t>blockchain work in Austin</a:t>
            </a:r>
            <a:r>
              <a:rPr lang="en-US" dirty="0"/>
              <a:t>)</a:t>
            </a:r>
          </a:p>
        </p:txBody>
      </p:sp>
      <p:sp>
        <p:nvSpPr>
          <p:cNvPr id="4" name="Slide Number Placeholder 3">
            <a:extLst>
              <a:ext uri="{FF2B5EF4-FFF2-40B4-BE49-F238E27FC236}">
                <a16:creationId xmlns:a16="http://schemas.microsoft.com/office/drawing/2014/main" id="{F24F4C48-E9CD-446C-920E-68C14E464FBC}"/>
              </a:ext>
            </a:extLst>
          </p:cNvPr>
          <p:cNvSpPr>
            <a:spLocks noGrp="1"/>
          </p:cNvSpPr>
          <p:nvPr>
            <p:ph type="sldNum" sz="quarter" idx="12"/>
          </p:nvPr>
        </p:nvSpPr>
        <p:spPr/>
        <p:txBody>
          <a:bodyPr/>
          <a:lstStyle/>
          <a:p>
            <a:fld id="{AF88E988-FB04-AB4E-BE5A-59F242AF7F7A}" type="slidenum">
              <a:rPr lang="en-US" smtClean="0"/>
              <a:t>41</a:t>
            </a:fld>
            <a:endParaRPr lang="en-US" dirty="0"/>
          </a:p>
        </p:txBody>
      </p:sp>
    </p:spTree>
    <p:extLst>
      <p:ext uri="{BB962C8B-B14F-4D97-AF65-F5344CB8AC3E}">
        <p14:creationId xmlns:p14="http://schemas.microsoft.com/office/powerpoint/2010/main" val="3076147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63D9C-76C6-4E32-AEDC-B541987DB166}"/>
              </a:ext>
            </a:extLst>
          </p:cNvPr>
          <p:cNvSpPr>
            <a:spLocks noGrp="1"/>
          </p:cNvSpPr>
          <p:nvPr>
            <p:ph type="title"/>
          </p:nvPr>
        </p:nvSpPr>
        <p:spPr>
          <a:xfrm>
            <a:off x="426203" y="1640571"/>
            <a:ext cx="8531817" cy="1087131"/>
          </a:xfrm>
        </p:spPr>
        <p:txBody>
          <a:bodyPr>
            <a:noAutofit/>
          </a:bodyPr>
          <a:lstStyle/>
          <a:p>
            <a:r>
              <a:rPr lang="en-US" sz="6000" dirty="0"/>
              <a:t>Questions? Thoughts?</a:t>
            </a:r>
          </a:p>
        </p:txBody>
      </p:sp>
      <p:sp>
        <p:nvSpPr>
          <p:cNvPr id="4" name="Slide Number Placeholder 3">
            <a:extLst>
              <a:ext uri="{FF2B5EF4-FFF2-40B4-BE49-F238E27FC236}">
                <a16:creationId xmlns:a16="http://schemas.microsoft.com/office/drawing/2014/main" id="{9A554001-4B16-4203-9B15-4DFED8A07920}"/>
              </a:ext>
            </a:extLst>
          </p:cNvPr>
          <p:cNvSpPr>
            <a:spLocks noGrp="1"/>
          </p:cNvSpPr>
          <p:nvPr>
            <p:ph type="sldNum" sz="quarter" idx="12"/>
          </p:nvPr>
        </p:nvSpPr>
        <p:spPr/>
        <p:txBody>
          <a:bodyPr/>
          <a:lstStyle/>
          <a:p>
            <a:fld id="{AF88E988-FB04-AB4E-BE5A-59F242AF7F7A}" type="slidenum">
              <a:rPr lang="en-US" smtClean="0"/>
              <a:t>42</a:t>
            </a:fld>
            <a:endParaRPr lang="en-US" dirty="0"/>
          </a:p>
        </p:txBody>
      </p:sp>
      <p:sp>
        <p:nvSpPr>
          <p:cNvPr id="5" name="Content Placeholder 2">
            <a:extLst>
              <a:ext uri="{FF2B5EF4-FFF2-40B4-BE49-F238E27FC236}">
                <a16:creationId xmlns:a16="http://schemas.microsoft.com/office/drawing/2014/main" id="{E310F779-E851-450E-9C9C-D173E0A7BFD0}"/>
              </a:ext>
            </a:extLst>
          </p:cNvPr>
          <p:cNvSpPr>
            <a:spLocks noGrp="1"/>
          </p:cNvSpPr>
          <p:nvPr>
            <p:ph idx="1"/>
          </p:nvPr>
        </p:nvSpPr>
        <p:spPr>
          <a:xfrm>
            <a:off x="2131016" y="3254642"/>
            <a:ext cx="5122189" cy="767166"/>
          </a:xfrm>
        </p:spPr>
        <p:txBody>
          <a:bodyPr>
            <a:normAutofit fontScale="85000" lnSpcReduction="10000"/>
          </a:bodyPr>
          <a:lstStyle/>
          <a:p>
            <a:pPr marL="0" indent="0">
              <a:buNone/>
            </a:pPr>
            <a:r>
              <a:rPr lang="en-US" dirty="0"/>
              <a:t>Contact Info:	Matt Simmonds</a:t>
            </a:r>
          </a:p>
          <a:p>
            <a:pPr marL="0" indent="0">
              <a:buNone/>
            </a:pPr>
            <a:r>
              <a:rPr lang="en-US" dirty="0"/>
              <a:t>Email:		</a:t>
            </a:r>
            <a:r>
              <a:rPr lang="en-US" dirty="0">
                <a:hlinkClick r:id="rId2"/>
              </a:rPr>
              <a:t>Matt@SimtechSolutions.com</a:t>
            </a:r>
            <a:endParaRPr lang="en-US" dirty="0"/>
          </a:p>
          <a:p>
            <a:pPr marL="0" indent="0">
              <a:buNone/>
            </a:pPr>
            <a:r>
              <a:rPr lang="en-US" dirty="0"/>
              <a:t>More Info: 		</a:t>
            </a:r>
            <a:r>
              <a:rPr lang="en-US" dirty="0">
                <a:hlinkClick r:id="rId3"/>
              </a:rPr>
              <a:t>http://www.simtechsolutions.com/framework</a:t>
            </a:r>
            <a:endParaRPr lang="en-US" dirty="0"/>
          </a:p>
          <a:p>
            <a:pPr marL="0" indent="0">
              <a:buNone/>
            </a:pPr>
            <a:endParaRPr lang="en-US" dirty="0"/>
          </a:p>
        </p:txBody>
      </p:sp>
    </p:spTree>
    <p:extLst>
      <p:ext uri="{BB962C8B-B14F-4D97-AF65-F5344CB8AC3E}">
        <p14:creationId xmlns:p14="http://schemas.microsoft.com/office/powerpoint/2010/main" val="407189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B542-3645-4301-9C15-A25EBC906674}"/>
              </a:ext>
            </a:extLst>
          </p:cNvPr>
          <p:cNvSpPr>
            <a:spLocks noGrp="1"/>
          </p:cNvSpPr>
          <p:nvPr>
            <p:ph type="title"/>
          </p:nvPr>
        </p:nvSpPr>
        <p:spPr>
          <a:xfrm>
            <a:off x="374073" y="548878"/>
            <a:ext cx="8229600" cy="857250"/>
          </a:xfrm>
        </p:spPr>
        <p:txBody>
          <a:bodyPr>
            <a:normAutofit/>
          </a:bodyPr>
          <a:lstStyle/>
          <a:p>
            <a:r>
              <a:rPr lang="en-US" dirty="0"/>
              <a:t>Align System Design to Operations</a:t>
            </a:r>
          </a:p>
        </p:txBody>
      </p:sp>
      <p:sp>
        <p:nvSpPr>
          <p:cNvPr id="3" name="Content Placeholder 2">
            <a:extLst>
              <a:ext uri="{FF2B5EF4-FFF2-40B4-BE49-F238E27FC236}">
                <a16:creationId xmlns:a16="http://schemas.microsoft.com/office/drawing/2014/main" id="{433D8995-63B9-4898-9BE1-96F013AE902C}"/>
              </a:ext>
            </a:extLst>
          </p:cNvPr>
          <p:cNvSpPr>
            <a:spLocks noGrp="1"/>
          </p:cNvSpPr>
          <p:nvPr>
            <p:ph idx="1"/>
          </p:nvPr>
        </p:nvSpPr>
        <p:spPr>
          <a:xfrm>
            <a:off x="457200" y="1406128"/>
            <a:ext cx="8478982" cy="3110454"/>
          </a:xfrm>
        </p:spPr>
        <p:txBody>
          <a:bodyPr>
            <a:normAutofit/>
          </a:bodyPr>
          <a:lstStyle/>
          <a:p>
            <a:pPr marL="0" indent="0">
              <a:buNone/>
            </a:pPr>
            <a:r>
              <a:rPr lang="en-US" dirty="0"/>
              <a:t>Examples of misalignment…</a:t>
            </a:r>
          </a:p>
          <a:p>
            <a:r>
              <a:rPr lang="en-US" dirty="0"/>
              <a:t>High turnover emergency shelters cannot keep up with enrollments and exits (so staff never exit anyone)</a:t>
            </a:r>
          </a:p>
          <a:p>
            <a:r>
              <a:rPr lang="en-US" dirty="0"/>
              <a:t>Street outreach workers constantly lag in their data entry (so they don’t enter everything)</a:t>
            </a:r>
          </a:p>
          <a:p>
            <a:r>
              <a:rPr lang="en-US" dirty="0"/>
              <a:t>Projects with multiple locations or multiple grantees are split into multiple projects</a:t>
            </a:r>
          </a:p>
          <a:p>
            <a:r>
              <a:rPr lang="en-US" dirty="0"/>
              <a:t>Admin locations are used as the operating location for scattered site projects</a:t>
            </a:r>
          </a:p>
          <a:p>
            <a:r>
              <a:rPr lang="en-US" dirty="0"/>
              <a:t>Jane and John Doe are used for holding names of people who don’t want to share info</a:t>
            </a:r>
          </a:p>
          <a:p>
            <a:r>
              <a:rPr lang="en-US" dirty="0"/>
              <a:t>Project names in HMIS often don’t match with the project name used in the grant from HUD.</a:t>
            </a:r>
          </a:p>
          <a:p>
            <a:r>
              <a:rPr lang="en-US" dirty="0"/>
              <a:t>Finance is another system.  Projects either spend their $ too fast or leave it on the table. </a:t>
            </a:r>
          </a:p>
          <a:p>
            <a:pPr marL="0" indent="0">
              <a:buNone/>
            </a:pPr>
            <a:endParaRPr lang="en-US" dirty="0"/>
          </a:p>
        </p:txBody>
      </p:sp>
      <p:sp>
        <p:nvSpPr>
          <p:cNvPr id="4" name="Slide Number Placeholder 3">
            <a:extLst>
              <a:ext uri="{FF2B5EF4-FFF2-40B4-BE49-F238E27FC236}">
                <a16:creationId xmlns:a16="http://schemas.microsoft.com/office/drawing/2014/main" id="{B8329752-3922-4619-9110-8C10029D8505}"/>
              </a:ext>
            </a:extLst>
          </p:cNvPr>
          <p:cNvSpPr>
            <a:spLocks noGrp="1"/>
          </p:cNvSpPr>
          <p:nvPr>
            <p:ph type="sldNum" sz="quarter" idx="12"/>
          </p:nvPr>
        </p:nvSpPr>
        <p:spPr/>
        <p:txBody>
          <a:bodyPr/>
          <a:lstStyle/>
          <a:p>
            <a:fld id="{AF88E988-FB04-AB4E-BE5A-59F242AF7F7A}" type="slidenum">
              <a:rPr lang="en-US" smtClean="0"/>
              <a:t>5</a:t>
            </a:fld>
            <a:endParaRPr lang="en-US" dirty="0"/>
          </a:p>
        </p:txBody>
      </p:sp>
    </p:spTree>
    <p:extLst>
      <p:ext uri="{BB962C8B-B14F-4D97-AF65-F5344CB8AC3E}">
        <p14:creationId xmlns:p14="http://schemas.microsoft.com/office/powerpoint/2010/main" val="414516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EA49-EFCF-4929-AD88-D0AF5C14D08E}"/>
              </a:ext>
            </a:extLst>
          </p:cNvPr>
          <p:cNvSpPr>
            <a:spLocks noGrp="1"/>
          </p:cNvSpPr>
          <p:nvPr>
            <p:ph type="title"/>
          </p:nvPr>
        </p:nvSpPr>
        <p:spPr>
          <a:xfrm>
            <a:off x="161615" y="547588"/>
            <a:ext cx="8229600" cy="857250"/>
          </a:xfrm>
        </p:spPr>
        <p:txBody>
          <a:bodyPr>
            <a:normAutofit/>
          </a:bodyPr>
          <a:lstStyle/>
          <a:p>
            <a:r>
              <a:rPr lang="en-US" dirty="0"/>
              <a:t>Survival Needs</a:t>
            </a:r>
          </a:p>
        </p:txBody>
      </p:sp>
      <p:sp>
        <p:nvSpPr>
          <p:cNvPr id="4" name="Slide Number Placeholder 3">
            <a:extLst>
              <a:ext uri="{FF2B5EF4-FFF2-40B4-BE49-F238E27FC236}">
                <a16:creationId xmlns:a16="http://schemas.microsoft.com/office/drawing/2014/main" id="{29A66399-4E86-49B8-995B-3BEB26EEA7F4}"/>
              </a:ext>
            </a:extLst>
          </p:cNvPr>
          <p:cNvSpPr>
            <a:spLocks noGrp="1"/>
          </p:cNvSpPr>
          <p:nvPr>
            <p:ph type="sldNum" sz="quarter" idx="12"/>
          </p:nvPr>
        </p:nvSpPr>
        <p:spPr/>
        <p:txBody>
          <a:bodyPr/>
          <a:lstStyle/>
          <a:p>
            <a:fld id="{AF88E988-FB04-AB4E-BE5A-59F242AF7F7A}" type="slidenum">
              <a:rPr lang="en-US" smtClean="0"/>
              <a:t>6</a:t>
            </a:fld>
            <a:endParaRPr lang="en-US" dirty="0"/>
          </a:p>
        </p:txBody>
      </p:sp>
      <p:sp>
        <p:nvSpPr>
          <p:cNvPr id="5" name="Rectangle 4">
            <a:extLst>
              <a:ext uri="{FF2B5EF4-FFF2-40B4-BE49-F238E27FC236}">
                <a16:creationId xmlns:a16="http://schemas.microsoft.com/office/drawing/2014/main" id="{BAC5DB81-1303-4A5E-A12C-2E89557CA5B0}"/>
              </a:ext>
            </a:extLst>
          </p:cNvPr>
          <p:cNvSpPr/>
          <p:nvPr/>
        </p:nvSpPr>
        <p:spPr>
          <a:xfrm>
            <a:off x="145472" y="1299825"/>
            <a:ext cx="3158837" cy="3693319"/>
          </a:xfrm>
          <a:prstGeom prst="rect">
            <a:avLst/>
          </a:prstGeom>
        </p:spPr>
        <p:txBody>
          <a:bodyPr wrap="square">
            <a:spAutoFit/>
          </a:bodyPr>
          <a:lstStyle/>
          <a:p>
            <a:r>
              <a:rPr lang="en-US" dirty="0"/>
              <a:t>Instead of asking “What do you need?”, we tend to assess first and then tell people what they need based on the assessment.</a:t>
            </a:r>
          </a:p>
          <a:p>
            <a:endParaRPr lang="en-US" dirty="0"/>
          </a:p>
          <a:p>
            <a:r>
              <a:rPr lang="en-US" dirty="0"/>
              <a:t>DV victims in Massachusetts family shelters present their survival need first.  13% indicated domestic violence as the reason for entering shelter whereas 60% later indicate experience with DV.</a:t>
            </a:r>
          </a:p>
          <a:p>
            <a:endParaRPr lang="en-US" dirty="0"/>
          </a:p>
        </p:txBody>
      </p:sp>
      <p:pic>
        <p:nvPicPr>
          <p:cNvPr id="2052" name="Picture 4" descr="Image result for maslow's hierarchy of needs image">
            <a:extLst>
              <a:ext uri="{FF2B5EF4-FFF2-40B4-BE49-F238E27FC236}">
                <a16:creationId xmlns:a16="http://schemas.microsoft.com/office/drawing/2014/main" id="{29439ADA-C09C-491F-AD14-F3B2798A3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119" y="652955"/>
            <a:ext cx="5510649" cy="42571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8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2A56-ABC1-4749-B844-EAF8044427EC}"/>
              </a:ext>
            </a:extLst>
          </p:cNvPr>
          <p:cNvSpPr>
            <a:spLocks noGrp="1"/>
          </p:cNvSpPr>
          <p:nvPr>
            <p:ph type="title"/>
          </p:nvPr>
        </p:nvSpPr>
        <p:spPr>
          <a:xfrm>
            <a:off x="457200" y="610952"/>
            <a:ext cx="8229600" cy="857250"/>
          </a:xfrm>
        </p:spPr>
        <p:txBody>
          <a:bodyPr/>
          <a:lstStyle/>
          <a:p>
            <a:r>
              <a:rPr lang="en-US" dirty="0"/>
              <a:t>Address Survival Needs, Assess, or Both?</a:t>
            </a:r>
          </a:p>
        </p:txBody>
      </p:sp>
      <p:sp>
        <p:nvSpPr>
          <p:cNvPr id="4" name="Slide Number Placeholder 3">
            <a:extLst>
              <a:ext uri="{FF2B5EF4-FFF2-40B4-BE49-F238E27FC236}">
                <a16:creationId xmlns:a16="http://schemas.microsoft.com/office/drawing/2014/main" id="{6E189827-7D2C-453F-816E-A4E23B7A4EE7}"/>
              </a:ext>
            </a:extLst>
          </p:cNvPr>
          <p:cNvSpPr>
            <a:spLocks noGrp="1"/>
          </p:cNvSpPr>
          <p:nvPr>
            <p:ph type="sldNum" sz="quarter" idx="12"/>
          </p:nvPr>
        </p:nvSpPr>
        <p:spPr/>
        <p:txBody>
          <a:bodyPr/>
          <a:lstStyle/>
          <a:p>
            <a:fld id="{AF88E988-FB04-AB4E-BE5A-59F242AF7F7A}" type="slidenum">
              <a:rPr lang="en-US" smtClean="0"/>
              <a:t>7</a:t>
            </a:fld>
            <a:endParaRPr lang="en-US" dirty="0"/>
          </a:p>
        </p:txBody>
      </p:sp>
      <p:pic>
        <p:nvPicPr>
          <p:cNvPr id="1030" name="Picture 6">
            <a:extLst>
              <a:ext uri="{FF2B5EF4-FFF2-40B4-BE49-F238E27FC236}">
                <a16:creationId xmlns:a16="http://schemas.microsoft.com/office/drawing/2014/main" id="{C2C77021-264B-4F99-9205-277238475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941" y="1235882"/>
            <a:ext cx="6067919" cy="20158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81F2F64-022C-462A-B4F2-1680DEF0BB80}"/>
              </a:ext>
            </a:extLst>
          </p:cNvPr>
          <p:cNvSpPr/>
          <p:nvPr/>
        </p:nvSpPr>
        <p:spPr>
          <a:xfrm>
            <a:off x="271220" y="3251734"/>
            <a:ext cx="8637252" cy="1791516"/>
          </a:xfrm>
          <a:prstGeom prst="rect">
            <a:avLst/>
          </a:prstGeom>
        </p:spPr>
        <p:txBody>
          <a:bodyPr wrap="square">
            <a:spAutoFit/>
          </a:bodyPr>
          <a:lstStyle/>
          <a:p>
            <a:pPr>
              <a:lnSpc>
                <a:spcPct val="105000"/>
              </a:lnSpc>
              <a:spcAft>
                <a:spcPts val="1000"/>
              </a:spcAft>
            </a:pPr>
            <a:r>
              <a:rPr lang="en-US" sz="1500" dirty="0">
                <a:latin typeface="Arial" panose="020B0604020202020204" pitchFamily="34" charset="0"/>
                <a:ea typeface="Times New Roman" panose="02020603050405020304" pitchFamily="18" charset="0"/>
                <a:cs typeface="Arial" panose="020B0604020202020204" pitchFamily="34" charset="0"/>
              </a:rPr>
              <a:t>Findings within the </a:t>
            </a:r>
            <a:r>
              <a:rPr lang="x-none" sz="1500" i="1" u="sng" dirty="0">
                <a:solidFill>
                  <a:srgbClr val="0000FF"/>
                </a:solidFill>
                <a:latin typeface="Arial" panose="020B0604020202020204" pitchFamily="34" charset="0"/>
                <a:ea typeface="Times New Roman" panose="02020603050405020304" pitchFamily="18" charset="0"/>
                <a:cs typeface="Arial" panose="020B0604020202020204" pitchFamily="34" charset="0"/>
              </a:rPr>
              <a:t>National Survey of Homeless Veterans in 100,000 Homes Campaign Communities</a:t>
            </a:r>
            <a:r>
              <a:rPr lang="en-US" sz="1500" i="1" u="sng" dirty="0">
                <a:solidFill>
                  <a:srgbClr val="0000FF"/>
                </a:solidFill>
                <a:latin typeface="Arial" panose="020B0604020202020204" pitchFamily="34" charset="0"/>
                <a:ea typeface="Times New Roman" panose="02020603050405020304" pitchFamily="18" charset="0"/>
                <a:cs typeface="Arial" panose="020B0604020202020204" pitchFamily="34" charset="0"/>
              </a:rPr>
              <a:t>*</a:t>
            </a:r>
            <a:r>
              <a:rPr lang="x-none" sz="1500" i="1" u="sng"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1500" dirty="0">
                <a:latin typeface="Arial" panose="020B0604020202020204" pitchFamily="34" charset="0"/>
                <a:ea typeface="Times New Roman" panose="02020603050405020304" pitchFamily="18" charset="0"/>
                <a:cs typeface="Arial" panose="020B0604020202020204" pitchFamily="34" charset="0"/>
              </a:rPr>
              <a:t>suggest that individuals who remain homeless for longer periods of time are more likely to develop serious health conditions.</a:t>
            </a:r>
          </a:p>
          <a:p>
            <a:pPr>
              <a:lnSpc>
                <a:spcPct val="105000"/>
              </a:lnSpc>
              <a:spcAft>
                <a:spcPts val="1000"/>
              </a:spcAft>
            </a:pPr>
            <a:r>
              <a:rPr lang="en-US" sz="1500" dirty="0">
                <a:latin typeface="Arial" panose="020B0604020202020204" pitchFamily="34" charset="0"/>
                <a:ea typeface="Times New Roman" panose="02020603050405020304" pitchFamily="18" charset="0"/>
                <a:cs typeface="Arial" panose="020B0604020202020204" pitchFamily="34" charset="0"/>
              </a:rPr>
              <a:t>Length of homelessness is the greatest determinant of vulnerability, not the conditions resulting from the long duration.</a:t>
            </a:r>
          </a:p>
          <a:p>
            <a:r>
              <a:rPr lang="en-US" sz="1500" dirty="0">
                <a:latin typeface="Arial" panose="020B0604020202020204" pitchFamily="34" charset="0"/>
                <a:ea typeface="Times New Roman" panose="02020603050405020304" pitchFamily="18" charset="0"/>
                <a:cs typeface="Arial" panose="020B0604020202020204" pitchFamily="34" charset="0"/>
              </a:rPr>
              <a:t>Source: Community Solutions</a:t>
            </a:r>
            <a:endParaRPr lang="en-US" sz="15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616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66103-9FA6-4F5B-909C-CEFAA2E8BC80}"/>
              </a:ext>
            </a:extLst>
          </p:cNvPr>
          <p:cNvSpPr>
            <a:spLocks noGrp="1"/>
          </p:cNvSpPr>
          <p:nvPr>
            <p:ph idx="1"/>
          </p:nvPr>
        </p:nvSpPr>
        <p:spPr/>
        <p:txBody>
          <a:bodyPr/>
          <a:lstStyle/>
          <a:p>
            <a:pPr marL="0" indent="0" algn="ctr">
              <a:buNone/>
            </a:pPr>
            <a:r>
              <a:rPr lang="en-US" sz="4000" dirty="0"/>
              <a:t>“Every System is Perfectly Designed for the Outcome it Gets”</a:t>
            </a:r>
          </a:p>
          <a:p>
            <a:pPr marL="0" indent="0" algn="ctr">
              <a:buNone/>
            </a:pPr>
            <a:r>
              <a:rPr lang="en-US" dirty="0"/>
              <a:t>- Dr. W. Edwards Deming</a:t>
            </a:r>
          </a:p>
        </p:txBody>
      </p:sp>
      <p:sp>
        <p:nvSpPr>
          <p:cNvPr id="4" name="Slide Number Placeholder 3">
            <a:extLst>
              <a:ext uri="{FF2B5EF4-FFF2-40B4-BE49-F238E27FC236}">
                <a16:creationId xmlns:a16="http://schemas.microsoft.com/office/drawing/2014/main" id="{DE967A0F-9599-4EAE-A8EE-54A6FB4C73C1}"/>
              </a:ext>
            </a:extLst>
          </p:cNvPr>
          <p:cNvSpPr>
            <a:spLocks noGrp="1"/>
          </p:cNvSpPr>
          <p:nvPr>
            <p:ph type="sldNum" sz="quarter" idx="12"/>
          </p:nvPr>
        </p:nvSpPr>
        <p:spPr/>
        <p:txBody>
          <a:bodyPr/>
          <a:lstStyle/>
          <a:p>
            <a:fld id="{AF88E988-FB04-AB4E-BE5A-59F242AF7F7A}" type="slidenum">
              <a:rPr lang="en-US" smtClean="0"/>
              <a:t>8</a:t>
            </a:fld>
            <a:endParaRPr lang="en-US" dirty="0"/>
          </a:p>
        </p:txBody>
      </p:sp>
    </p:spTree>
    <p:extLst>
      <p:ext uri="{BB962C8B-B14F-4D97-AF65-F5344CB8AC3E}">
        <p14:creationId xmlns:p14="http://schemas.microsoft.com/office/powerpoint/2010/main" val="70299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44BE63-FD2A-4030-BCEE-A033118359DA}"/>
              </a:ext>
            </a:extLst>
          </p:cNvPr>
          <p:cNvSpPr>
            <a:spLocks noGrp="1"/>
          </p:cNvSpPr>
          <p:nvPr>
            <p:ph type="sldNum" sz="quarter" idx="12"/>
          </p:nvPr>
        </p:nvSpPr>
        <p:spPr/>
        <p:txBody>
          <a:bodyPr/>
          <a:lstStyle/>
          <a:p>
            <a:fld id="{AF88E988-FB04-AB4E-BE5A-59F242AF7F7A}" type="slidenum">
              <a:rPr lang="en-US" smtClean="0"/>
              <a:t>9</a:t>
            </a:fld>
            <a:endParaRPr lang="en-US" dirty="0"/>
          </a:p>
        </p:txBody>
      </p:sp>
      <p:pic>
        <p:nvPicPr>
          <p:cNvPr id="6" name="Picture 5">
            <a:extLst>
              <a:ext uri="{FF2B5EF4-FFF2-40B4-BE49-F238E27FC236}">
                <a16:creationId xmlns:a16="http://schemas.microsoft.com/office/drawing/2014/main" id="{CD8FACD1-6D82-4016-92E6-932FC634AAC6}"/>
              </a:ext>
            </a:extLst>
          </p:cNvPr>
          <p:cNvPicPr>
            <a:picLocks noChangeAspect="1"/>
          </p:cNvPicPr>
          <p:nvPr/>
        </p:nvPicPr>
        <p:blipFill>
          <a:blip r:embed="rId3"/>
          <a:stretch>
            <a:fillRect/>
          </a:stretch>
        </p:blipFill>
        <p:spPr>
          <a:xfrm>
            <a:off x="1852064" y="714732"/>
            <a:ext cx="5559850" cy="3981127"/>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333A326D-302B-4662-A66E-7277070F6D0C}"/>
              </a:ext>
            </a:extLst>
          </p:cNvPr>
          <p:cNvCxnSpPr/>
          <p:nvPr/>
        </p:nvCxnSpPr>
        <p:spPr>
          <a:xfrm>
            <a:off x="3332018" y="2001982"/>
            <a:ext cx="36783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CD94924-84C9-45A7-9AD2-7185555721C6}"/>
              </a:ext>
            </a:extLst>
          </p:cNvPr>
          <p:cNvCxnSpPr/>
          <p:nvPr/>
        </p:nvCxnSpPr>
        <p:spPr>
          <a:xfrm>
            <a:off x="2244436" y="2140527"/>
            <a:ext cx="336665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E544B9A-8BF3-44D4-943E-4BEB724B75A2}"/>
              </a:ext>
            </a:extLst>
          </p:cNvPr>
          <p:cNvCxnSpPr/>
          <p:nvPr/>
        </p:nvCxnSpPr>
        <p:spPr>
          <a:xfrm>
            <a:off x="4572000" y="3027218"/>
            <a:ext cx="189807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4EB5FC-955C-4D43-855F-30978FA6B71B}"/>
              </a:ext>
            </a:extLst>
          </p:cNvPr>
          <p:cNvCxnSpPr/>
          <p:nvPr/>
        </p:nvCxnSpPr>
        <p:spPr>
          <a:xfrm>
            <a:off x="3332018" y="3719945"/>
            <a:ext cx="38723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293F3AE-FC64-4E70-9991-83107FDB5766}"/>
              </a:ext>
            </a:extLst>
          </p:cNvPr>
          <p:cNvCxnSpPr/>
          <p:nvPr/>
        </p:nvCxnSpPr>
        <p:spPr>
          <a:xfrm>
            <a:off x="2244436" y="3865418"/>
            <a:ext cx="126076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515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3F998CAC0D5A4D995B7ABCDBD034A4" ma:contentTypeVersion="10" ma:contentTypeDescription="Create a new document." ma:contentTypeScope="" ma:versionID="687c0c2c241c7b4003e2493f7f986dab">
  <xsd:schema xmlns:xsd="http://www.w3.org/2001/XMLSchema" xmlns:xs="http://www.w3.org/2001/XMLSchema" xmlns:p="http://schemas.microsoft.com/office/2006/metadata/properties" xmlns:ns2="ac21f1e0-219b-4f56-9766-95758546f8bc" xmlns:ns3="ebf2f72f-3374-4cad-9673-6b9545c847a3" targetNamespace="http://schemas.microsoft.com/office/2006/metadata/properties" ma:root="true" ma:fieldsID="e1fb29e58aeb654acd6ba09c2280be4e" ns2:_="" ns3:_="">
    <xsd:import namespace="ac21f1e0-219b-4f56-9766-95758546f8bc"/>
    <xsd:import namespace="ebf2f72f-3374-4cad-9673-6b9545c847a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1f1e0-219b-4f56-9766-95758546f8b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f2f72f-3374-4cad-9673-6b9545c847a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D7F27DE-53FD-440C-8736-3DDECCD6EB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1f1e0-219b-4f56-9766-95758546f8bc"/>
    <ds:schemaRef ds:uri="ebf2f72f-3374-4cad-9673-6b9545c84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324</TotalTime>
  <Words>1693</Words>
  <Application>Microsoft Office PowerPoint</Application>
  <PresentationFormat>On-screen Show (16:9)</PresentationFormat>
  <Paragraphs>239</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Rethinking the Homelessness Response Framework</vt:lpstr>
      <vt:lpstr>A bit of background…</vt:lpstr>
      <vt:lpstr>What are we trying to accomplish?</vt:lpstr>
      <vt:lpstr>Align the Desire Paths with System Design</vt:lpstr>
      <vt:lpstr>Align System Design to Operations</vt:lpstr>
      <vt:lpstr>Survival Needs</vt:lpstr>
      <vt:lpstr>Address Survival Needs, Assess, or Both?</vt:lpstr>
      <vt:lpstr>PowerPoint Presentation</vt:lpstr>
      <vt:lpstr>PowerPoint Presentation</vt:lpstr>
      <vt:lpstr>Common Challenges faced by HMIS-Centric Regions</vt:lpstr>
      <vt:lpstr>Limitations of the Current HUD HMIS Standards</vt:lpstr>
      <vt:lpstr>Reduce Self-Reported Data w/ Internal Controls</vt:lpstr>
      <vt:lpstr>PowerPoint Presentation</vt:lpstr>
      <vt:lpstr>PowerPoint Presentation</vt:lpstr>
      <vt:lpstr>Key Components of a SOA Framework</vt:lpstr>
      <vt:lpstr>Key Service: Mobile Tech for Outreach</vt:lpstr>
      <vt:lpstr>Key Service: Data Warehouse</vt:lpstr>
      <vt:lpstr>Longitudinal Client Data</vt:lpstr>
      <vt:lpstr>Longitudinal Client Data – By Name Lists</vt:lpstr>
      <vt:lpstr>Geospatial Reporting</vt:lpstr>
      <vt:lpstr>Determine the Region Based on the Location</vt:lpstr>
      <vt:lpstr>PowerPoint Presentation</vt:lpstr>
      <vt:lpstr>Performance  Dashboards</vt:lpstr>
      <vt:lpstr>NOFA Rating and Ranking Tools</vt:lpstr>
      <vt:lpstr>PowerPoint Presentation</vt:lpstr>
      <vt:lpstr>Key Service: Non-HMIS Data Sets</vt:lpstr>
      <vt:lpstr>Key Service: Non-HMIS Data Sets</vt:lpstr>
      <vt:lpstr>Key Service: Non-HMIS Data Sets</vt:lpstr>
      <vt:lpstr>Key Service: Non-HMIS Data Sets</vt:lpstr>
      <vt:lpstr>Key Service: Non-HMIS Data Sets</vt:lpstr>
      <vt:lpstr>Automated SQUARES Results</vt:lpstr>
      <vt:lpstr>Key Services: Non-HMIS Data Sets</vt:lpstr>
      <vt:lpstr>LOCCS Integration to Calculate Cost Per Outcome</vt:lpstr>
      <vt:lpstr>NOAA Weather Data and Bed Utilization</vt:lpstr>
      <vt:lpstr>US Census and PIT Data – Racial Disparities</vt:lpstr>
      <vt:lpstr>Using SOA to Measure the Impact of Disasters     </vt:lpstr>
      <vt:lpstr>Measuring the Impact</vt:lpstr>
      <vt:lpstr>Impact of Hurricane Harvey on the TX System </vt:lpstr>
      <vt:lpstr>Impact of the Wildfires on Ventura’s System </vt:lpstr>
      <vt:lpstr>Racial Disparity Analysis using SOA</vt:lpstr>
      <vt:lpstr>Other SOA Objects to Consider</vt:lpstr>
      <vt:lpstr>Questions?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the Homelessness Response Framework</dc:title>
  <dc:creator>Matt Simmonds</dc:creator>
  <cp:lastModifiedBy>Matt Simmonds</cp:lastModifiedBy>
  <cp:revision>3</cp:revision>
  <dcterms:created xsi:type="dcterms:W3CDTF">2019-04-11T20:04:23Z</dcterms:created>
  <dcterms:modified xsi:type="dcterms:W3CDTF">2020-03-23T23:22:39Z</dcterms:modified>
</cp:coreProperties>
</file>