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4"/>
  </p:notesMasterIdLst>
  <p:handoutMasterIdLst>
    <p:handoutMasterId r:id="rId45"/>
  </p:handoutMasterIdLst>
  <p:sldIdLst>
    <p:sldId id="256" r:id="rId5"/>
    <p:sldId id="265" r:id="rId6"/>
    <p:sldId id="269" r:id="rId7"/>
    <p:sldId id="270" r:id="rId8"/>
    <p:sldId id="271" r:id="rId9"/>
    <p:sldId id="272" r:id="rId10"/>
    <p:sldId id="274" r:id="rId11"/>
    <p:sldId id="275" r:id="rId12"/>
    <p:sldId id="286" r:id="rId13"/>
    <p:sldId id="276" r:id="rId14"/>
    <p:sldId id="277" r:id="rId15"/>
    <p:sldId id="278" r:id="rId16"/>
    <p:sldId id="279" r:id="rId17"/>
    <p:sldId id="280" r:id="rId18"/>
    <p:sldId id="281" r:id="rId19"/>
    <p:sldId id="282" r:id="rId20"/>
    <p:sldId id="283" r:id="rId21"/>
    <p:sldId id="284" r:id="rId22"/>
    <p:sldId id="287" r:id="rId23"/>
    <p:sldId id="285" r:id="rId24"/>
    <p:sldId id="266" r:id="rId25"/>
    <p:sldId id="297" r:id="rId26"/>
    <p:sldId id="288" r:id="rId27"/>
    <p:sldId id="298" r:id="rId28"/>
    <p:sldId id="289" r:id="rId29"/>
    <p:sldId id="308" r:id="rId30"/>
    <p:sldId id="294" r:id="rId31"/>
    <p:sldId id="302" r:id="rId32"/>
    <p:sldId id="295" r:id="rId33"/>
    <p:sldId id="303" r:id="rId34"/>
    <p:sldId id="293" r:id="rId35"/>
    <p:sldId id="300" r:id="rId36"/>
    <p:sldId id="290" r:id="rId37"/>
    <p:sldId id="299" r:id="rId38"/>
    <p:sldId id="304" r:id="rId39"/>
    <p:sldId id="305" r:id="rId40"/>
    <p:sldId id="306" r:id="rId41"/>
    <p:sldId id="307" r:id="rId42"/>
    <p:sldId id="296"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3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75673" autoAdjust="0"/>
  </p:normalViewPr>
  <p:slideViewPr>
    <p:cSldViewPr snapToGrid="0" snapToObjects="1">
      <p:cViewPr varScale="1">
        <p:scale>
          <a:sx n="114" d="100"/>
          <a:sy n="114" d="100"/>
        </p:scale>
        <p:origin x="1596" y="102"/>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785B88-5A74-8146-B62B-724301130AAD}" type="datetimeFigureOut">
              <a:rPr lang="en-US" smtClean="0"/>
              <a:t>3/23/2020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013C41-6F68-8246-8D54-8D41BE6F5FEE}" type="slidenum">
              <a:rPr lang="en-US" smtClean="0"/>
              <a:t>‹#›</a:t>
            </a:fld>
            <a:endParaRPr lang="en-US"/>
          </a:p>
        </p:txBody>
      </p:sp>
    </p:spTree>
    <p:extLst>
      <p:ext uri="{BB962C8B-B14F-4D97-AF65-F5344CB8AC3E}">
        <p14:creationId xmlns:p14="http://schemas.microsoft.com/office/powerpoint/2010/main" val="332387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6AA611-57C1-EC4F-96BA-FD6DCC6DD98E}" type="datetimeFigureOut">
              <a:rPr lang="en-US" smtClean="0"/>
              <a:t>3/23/2020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80252-6D94-B14F-9D9D-A4A9232FFC97}" type="slidenum">
              <a:rPr lang="en-US" smtClean="0"/>
              <a:t>‹#›</a:t>
            </a:fld>
            <a:endParaRPr lang="en-US"/>
          </a:p>
        </p:txBody>
      </p:sp>
    </p:spTree>
    <p:extLst>
      <p:ext uri="{BB962C8B-B14F-4D97-AF65-F5344CB8AC3E}">
        <p14:creationId xmlns:p14="http://schemas.microsoft.com/office/powerpoint/2010/main" val="303597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1</a:t>
            </a:fld>
            <a:endParaRPr lang="en-US"/>
          </a:p>
        </p:txBody>
      </p:sp>
    </p:spTree>
    <p:extLst>
      <p:ext uri="{BB962C8B-B14F-4D97-AF65-F5344CB8AC3E}">
        <p14:creationId xmlns:p14="http://schemas.microsoft.com/office/powerpoint/2010/main" val="340704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we used Camtasia to create all videos</a:t>
            </a:r>
          </a:p>
          <a:p>
            <a:endParaRPr lang="en-US" dirty="0"/>
          </a:p>
          <a:p>
            <a:r>
              <a:rPr lang="en-US" dirty="0"/>
              <a:t>While we do allow our PIT leads to develop</a:t>
            </a:r>
            <a:r>
              <a:rPr lang="en-US" baseline="0" dirty="0"/>
              <a:t> most of their own procedures and practices themselves, to help establish some consistency across the </a:t>
            </a:r>
            <a:r>
              <a:rPr lang="en-US" baseline="0" dirty="0" err="1"/>
              <a:t>BoS</a:t>
            </a:r>
            <a:r>
              <a:rPr lang="en-US" baseline="0" dirty="0"/>
              <a:t> we hold at least one mandatory PIT training every year. </a:t>
            </a:r>
          </a:p>
          <a:p>
            <a:pPr marL="171450" indent="-171450">
              <a:buFontTx/>
              <a:buChar char="-"/>
            </a:pPr>
            <a:r>
              <a:rPr lang="en-US" baseline="0" dirty="0"/>
              <a:t>It is mandated for at least one PIT lead from each region to attend the webinar. During this webinar we give a background of what the PIT is, why it is important, and best practices related to planning. We also introduce the additional training opportunities we will hold throughout the following months. </a:t>
            </a:r>
          </a:p>
          <a:p>
            <a:pPr marL="171450" indent="-171450">
              <a:buFontTx/>
              <a:buChar char="-"/>
            </a:pPr>
            <a:r>
              <a:rPr lang="en-US" baseline="0" dirty="0"/>
              <a:t>When it comes to volunteer trainings we had two different options (most areas used a combination approach of the volunteer training materials). We created presentations that the PIT leads could use for their in person trainings. We additionally recorded a volunteer training for the PIT leads that didn’t have the time to offer multiple trainings. We used an online survey form to test the knowledge of volunteers who used this method</a:t>
            </a:r>
          </a:p>
          <a:p>
            <a:pPr marL="171450" indent="-171450">
              <a:buFontTx/>
              <a:buChar char="-"/>
            </a:pPr>
            <a:r>
              <a:rPr lang="en-US" baseline="0" dirty="0"/>
              <a:t>For training on the app specifically we did live demos on each of our webinars, we created one page walkthroughs, and we recorded three short tutorial videos for each of the survey types. These were then posted on our website and sent to PIT leads.</a:t>
            </a:r>
          </a:p>
          <a:p>
            <a:pPr marL="171450" indent="-171450">
              <a:buFontTx/>
              <a:buChar char="-"/>
            </a:pPr>
            <a:endParaRPr lang="en-US" baseline="0" dirty="0"/>
          </a:p>
          <a:p>
            <a:pPr marL="171450" indent="-171450">
              <a:buFontTx/>
              <a:buChar char="-"/>
            </a:pPr>
            <a:endParaRPr lang="en-US" baseline="0" dirty="0"/>
          </a:p>
          <a:p>
            <a:pPr marL="171450" indent="-171450">
              <a:buFontTx/>
              <a:buChar char="-"/>
            </a:pPr>
            <a:r>
              <a:rPr lang="en-US" baseline="0" dirty="0"/>
              <a:t>Created a landing page on our org website where both PIT leads and volunteer have access to all PIT related materials </a:t>
            </a:r>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10</a:t>
            </a:fld>
            <a:endParaRPr lang="en-US"/>
          </a:p>
        </p:txBody>
      </p:sp>
    </p:spTree>
    <p:extLst>
      <p:ext uri="{BB962C8B-B14F-4D97-AF65-F5344CB8AC3E}">
        <p14:creationId xmlns:p14="http://schemas.microsoft.com/office/powerpoint/2010/main" val="18117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offer in person trainings at every deployment center, sometimes during the day and sometimes at the evening hours. Additionally we offer interactive webinar trainings and pre-recorded videos. </a:t>
            </a:r>
          </a:p>
          <a:p>
            <a:br>
              <a:rPr lang="en-US" baseline="0" dirty="0"/>
            </a:br>
            <a:r>
              <a:rPr lang="en-US" baseline="0" dirty="0"/>
              <a:t>We lead with a conversation about implicit bias and how the only way to combat it for data quality is to recognize when it might come up for someone. </a:t>
            </a:r>
          </a:p>
          <a:p>
            <a:endParaRPr lang="en-US" baseline="0" dirty="0"/>
          </a:p>
          <a:p>
            <a:r>
              <a:rPr lang="en-US" baseline="0" dirty="0"/>
              <a:t>One of our Action Group members and local leaders around understanding the unique needs and challenges for people staying in their vehicles created a identification tool to help unknowing volunteers make a determination of whether a vehicle should be included or not. There was a video recording for those who weren’t able to make the in person training. </a:t>
            </a:r>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11</a:t>
            </a:fld>
            <a:endParaRPr lang="en-US"/>
          </a:p>
        </p:txBody>
      </p:sp>
    </p:spTree>
    <p:extLst>
      <p:ext uri="{BB962C8B-B14F-4D97-AF65-F5344CB8AC3E}">
        <p14:creationId xmlns:p14="http://schemas.microsoft.com/office/powerpoint/2010/main" val="18117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created short reminder documents for each of the PIT leads to send out to their volunteers prior to the count. They listed out the things the volunteers would need as well as do’s and don’ts. We used mainly free infographic websites. </a:t>
            </a:r>
          </a:p>
        </p:txBody>
      </p:sp>
      <p:sp>
        <p:nvSpPr>
          <p:cNvPr id="4" name="Slide Number Placeholder 3"/>
          <p:cNvSpPr>
            <a:spLocks noGrp="1"/>
          </p:cNvSpPr>
          <p:nvPr>
            <p:ph type="sldNum" sz="quarter" idx="10"/>
          </p:nvPr>
        </p:nvSpPr>
        <p:spPr/>
        <p:txBody>
          <a:bodyPr/>
          <a:lstStyle/>
          <a:p>
            <a:fld id="{EB680252-6D94-B14F-9D9D-A4A9232FFC97}" type="slidenum">
              <a:rPr lang="en-US" smtClean="0"/>
              <a:t>12</a:t>
            </a:fld>
            <a:endParaRPr lang="en-US"/>
          </a:p>
        </p:txBody>
      </p:sp>
    </p:spTree>
    <p:extLst>
      <p:ext uri="{BB962C8B-B14F-4D97-AF65-F5344CB8AC3E}">
        <p14:creationId xmlns:p14="http://schemas.microsoft.com/office/powerpoint/2010/main" val="53907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primary way to communicate with volunteers once signed up was through our volunteer portal. We were able to send general messages and then regional specific.</a:t>
            </a:r>
          </a:p>
          <a:p>
            <a:endParaRPr lang="en-US" baseline="0" dirty="0"/>
          </a:p>
          <a:p>
            <a:r>
              <a:rPr lang="en-US" baseline="0" dirty="0"/>
              <a:t>An unstably housed young person was commissioned to design the Youth Count poster (above). In addition to the general street count, we have a “come and be counted” youth count recognizing the difficulty to accurately count young people in our general street count methodology. </a:t>
            </a:r>
          </a:p>
        </p:txBody>
      </p:sp>
      <p:sp>
        <p:nvSpPr>
          <p:cNvPr id="4" name="Slide Number Placeholder 3"/>
          <p:cNvSpPr>
            <a:spLocks noGrp="1"/>
          </p:cNvSpPr>
          <p:nvPr>
            <p:ph type="sldNum" sz="quarter" idx="10"/>
          </p:nvPr>
        </p:nvSpPr>
        <p:spPr/>
        <p:txBody>
          <a:bodyPr/>
          <a:lstStyle/>
          <a:p>
            <a:fld id="{EB680252-6D94-B14F-9D9D-A4A9232FFC97}" type="slidenum">
              <a:rPr lang="en-US" smtClean="0"/>
              <a:t>13</a:t>
            </a:fld>
            <a:endParaRPr lang="en-US"/>
          </a:p>
        </p:txBody>
      </p:sp>
    </p:spTree>
    <p:extLst>
      <p:ext uri="{BB962C8B-B14F-4D97-AF65-F5344CB8AC3E}">
        <p14:creationId xmlns:p14="http://schemas.microsoft.com/office/powerpoint/2010/main" val="53907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track volunteer attendance</a:t>
            </a:r>
            <a:r>
              <a:rPr lang="en-US" baseline="0" dirty="0"/>
              <a:t>/ hours we used google forms that were sent out to PIT leads and were posted on the website. </a:t>
            </a:r>
          </a:p>
          <a:p>
            <a:endParaRPr lang="en-US" baseline="0" dirty="0"/>
          </a:p>
          <a:p>
            <a:r>
              <a:rPr lang="en-US" baseline="0" dirty="0"/>
              <a:t>Prior to the count we used Tableau to assign staff members to remotely monitor PIT regions. Each team member was given around 3-4 areas and was given the contact information for the PIT leads in that area. Then there were three staff members who were monitoring the count as a whole and doing higher level DQ checks. Additionally, we gave our PIT leads the option of whether or not they wanted to have access to the command center. Those that did were given a separate training specifically related to the functionality of the command center and how to monitor and correct incoming surveys. </a:t>
            </a:r>
          </a:p>
          <a:p>
            <a:endParaRPr lang="en-US" baseline="0" dirty="0"/>
          </a:p>
          <a:p>
            <a:r>
              <a:rPr lang="en-US" baseline="0" dirty="0"/>
              <a:t>-Staff members that were monitoring specific regions were given two short trainings on anticipated DQ issues. They were also given a live walkthrough of the system where they would be monitoring incoming surveys. Staff were asked to look for missing demographic information (race, ethnicity, gender, age, relationship to </a:t>
            </a:r>
            <a:r>
              <a:rPr lang="en-US" baseline="0" dirty="0" err="1"/>
              <a:t>HoH</a:t>
            </a:r>
            <a:r>
              <a:rPr lang="en-US" baseline="0" dirty="0"/>
              <a:t>). They were also tasked with correcting any errors that occurred with the geolocation. Additionally if there were patterns of surveys that were not being counted (because they selected a sleeping location that didn’t meet guidelines), those volunteers were contacted directly and staff members worked with them on correcting the surveys remotely or explaining why they were archived. </a:t>
            </a:r>
          </a:p>
          <a:p>
            <a:endParaRPr lang="en-US" baseline="0" dirty="0"/>
          </a:p>
          <a:p>
            <a:r>
              <a:rPr lang="en-US" baseline="0" dirty="0"/>
              <a:t>-The other three staff members pulled full excel reports every hour/hour and a half as the surveys were coming in. The types of survey errors that were being monitored were: Duplicated surveys, surveys being attached to the wrong team/region, HH information not matching, and mismatched age information. </a:t>
            </a:r>
          </a:p>
          <a:p>
            <a:endParaRPr lang="en-US" baseline="0" dirty="0"/>
          </a:p>
          <a:p>
            <a:r>
              <a:rPr lang="en-US" baseline="0" dirty="0"/>
              <a:t>-We could’ve done a better job with publicizing the count. We only posted a few times about it on our own social media; however, we gave each of our communities an infographic which provided detailed instructions on how to post about the count on social media without violating the confidentiality of those being surveyed. We also added a promotional banner onto our website. </a:t>
            </a:r>
          </a:p>
          <a:p>
            <a:r>
              <a:rPr lang="en-US" baseline="0" dirty="0"/>
              <a:t>Some of the creative things our PIT leads did are:</a:t>
            </a:r>
          </a:p>
          <a:p>
            <a:r>
              <a:rPr lang="en-US" baseline="0" dirty="0"/>
              <a:t>-One area planned a full day event with guest lecturers, a pot luck, and a raffle. Individuals experiencing homelessness were encouraged to attend and volunteers surveyed them. Additionally volunteers would leave the event to go conduct street counts as teams. </a:t>
            </a:r>
          </a:p>
          <a:p>
            <a:r>
              <a:rPr lang="en-US" baseline="0" dirty="0"/>
              <a:t>-Other areas met and created bags of necessities together and then posted pictures on their social media sites and shared them with us. </a:t>
            </a:r>
          </a:p>
          <a:p>
            <a:r>
              <a:rPr lang="en-US" baseline="0" dirty="0"/>
              <a:t>-Many regions partnered with their local media outlets and conducted interviews prior to the count (both on television and in the paper). THN provided a guide for engaging with media for those interested in doing so. </a:t>
            </a:r>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14</a:t>
            </a:fld>
            <a:endParaRPr lang="en-US"/>
          </a:p>
        </p:txBody>
      </p:sp>
    </p:spTree>
    <p:extLst>
      <p:ext uri="{BB962C8B-B14F-4D97-AF65-F5344CB8AC3E}">
        <p14:creationId xmlns:p14="http://schemas.microsoft.com/office/powerpoint/2010/main" val="224120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Volunteers and guides</a:t>
            </a:r>
            <a:r>
              <a:rPr lang="en-US" baseline="0" dirty="0"/>
              <a:t> currently use paper tally sheets and large printed census tracks. Before leaving the deployment center they are also asked to write down their personal information again which is duplicate of what they provided through their registration. </a:t>
            </a:r>
          </a:p>
          <a:p>
            <a:endParaRPr lang="en-US" baseline="0" dirty="0"/>
          </a:p>
          <a:p>
            <a:r>
              <a:rPr lang="en-US" baseline="0" dirty="0"/>
              <a:t>Technology can help with tally data accuracy including missing information and inaccurate reporting. Additionally because our count is at night, technology would be an easier way to light up work instead of fumbling with flashlights, paper and clipboards. </a:t>
            </a:r>
          </a:p>
          <a:p>
            <a:endParaRPr lang="en-US" baseline="0" dirty="0"/>
          </a:p>
          <a:p>
            <a:r>
              <a:rPr lang="en-US" baseline="0" dirty="0"/>
              <a:t>Technology would also streamline check in and checkout process so volunteers don’t feel like they are providing information they already submitted and would have more time for their census tracks.</a:t>
            </a:r>
          </a:p>
          <a:p>
            <a:endParaRPr lang="en-US" baseline="0" dirty="0"/>
          </a:p>
          <a:p>
            <a:r>
              <a:rPr lang="en-US" baseline="0" dirty="0"/>
              <a:t>Technology can help orient on to maps and ensure more thorough census track completion. </a:t>
            </a:r>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15</a:t>
            </a:fld>
            <a:endParaRPr lang="en-US"/>
          </a:p>
        </p:txBody>
      </p:sp>
    </p:spTree>
    <p:extLst>
      <p:ext uri="{BB962C8B-B14F-4D97-AF65-F5344CB8AC3E}">
        <p14:creationId xmlns:p14="http://schemas.microsoft.com/office/powerpoint/2010/main" val="224120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had several communities who opted to use paper surveys as well as a service-based count approach. For this reason, we still had data coming in several days after the count which made our clean-up process take longer than we initially anticipated**</a:t>
            </a:r>
          </a:p>
          <a:p>
            <a:endParaRPr lang="en-US" baseline="0" dirty="0"/>
          </a:p>
          <a:p>
            <a:r>
              <a:rPr lang="en-US" baseline="0" dirty="0"/>
              <a:t>Due to the incredible work by our staff, we already had a much better head start on data cleanup this year than we did last year. With the addition of having required questions within the app we didn’t have any surveys missing sleeping location. When we pulled the report for our full geography on the night of the count our percentages for missing demographic info were in the single digits. We highly recommend doing everything in your power to address DQ issues during the count rather than after if you have the staff capacity to do so. </a:t>
            </a:r>
          </a:p>
          <a:p>
            <a:endParaRPr lang="en-US" baseline="0" dirty="0"/>
          </a:p>
        </p:txBody>
      </p:sp>
      <p:sp>
        <p:nvSpPr>
          <p:cNvPr id="4" name="Slide Number Placeholder 3"/>
          <p:cNvSpPr>
            <a:spLocks noGrp="1"/>
          </p:cNvSpPr>
          <p:nvPr>
            <p:ph type="sldNum" sz="quarter" idx="10"/>
          </p:nvPr>
        </p:nvSpPr>
        <p:spPr/>
        <p:txBody>
          <a:bodyPr/>
          <a:lstStyle/>
          <a:p>
            <a:fld id="{EB680252-6D94-B14F-9D9D-A4A9232FFC97}" type="slidenum">
              <a:rPr lang="en-US" smtClean="0"/>
              <a:t>16</a:t>
            </a:fld>
            <a:endParaRPr lang="en-US"/>
          </a:p>
        </p:txBody>
      </p:sp>
    </p:spTree>
    <p:extLst>
      <p:ext uri="{BB962C8B-B14F-4D97-AF65-F5344CB8AC3E}">
        <p14:creationId xmlns:p14="http://schemas.microsoft.com/office/powerpoint/2010/main" val="335391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Peer surveys are currently conducted on legal sized paper. The size and formatting of the paper has limited the number of questions that are asked, the formatting of the questions and the order of the question in order to fit neatly on one page – this would not be an issue if the survey was electronic.</a:t>
            </a:r>
          </a:p>
          <a:p>
            <a:endParaRPr lang="en-US" baseline="0" dirty="0"/>
          </a:p>
          <a:p>
            <a:r>
              <a:rPr lang="en-US" baseline="0" dirty="0"/>
              <a:t>Given the current format, it’s easy to miss a question which can also be addressed by an electronic survey.</a:t>
            </a:r>
          </a:p>
          <a:p>
            <a:endParaRPr lang="en-US" baseline="0" dirty="0"/>
          </a:p>
          <a:p>
            <a:r>
              <a:rPr lang="en-US" baseline="0" dirty="0"/>
              <a:t>Because we have to work with a printed for </a:t>
            </a:r>
            <a:r>
              <a:rPr lang="en-US" baseline="0" dirty="0" err="1"/>
              <a:t>scantron</a:t>
            </a:r>
            <a:r>
              <a:rPr lang="en-US" baseline="0" dirty="0"/>
              <a:t> surveys, there is a deadline for any survey question changes – this limits our ability to be nimble to last minute changes or corrections. </a:t>
            </a:r>
          </a:p>
          <a:p>
            <a:endParaRPr lang="en-US" baseline="0" dirty="0"/>
          </a:p>
          <a:p>
            <a:r>
              <a:rPr lang="en-US" baseline="0" dirty="0"/>
              <a:t>There are high costs in creating and printing and then processing surveys, which could be significantly reduced with technology. </a:t>
            </a:r>
          </a:p>
          <a:p>
            <a:endParaRPr lang="en-US" baseline="0" dirty="0"/>
          </a:p>
          <a:p>
            <a:r>
              <a:rPr lang="en-US" baseline="0" dirty="0"/>
              <a:t>We would also be able to </a:t>
            </a:r>
            <a:r>
              <a:rPr lang="en-US" baseline="0" dirty="0" err="1"/>
              <a:t>analyize</a:t>
            </a:r>
            <a:r>
              <a:rPr lang="en-US" baseline="0" dirty="0"/>
              <a:t>  and report data more quickly. </a:t>
            </a:r>
          </a:p>
        </p:txBody>
      </p:sp>
      <p:sp>
        <p:nvSpPr>
          <p:cNvPr id="4" name="Slide Number Placeholder 3"/>
          <p:cNvSpPr>
            <a:spLocks noGrp="1"/>
          </p:cNvSpPr>
          <p:nvPr>
            <p:ph type="sldNum" sz="quarter" idx="10"/>
          </p:nvPr>
        </p:nvSpPr>
        <p:spPr/>
        <p:txBody>
          <a:bodyPr/>
          <a:lstStyle/>
          <a:p>
            <a:fld id="{EB680252-6D94-B14F-9D9D-A4A9232FFC97}" type="slidenum">
              <a:rPr lang="en-US" smtClean="0"/>
              <a:t>17</a:t>
            </a:fld>
            <a:endParaRPr lang="en-US"/>
          </a:p>
        </p:txBody>
      </p:sp>
    </p:spTree>
    <p:extLst>
      <p:ext uri="{BB962C8B-B14F-4D97-AF65-F5344CB8AC3E}">
        <p14:creationId xmlns:p14="http://schemas.microsoft.com/office/powerpoint/2010/main" val="335391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our large geography</a:t>
            </a:r>
            <a:r>
              <a:rPr lang="en-US" baseline="0" dirty="0"/>
              <a:t> having some type of technology is necessary for the following reasons:</a:t>
            </a:r>
          </a:p>
          <a:p>
            <a:pPr marL="228600" indent="-228600">
              <a:buAutoNum type="arabicParenR"/>
            </a:pPr>
            <a:r>
              <a:rPr lang="en-US" baseline="0" dirty="0"/>
              <a:t>It allows us to monitor and correct surveys in real time</a:t>
            </a:r>
          </a:p>
          <a:p>
            <a:pPr marL="228600" indent="-228600">
              <a:buAutoNum type="arabicParenR"/>
            </a:pPr>
            <a:r>
              <a:rPr lang="en-US" baseline="0" dirty="0"/>
              <a:t>It significantly reduces the amount of time it takes to finalize the data, report to HUD, and get the information back to our communities</a:t>
            </a:r>
          </a:p>
          <a:p>
            <a:pPr marL="228600" indent="-228600">
              <a:buAutoNum type="arabicParenR"/>
            </a:pPr>
            <a:r>
              <a:rPr lang="en-US" baseline="0" dirty="0"/>
              <a:t>It allows us to create more robust surveys and we believe it allows us to reach more individuals to give us a more accurate representation of the homeless population in our area. </a:t>
            </a:r>
          </a:p>
          <a:p>
            <a:pPr marL="0" indent="0">
              <a:buNone/>
            </a:pPr>
            <a:endParaRPr lang="en-US" baseline="0" dirty="0"/>
          </a:p>
          <a:p>
            <a:pPr marL="0" indent="0">
              <a:buNone/>
            </a:pPr>
            <a:r>
              <a:rPr lang="en-US" baseline="0" dirty="0"/>
              <a:t>This doesn’t mean it does not have flaws though:</a:t>
            </a:r>
          </a:p>
          <a:p>
            <a:pPr marL="228600" indent="-228600">
              <a:buAutoNum type="arabicParenR"/>
            </a:pPr>
            <a:r>
              <a:rPr lang="en-US" baseline="0" dirty="0"/>
              <a:t>Many of our volunteers are reluctant to trust technology and prefer to use paper surveys because they are more personal and they believe it yields better results. </a:t>
            </a:r>
          </a:p>
          <a:p>
            <a:pPr marL="228600" indent="-228600">
              <a:buAutoNum type="arabicParenR"/>
            </a:pPr>
            <a:r>
              <a:rPr lang="en-US" baseline="0" dirty="0"/>
              <a:t>There is a risk of volunteers not actually submitting their surveys and only saving them in draft format, so we have heard from some areas that we did not get all of their surveys accounted for.</a:t>
            </a:r>
          </a:p>
          <a:p>
            <a:pPr marL="228600" indent="-228600">
              <a:buAutoNum type="arabicParenR"/>
            </a:pPr>
            <a:r>
              <a:rPr lang="en-US" baseline="0" dirty="0"/>
              <a:t>It places more burden on our PIT Leads and volunteers because they not only have to be trained on the technology, but they also then have to make sure they have a device with them that is fully charged (Which is difficult in many of our communities because the volunteers do not have smart devices).</a:t>
            </a:r>
          </a:p>
          <a:p>
            <a:pPr marL="228600" indent="-228600">
              <a:buAutoNum type="arabicParenR"/>
            </a:pPr>
            <a:r>
              <a:rPr lang="en-US" baseline="0" dirty="0"/>
              <a:t>There were reports of the app actually slowing them down and potentially not allowing them to complete as many surveys as in depth as they wanted to. </a:t>
            </a:r>
          </a:p>
          <a:p>
            <a:pPr marL="685800" lvl="1" indent="-228600">
              <a:buAutoNum type="arabicParenR"/>
            </a:pPr>
            <a:endParaRPr lang="en-US" baseline="0" dirty="0"/>
          </a:p>
          <a:p>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18</a:t>
            </a:fld>
            <a:endParaRPr lang="en-US"/>
          </a:p>
        </p:txBody>
      </p:sp>
    </p:spTree>
    <p:extLst>
      <p:ext uri="{BB962C8B-B14F-4D97-AF65-F5344CB8AC3E}">
        <p14:creationId xmlns:p14="http://schemas.microsoft.com/office/powerpoint/2010/main" val="340041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19</a:t>
            </a:fld>
            <a:endParaRPr lang="en-US"/>
          </a:p>
        </p:txBody>
      </p:sp>
    </p:spTree>
    <p:extLst>
      <p:ext uri="{BB962C8B-B14F-4D97-AF65-F5344CB8AC3E}">
        <p14:creationId xmlns:p14="http://schemas.microsoft.com/office/powerpoint/2010/main" val="815621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Texas</a:t>
            </a:r>
            <a:r>
              <a:rPr lang="en-US" baseline="0" dirty="0"/>
              <a:t> Balance of State </a:t>
            </a:r>
            <a:r>
              <a:rPr lang="en-US" baseline="0" dirty="0" err="1"/>
              <a:t>CoC</a:t>
            </a:r>
            <a:r>
              <a:rPr lang="en-US" baseline="0" dirty="0"/>
              <a:t> covers 215 counties of the 254 counties in Texas. </a:t>
            </a:r>
          </a:p>
          <a:p>
            <a:r>
              <a:rPr lang="en-US" baseline="0" dirty="0"/>
              <a:t>We have 25 Local Homeless Coalitions within our geography. </a:t>
            </a:r>
          </a:p>
          <a:p>
            <a:r>
              <a:rPr lang="en-US" baseline="0" dirty="0"/>
              <a:t>In the context of our PIT planning, we had 31 primary PIT leads and each were requested to have a back up. </a:t>
            </a:r>
          </a:p>
          <a:p>
            <a:r>
              <a:rPr lang="en-US" baseline="0" dirty="0"/>
              <a:t>Some PIT leads were responsible for only one county with other PIT Leads coordinating counts across their entire LHC (which can include several counties)</a:t>
            </a:r>
          </a:p>
          <a:p>
            <a:r>
              <a:rPr lang="en-US" baseline="0" dirty="0"/>
              <a:t>To determine which communities would participate we used googles forms and sent them to previous PIT communities as well as LHC chairs</a:t>
            </a:r>
          </a:p>
          <a:p>
            <a:r>
              <a:rPr lang="en-US" baseline="0" dirty="0"/>
              <a:t>**Due to the large nature of our geography, we leave a lot of the logistics of the count up to each PIT lead and their area. We have found that allowing them to control their approach has yielded impressive and creative practices because they tend to know what methods will best serve their region. </a:t>
            </a:r>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2</a:t>
            </a:fld>
            <a:endParaRPr lang="en-US"/>
          </a:p>
        </p:txBody>
      </p:sp>
    </p:spTree>
    <p:extLst>
      <p:ext uri="{BB962C8B-B14F-4D97-AF65-F5344CB8AC3E}">
        <p14:creationId xmlns:p14="http://schemas.microsoft.com/office/powerpoint/2010/main" val="2916428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t>
            </a:r>
            <a:r>
              <a:rPr lang="en-US" baseline="0" dirty="0" err="1"/>
              <a:t>CoC</a:t>
            </a:r>
            <a:r>
              <a:rPr lang="en-US" baseline="0" dirty="0"/>
              <a:t> is situated in local government that is risk adverse when it comes to client confidentiality. In the lead up to this process we encountered real and perceived risk with using technology in the count. There is a lot of local, including media, interest in homelessness and the count always gets a lot of attention. In order to assure that the data is accurate with context, we have worked with third party vendors to hold and analysis the data so we can be compliant under the Freedom of Information Act and not provide data until the report and context can be provided alongside the numbers. There is also the concern that not all jurisdictions appropriately address unsheltered homelessness and that the specific, geocoding information could be used for harm. Currently data is reported by high level region. </a:t>
            </a:r>
          </a:p>
          <a:p>
            <a:endParaRPr lang="en-US" baseline="0" dirty="0"/>
          </a:p>
          <a:p>
            <a:r>
              <a:rPr lang="en-US" baseline="0" dirty="0"/>
              <a:t>Strategies </a:t>
            </a:r>
          </a:p>
          <a:p>
            <a:pPr marL="171450" indent="-171450">
              <a:buFont typeface="Arial" panose="020B0604020202020204" pitchFamily="34" charset="0"/>
              <a:buChar char="•"/>
            </a:pPr>
            <a:r>
              <a:rPr lang="en-US" baseline="0" dirty="0"/>
              <a:t>Outline real and perceived risks for </a:t>
            </a:r>
            <a:r>
              <a:rPr lang="en-US" baseline="0" dirty="0" err="1"/>
              <a:t>CoC</a:t>
            </a:r>
            <a:r>
              <a:rPr lang="en-US" baseline="0" dirty="0"/>
              <a:t>, government, region, providers, folks with lived experience now</a:t>
            </a:r>
          </a:p>
          <a:p>
            <a:pPr marL="171450" indent="-171450">
              <a:buFont typeface="Arial" panose="020B0604020202020204" pitchFamily="34" charset="0"/>
              <a:buChar char="•"/>
            </a:pPr>
            <a:r>
              <a:rPr lang="en-US" baseline="0" dirty="0"/>
              <a:t>Turn fear of how data could be negatively used as a tool for decision making and resource allocation</a:t>
            </a:r>
          </a:p>
          <a:p>
            <a:pPr marL="171450" indent="-171450">
              <a:buFont typeface="Arial" panose="020B0604020202020204" pitchFamily="34" charset="0"/>
              <a:buChar char="•"/>
            </a:pPr>
            <a:r>
              <a:rPr lang="en-US" baseline="0" dirty="0"/>
              <a:t>Build a budget and cost savings case now</a:t>
            </a:r>
          </a:p>
          <a:p>
            <a:pPr marL="171450" indent="-171450">
              <a:buFont typeface="Arial" panose="020B0604020202020204" pitchFamily="34" charset="0"/>
              <a:buChar char="•"/>
            </a:pPr>
            <a:r>
              <a:rPr lang="en-US" baseline="0" dirty="0"/>
              <a:t>Build a process and efficiency case now</a:t>
            </a:r>
          </a:p>
          <a:p>
            <a:pPr marL="171450" indent="-171450">
              <a:buFont typeface="Arial" panose="020B0604020202020204" pitchFamily="34" charset="0"/>
              <a:buChar char="•"/>
            </a:pPr>
            <a:r>
              <a:rPr lang="en-US" baseline="0" dirty="0"/>
              <a:t>Build a user/volunteer case now </a:t>
            </a:r>
          </a:p>
          <a:p>
            <a:pPr marL="171450" indent="-171450">
              <a:buFont typeface="Arial" panose="020B0604020202020204" pitchFamily="34" charset="0"/>
              <a:buChar char="•"/>
            </a:pPr>
            <a:r>
              <a:rPr lang="en-US" baseline="0" dirty="0"/>
              <a:t>We use HMIS for client data every day, build on that framework</a:t>
            </a:r>
          </a:p>
          <a:p>
            <a:pPr marL="171450" indent="-171450">
              <a:buFont typeface="Arial" panose="020B0604020202020204" pitchFamily="34" charset="0"/>
              <a:buChar char="•"/>
            </a:pPr>
            <a:r>
              <a:rPr lang="en-US" baseline="0" dirty="0"/>
              <a:t>Leverage partners outside of the </a:t>
            </a:r>
            <a:r>
              <a:rPr lang="en-US" baseline="0" dirty="0" err="1"/>
              <a:t>CoC</a:t>
            </a:r>
            <a:r>
              <a:rPr lang="en-US" baseline="0" dirty="0"/>
              <a:t> who are excited about technology, understand technology and can offer solutions – coalition build to build the case!</a:t>
            </a:r>
          </a:p>
          <a:p>
            <a:pPr marL="171450" indent="-171450">
              <a:buFont typeface="Arial" panose="020B0604020202020204" pitchFamily="34" charset="0"/>
              <a:buChar char="•"/>
            </a:pPr>
            <a:r>
              <a:rPr lang="en-US" baseline="0" dirty="0"/>
              <a:t>Leverage our RFP process to see what experts would offer as solutions to real and perceived challenges and how technology can be used in the count</a:t>
            </a:r>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20</a:t>
            </a:fld>
            <a:endParaRPr lang="en-US"/>
          </a:p>
        </p:txBody>
      </p:sp>
    </p:spTree>
    <p:extLst>
      <p:ext uri="{BB962C8B-B14F-4D97-AF65-F5344CB8AC3E}">
        <p14:creationId xmlns:p14="http://schemas.microsoft.com/office/powerpoint/2010/main" val="340041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100" dirty="0"/>
              <a:t>King County</a:t>
            </a:r>
            <a:r>
              <a:rPr lang="en-US" sz="1100" baseline="0" dirty="0"/>
              <a:t> is made</a:t>
            </a:r>
            <a:r>
              <a:rPr lang="en-US" sz="1100" dirty="0"/>
              <a:t> up of 39 cities, including the City of Seattle and is a mix of urban, suburban, and rural areas</a:t>
            </a:r>
          </a:p>
          <a:p>
            <a:pPr lvl="1"/>
            <a:r>
              <a:rPr lang="en-US" sz="1100" dirty="0"/>
              <a:t>Count includes:</a:t>
            </a:r>
          </a:p>
          <a:p>
            <a:pPr marL="914400" lvl="1" indent="-457200" defTabSz="914400">
              <a:buFont typeface="Arial" panose="020B0604020202020204" pitchFamily="34" charset="0"/>
              <a:buChar char="•"/>
            </a:pPr>
            <a:r>
              <a:rPr lang="en-US" sz="2800" dirty="0">
                <a:solidFill>
                  <a:prstClr val="white"/>
                </a:solidFill>
              </a:rPr>
              <a:t>General Street Count </a:t>
            </a:r>
          </a:p>
          <a:p>
            <a:pPr marL="914400" lvl="1" indent="-457200" defTabSz="914400">
              <a:buFont typeface="Arial" panose="020B0604020202020204" pitchFamily="34" charset="0"/>
              <a:buChar char="•"/>
            </a:pPr>
            <a:endParaRPr lang="en-US" sz="2800" dirty="0">
              <a:solidFill>
                <a:prstClr val="white"/>
              </a:solidFill>
            </a:endParaRPr>
          </a:p>
          <a:p>
            <a:pPr marL="914400" lvl="1" indent="-457200" defTabSz="914400">
              <a:buFont typeface="Arial" panose="020B0604020202020204" pitchFamily="34" charset="0"/>
              <a:buChar char="•"/>
            </a:pPr>
            <a:r>
              <a:rPr lang="en-US" sz="2800" dirty="0">
                <a:solidFill>
                  <a:prstClr val="white"/>
                </a:solidFill>
              </a:rPr>
              <a:t>Youth and Young Adult Count</a:t>
            </a:r>
          </a:p>
          <a:p>
            <a:pPr marL="914400" lvl="1" indent="-457200" defTabSz="914400">
              <a:buFont typeface="Arial" panose="020B0604020202020204" pitchFamily="34" charset="0"/>
              <a:buChar char="•"/>
            </a:pPr>
            <a:endParaRPr lang="en-US" sz="2800" dirty="0">
              <a:solidFill>
                <a:prstClr val="white"/>
              </a:solidFill>
            </a:endParaRPr>
          </a:p>
          <a:p>
            <a:pPr marL="914400" lvl="1" indent="-457200" defTabSz="914400">
              <a:buFont typeface="Arial" panose="020B0604020202020204" pitchFamily="34" charset="0"/>
              <a:buChar char="•"/>
            </a:pPr>
            <a:r>
              <a:rPr lang="en-US" sz="2800" dirty="0">
                <a:solidFill>
                  <a:prstClr val="white"/>
                </a:solidFill>
              </a:rPr>
              <a:t>Sheltered Count (Emergency Shelter, Safe Haven, and Transitional Housing)</a:t>
            </a:r>
          </a:p>
          <a:p>
            <a:pPr marL="914400" lvl="1" indent="-457200" defTabSz="914400">
              <a:buFont typeface="Arial" panose="020B0604020202020204" pitchFamily="34" charset="0"/>
              <a:buChar char="•"/>
            </a:pPr>
            <a:endParaRPr lang="en-US" sz="2800" dirty="0">
              <a:solidFill>
                <a:prstClr val="white"/>
              </a:solidFill>
            </a:endParaRPr>
          </a:p>
          <a:p>
            <a:pPr marL="914400" lvl="1" indent="-457200" defTabSz="914400">
              <a:buFont typeface="Arial" panose="020B0604020202020204" pitchFamily="34" charset="0"/>
              <a:buChar char="•"/>
            </a:pPr>
            <a:r>
              <a:rPr lang="en-US" sz="2800" dirty="0">
                <a:solidFill>
                  <a:prstClr val="white"/>
                </a:solidFill>
              </a:rPr>
              <a:t>Peer-Conducted Survey </a:t>
            </a:r>
          </a:p>
          <a:p>
            <a:pPr lvl="1"/>
            <a:endParaRPr lang="en-US" sz="1100" dirty="0"/>
          </a:p>
          <a:p>
            <a:pPr lvl="1"/>
            <a:r>
              <a:rPr lang="en-US" sz="1100" dirty="0"/>
              <a:t>We work with a</a:t>
            </a:r>
            <a:r>
              <a:rPr lang="en-US" sz="1100" baseline="0" dirty="0"/>
              <a:t> contractor to support, provide technical assistance, participate and ultimately complete the analysis and report for the Count. Overtime, we’ve learned the challenge of relying solely on a contractor because so much of our success relies on local knowledge and relationship to implement successfully. </a:t>
            </a:r>
          </a:p>
          <a:p>
            <a:pPr lvl="1"/>
            <a:endParaRPr lang="en-US" sz="1100" dirty="0"/>
          </a:p>
          <a:p>
            <a:pPr lvl="1"/>
            <a:r>
              <a:rPr lang="en-US" sz="1100" dirty="0"/>
              <a:t>Nearly 1000 volunteers and paid guides participate in the general street count</a:t>
            </a:r>
          </a:p>
          <a:p>
            <a:pPr lvl="1"/>
            <a:endParaRPr lang="en-US" sz="1100" dirty="0"/>
          </a:p>
          <a:p>
            <a:pPr lvl="1"/>
            <a:r>
              <a:rPr lang="en-US" sz="1100" dirty="0"/>
              <a:t>Technology: </a:t>
            </a:r>
          </a:p>
          <a:p>
            <a:pPr lvl="1"/>
            <a:r>
              <a:rPr lang="en-US" sz="1100" dirty="0"/>
              <a:t>We continue to use paper tally sheets and surveys, with our goals set towards increasing our technology tools for</a:t>
            </a:r>
            <a:r>
              <a:rPr lang="en-US" sz="1100" baseline="0" dirty="0"/>
              <a:t> improved volunteer/guide participation, data accuracy and time/cost efficiencies.</a:t>
            </a:r>
            <a:endParaRPr lang="en-US" sz="1100" dirty="0"/>
          </a:p>
          <a:p>
            <a:pPr marL="457200" lvl="1" indent="0">
              <a:buNone/>
            </a:pPr>
            <a:endParaRPr lang="en-US" sz="1100" dirty="0"/>
          </a:p>
          <a:p>
            <a:pPr marL="457200" lvl="1" indent="0">
              <a:buNone/>
            </a:pPr>
            <a:r>
              <a:rPr lang="en-US" sz="1100" dirty="0"/>
              <a:t>In 2018, we identified</a:t>
            </a:r>
            <a:r>
              <a:rPr lang="en-US" sz="1100" baseline="0" dirty="0"/>
              <a:t> 6320 people unsheltered and 5792 sheltered.</a:t>
            </a:r>
          </a:p>
          <a:p>
            <a:pPr marL="628650" lvl="1" indent="-171450">
              <a:buFont typeface="Arial" panose="020B0604020202020204" pitchFamily="34" charset="0"/>
              <a:buChar char="•"/>
            </a:pPr>
            <a:r>
              <a:rPr lang="en-US" sz="1100" baseline="0" dirty="0"/>
              <a:t>Increase from 2017</a:t>
            </a:r>
          </a:p>
          <a:p>
            <a:pPr marL="628650" lvl="1" indent="-171450">
              <a:buFont typeface="Arial" panose="020B0604020202020204" pitchFamily="34" charset="0"/>
              <a:buChar char="•"/>
            </a:pPr>
            <a:r>
              <a:rPr lang="en-US" sz="1100" baseline="0" dirty="0"/>
              <a:t>Disproportionate rates of homelessness experienced by people of color</a:t>
            </a:r>
          </a:p>
          <a:p>
            <a:pPr marL="628650" lvl="1" indent="-171450">
              <a:buFont typeface="Arial" panose="020B0604020202020204" pitchFamily="34" charset="0"/>
              <a:buChar char="•"/>
            </a:pPr>
            <a:r>
              <a:rPr lang="en-US" sz="1100" baseline="0" dirty="0"/>
              <a:t>Majority of unsheltered were in vehicle</a:t>
            </a:r>
            <a:endParaRPr lang="en-US" sz="1100" dirty="0"/>
          </a:p>
          <a:p>
            <a:pPr lvl="1"/>
            <a:endParaRPr lang="en-US" sz="1100" dirty="0"/>
          </a:p>
          <a:p>
            <a:endParaRPr lang="en-US" sz="1100" dirty="0"/>
          </a:p>
        </p:txBody>
      </p:sp>
      <p:sp>
        <p:nvSpPr>
          <p:cNvPr id="4" name="Slide Number Placeholder 3"/>
          <p:cNvSpPr>
            <a:spLocks noGrp="1"/>
          </p:cNvSpPr>
          <p:nvPr>
            <p:ph type="sldNum" sz="quarter" idx="10"/>
          </p:nvPr>
        </p:nvSpPr>
        <p:spPr/>
        <p:txBody>
          <a:bodyPr/>
          <a:lstStyle/>
          <a:p>
            <a:fld id="{EB680252-6D94-B14F-9D9D-A4A9232FFC97}" type="slidenum">
              <a:rPr lang="en-US" smtClean="0"/>
              <a:t>21</a:t>
            </a:fld>
            <a:endParaRPr lang="en-US"/>
          </a:p>
        </p:txBody>
      </p:sp>
    </p:spTree>
    <p:extLst>
      <p:ext uri="{BB962C8B-B14F-4D97-AF65-F5344CB8AC3E}">
        <p14:creationId xmlns:p14="http://schemas.microsoft.com/office/powerpoint/2010/main" val="4088749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22</a:t>
            </a:fld>
            <a:endParaRPr lang="en-US"/>
          </a:p>
        </p:txBody>
      </p:sp>
    </p:spTree>
    <p:extLst>
      <p:ext uri="{BB962C8B-B14F-4D97-AF65-F5344CB8AC3E}">
        <p14:creationId xmlns:p14="http://schemas.microsoft.com/office/powerpoint/2010/main" val="391482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24</a:t>
            </a:fld>
            <a:endParaRPr lang="en-US"/>
          </a:p>
        </p:txBody>
      </p:sp>
    </p:spTree>
    <p:extLst>
      <p:ext uri="{BB962C8B-B14F-4D97-AF65-F5344CB8AC3E}">
        <p14:creationId xmlns:p14="http://schemas.microsoft.com/office/powerpoint/2010/main" val="147324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25</a:t>
            </a:fld>
            <a:endParaRPr lang="en-US"/>
          </a:p>
        </p:txBody>
      </p:sp>
    </p:spTree>
    <p:extLst>
      <p:ext uri="{BB962C8B-B14F-4D97-AF65-F5344CB8AC3E}">
        <p14:creationId xmlns:p14="http://schemas.microsoft.com/office/powerpoint/2010/main" val="358252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26</a:t>
            </a:fld>
            <a:endParaRPr lang="en-US"/>
          </a:p>
        </p:txBody>
      </p:sp>
    </p:spTree>
    <p:extLst>
      <p:ext uri="{BB962C8B-B14F-4D97-AF65-F5344CB8AC3E}">
        <p14:creationId xmlns:p14="http://schemas.microsoft.com/office/powerpoint/2010/main" val="2538518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27</a:t>
            </a:fld>
            <a:endParaRPr lang="en-US"/>
          </a:p>
        </p:txBody>
      </p:sp>
    </p:spTree>
    <p:extLst>
      <p:ext uri="{BB962C8B-B14F-4D97-AF65-F5344CB8AC3E}">
        <p14:creationId xmlns:p14="http://schemas.microsoft.com/office/powerpoint/2010/main" val="727863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28</a:t>
            </a:fld>
            <a:endParaRPr lang="en-US"/>
          </a:p>
        </p:txBody>
      </p:sp>
    </p:spTree>
    <p:extLst>
      <p:ext uri="{BB962C8B-B14F-4D97-AF65-F5344CB8AC3E}">
        <p14:creationId xmlns:p14="http://schemas.microsoft.com/office/powerpoint/2010/main" val="505639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29</a:t>
            </a:fld>
            <a:endParaRPr lang="en-US"/>
          </a:p>
        </p:txBody>
      </p:sp>
    </p:spTree>
    <p:extLst>
      <p:ext uri="{BB962C8B-B14F-4D97-AF65-F5344CB8AC3E}">
        <p14:creationId xmlns:p14="http://schemas.microsoft.com/office/powerpoint/2010/main" val="832523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30</a:t>
            </a:fld>
            <a:endParaRPr lang="en-US"/>
          </a:p>
        </p:txBody>
      </p:sp>
    </p:spTree>
    <p:extLst>
      <p:ext uri="{BB962C8B-B14F-4D97-AF65-F5344CB8AC3E}">
        <p14:creationId xmlns:p14="http://schemas.microsoft.com/office/powerpoint/2010/main" val="133965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100" dirty="0"/>
              <a:t>King County</a:t>
            </a:r>
            <a:r>
              <a:rPr lang="en-US" sz="1100" baseline="0" dirty="0"/>
              <a:t> is made</a:t>
            </a:r>
            <a:r>
              <a:rPr lang="en-US" sz="1100" dirty="0"/>
              <a:t> up of 39 cities, including the City of Seattle and is a mix of urban, suburban, and rural areas</a:t>
            </a:r>
          </a:p>
          <a:p>
            <a:pPr lvl="1"/>
            <a:r>
              <a:rPr lang="en-US" sz="1100" dirty="0"/>
              <a:t>Count includes:</a:t>
            </a:r>
          </a:p>
          <a:p>
            <a:pPr marL="914400" lvl="1" indent="-457200" defTabSz="914400">
              <a:buFont typeface="Arial" panose="020B0604020202020204" pitchFamily="34" charset="0"/>
              <a:buChar char="•"/>
            </a:pPr>
            <a:r>
              <a:rPr lang="en-US" sz="2800" dirty="0">
                <a:solidFill>
                  <a:prstClr val="white"/>
                </a:solidFill>
              </a:rPr>
              <a:t>General Street Count </a:t>
            </a:r>
          </a:p>
          <a:p>
            <a:pPr marL="914400" lvl="1" indent="-457200" defTabSz="914400">
              <a:buFont typeface="Arial" panose="020B0604020202020204" pitchFamily="34" charset="0"/>
              <a:buChar char="•"/>
            </a:pPr>
            <a:endParaRPr lang="en-US" sz="2800" dirty="0">
              <a:solidFill>
                <a:prstClr val="white"/>
              </a:solidFill>
            </a:endParaRPr>
          </a:p>
          <a:p>
            <a:pPr marL="914400" lvl="1" indent="-457200" defTabSz="914400">
              <a:buFont typeface="Arial" panose="020B0604020202020204" pitchFamily="34" charset="0"/>
              <a:buChar char="•"/>
            </a:pPr>
            <a:r>
              <a:rPr lang="en-US" sz="2800" dirty="0">
                <a:solidFill>
                  <a:prstClr val="white"/>
                </a:solidFill>
              </a:rPr>
              <a:t>Youth and Young Adult Count</a:t>
            </a:r>
          </a:p>
          <a:p>
            <a:pPr marL="914400" lvl="1" indent="-457200" defTabSz="914400">
              <a:buFont typeface="Arial" panose="020B0604020202020204" pitchFamily="34" charset="0"/>
              <a:buChar char="•"/>
            </a:pPr>
            <a:endParaRPr lang="en-US" sz="2800" dirty="0">
              <a:solidFill>
                <a:prstClr val="white"/>
              </a:solidFill>
            </a:endParaRPr>
          </a:p>
          <a:p>
            <a:pPr marL="914400" lvl="1" indent="-457200" defTabSz="914400">
              <a:buFont typeface="Arial" panose="020B0604020202020204" pitchFamily="34" charset="0"/>
              <a:buChar char="•"/>
            </a:pPr>
            <a:r>
              <a:rPr lang="en-US" sz="2800" dirty="0">
                <a:solidFill>
                  <a:prstClr val="white"/>
                </a:solidFill>
              </a:rPr>
              <a:t>Sheltered Count (Emergency Shelter, Safe Haven, and Transitional Housing)</a:t>
            </a:r>
          </a:p>
          <a:p>
            <a:pPr marL="914400" lvl="1" indent="-457200" defTabSz="914400">
              <a:buFont typeface="Arial" panose="020B0604020202020204" pitchFamily="34" charset="0"/>
              <a:buChar char="•"/>
            </a:pPr>
            <a:endParaRPr lang="en-US" sz="2800" dirty="0">
              <a:solidFill>
                <a:prstClr val="white"/>
              </a:solidFill>
            </a:endParaRPr>
          </a:p>
          <a:p>
            <a:pPr marL="914400" lvl="1" indent="-457200" defTabSz="914400">
              <a:buFont typeface="Arial" panose="020B0604020202020204" pitchFamily="34" charset="0"/>
              <a:buChar char="•"/>
            </a:pPr>
            <a:r>
              <a:rPr lang="en-US" sz="2800" dirty="0">
                <a:solidFill>
                  <a:prstClr val="white"/>
                </a:solidFill>
              </a:rPr>
              <a:t>Peer-Conducted Survey </a:t>
            </a:r>
          </a:p>
          <a:p>
            <a:pPr lvl="1"/>
            <a:endParaRPr lang="en-US" sz="1100" dirty="0"/>
          </a:p>
          <a:p>
            <a:pPr lvl="1"/>
            <a:r>
              <a:rPr lang="en-US" sz="1100" dirty="0"/>
              <a:t>We work with a</a:t>
            </a:r>
            <a:r>
              <a:rPr lang="en-US" sz="1100" baseline="0" dirty="0"/>
              <a:t> contractor to support, provide technical assistance, participate and ultimately complete the analysis and report for the Count. Overtime, we’ve learned the challenge of relying solely on a contractor because so much of our success relies on local knowledge and relationship to implement successfully. </a:t>
            </a:r>
          </a:p>
          <a:p>
            <a:pPr lvl="1"/>
            <a:endParaRPr lang="en-US" sz="1100" dirty="0"/>
          </a:p>
          <a:p>
            <a:pPr lvl="1"/>
            <a:r>
              <a:rPr lang="en-US" sz="1100" dirty="0"/>
              <a:t>Nearly 1000 volunteers and paid guides participate in the general street count</a:t>
            </a:r>
          </a:p>
          <a:p>
            <a:pPr lvl="1"/>
            <a:endParaRPr lang="en-US" sz="1100" dirty="0"/>
          </a:p>
          <a:p>
            <a:pPr lvl="1"/>
            <a:endParaRPr lang="en-US" sz="1100" dirty="0"/>
          </a:p>
          <a:p>
            <a:pPr lvl="1"/>
            <a:r>
              <a:rPr lang="en-US" sz="1100" dirty="0"/>
              <a:t>Technology: </a:t>
            </a:r>
          </a:p>
          <a:p>
            <a:pPr lvl="1"/>
            <a:r>
              <a:rPr lang="en-US" sz="1100" dirty="0"/>
              <a:t>We continue to use paper tally sheets and surveys, with our goals set towards increasing our technology tools for</a:t>
            </a:r>
            <a:r>
              <a:rPr lang="en-US" sz="1100" baseline="0" dirty="0"/>
              <a:t> improved volunteer/guide participation, data accuracy and time/cost efficiencies.</a:t>
            </a:r>
            <a:endParaRPr lang="en-US" sz="1100" dirty="0"/>
          </a:p>
          <a:p>
            <a:pPr lvl="1"/>
            <a:endParaRPr lang="en-US" sz="1100" dirty="0"/>
          </a:p>
        </p:txBody>
      </p:sp>
      <p:sp>
        <p:nvSpPr>
          <p:cNvPr id="4" name="Slide Number Placeholder 3"/>
          <p:cNvSpPr>
            <a:spLocks noGrp="1"/>
          </p:cNvSpPr>
          <p:nvPr>
            <p:ph type="sldNum" sz="quarter" idx="10"/>
          </p:nvPr>
        </p:nvSpPr>
        <p:spPr/>
        <p:txBody>
          <a:bodyPr/>
          <a:lstStyle/>
          <a:p>
            <a:fld id="{EB680252-6D94-B14F-9D9D-A4A9232FFC97}" type="slidenum">
              <a:rPr lang="en-US" smtClean="0"/>
              <a:t>3</a:t>
            </a:fld>
            <a:endParaRPr lang="en-US"/>
          </a:p>
        </p:txBody>
      </p:sp>
    </p:spTree>
    <p:extLst>
      <p:ext uri="{BB962C8B-B14F-4D97-AF65-F5344CB8AC3E}">
        <p14:creationId xmlns:p14="http://schemas.microsoft.com/office/powerpoint/2010/main" val="3057172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31</a:t>
            </a:fld>
            <a:endParaRPr lang="en-US"/>
          </a:p>
        </p:txBody>
      </p:sp>
    </p:spTree>
    <p:extLst>
      <p:ext uri="{BB962C8B-B14F-4D97-AF65-F5344CB8AC3E}">
        <p14:creationId xmlns:p14="http://schemas.microsoft.com/office/powerpoint/2010/main" val="944088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32</a:t>
            </a:fld>
            <a:endParaRPr lang="en-US"/>
          </a:p>
        </p:txBody>
      </p:sp>
    </p:spTree>
    <p:extLst>
      <p:ext uri="{BB962C8B-B14F-4D97-AF65-F5344CB8AC3E}">
        <p14:creationId xmlns:p14="http://schemas.microsoft.com/office/powerpoint/2010/main" val="2034465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33</a:t>
            </a:fld>
            <a:endParaRPr lang="en-US"/>
          </a:p>
        </p:txBody>
      </p:sp>
    </p:spTree>
    <p:extLst>
      <p:ext uri="{BB962C8B-B14F-4D97-AF65-F5344CB8AC3E}">
        <p14:creationId xmlns:p14="http://schemas.microsoft.com/office/powerpoint/2010/main" val="1331971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34</a:t>
            </a:fld>
            <a:endParaRPr lang="en-US"/>
          </a:p>
        </p:txBody>
      </p:sp>
    </p:spTree>
    <p:extLst>
      <p:ext uri="{BB962C8B-B14F-4D97-AF65-F5344CB8AC3E}">
        <p14:creationId xmlns:p14="http://schemas.microsoft.com/office/powerpoint/2010/main" val="273164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35</a:t>
            </a:fld>
            <a:endParaRPr lang="en-US"/>
          </a:p>
        </p:txBody>
      </p:sp>
    </p:spTree>
    <p:extLst>
      <p:ext uri="{BB962C8B-B14F-4D97-AF65-F5344CB8AC3E}">
        <p14:creationId xmlns:p14="http://schemas.microsoft.com/office/powerpoint/2010/main" val="4159591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36</a:t>
            </a:fld>
            <a:endParaRPr lang="en-US"/>
          </a:p>
        </p:txBody>
      </p:sp>
    </p:spTree>
    <p:extLst>
      <p:ext uri="{BB962C8B-B14F-4D97-AF65-F5344CB8AC3E}">
        <p14:creationId xmlns:p14="http://schemas.microsoft.com/office/powerpoint/2010/main" val="2268103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37</a:t>
            </a:fld>
            <a:endParaRPr lang="en-US"/>
          </a:p>
        </p:txBody>
      </p:sp>
    </p:spTree>
    <p:extLst>
      <p:ext uri="{BB962C8B-B14F-4D97-AF65-F5344CB8AC3E}">
        <p14:creationId xmlns:p14="http://schemas.microsoft.com/office/powerpoint/2010/main" val="2417902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38</a:t>
            </a:fld>
            <a:endParaRPr lang="en-US"/>
          </a:p>
        </p:txBody>
      </p:sp>
    </p:spTree>
    <p:extLst>
      <p:ext uri="{BB962C8B-B14F-4D97-AF65-F5344CB8AC3E}">
        <p14:creationId xmlns:p14="http://schemas.microsoft.com/office/powerpoint/2010/main" val="1619451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80252-6D94-B14F-9D9D-A4A9232FFC97}" type="slidenum">
              <a:rPr lang="en-US" smtClean="0"/>
              <a:t>39</a:t>
            </a:fld>
            <a:endParaRPr lang="en-US"/>
          </a:p>
        </p:txBody>
      </p:sp>
    </p:spTree>
    <p:extLst>
      <p:ext uri="{BB962C8B-B14F-4D97-AF65-F5344CB8AC3E}">
        <p14:creationId xmlns:p14="http://schemas.microsoft.com/office/powerpoint/2010/main" val="300800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Texas</a:t>
            </a:r>
            <a:r>
              <a:rPr lang="en-US" baseline="0" dirty="0"/>
              <a:t> Balance of State </a:t>
            </a:r>
            <a:r>
              <a:rPr lang="en-US" baseline="0" dirty="0" err="1"/>
              <a:t>CoC</a:t>
            </a:r>
            <a:r>
              <a:rPr lang="en-US" baseline="0" dirty="0"/>
              <a:t> covers 215 counties of the 254 counties in Texas. </a:t>
            </a:r>
          </a:p>
          <a:p>
            <a:r>
              <a:rPr lang="en-US" baseline="0" dirty="0"/>
              <a:t>We have 25 Local Homeless Coalitions within our geography. </a:t>
            </a:r>
          </a:p>
          <a:p>
            <a:r>
              <a:rPr lang="en-US" baseline="0" dirty="0"/>
              <a:t>In the context of our PIT planning, we had 31 primary PIT leads and each were requested to have a back up. </a:t>
            </a:r>
          </a:p>
          <a:p>
            <a:r>
              <a:rPr lang="en-US" baseline="0" dirty="0"/>
              <a:t>Some PIT leads were responsible for only one county with other PIT Leads coordinating counts across their entire LHC (which can include several counties)</a:t>
            </a:r>
          </a:p>
          <a:p>
            <a:r>
              <a:rPr lang="en-US" baseline="0" dirty="0"/>
              <a:t>To determine which communities would participate we used googles forms and sent them to previous PIT communities as well as LHC chairs</a:t>
            </a:r>
          </a:p>
          <a:p>
            <a:r>
              <a:rPr lang="en-US" baseline="0" dirty="0"/>
              <a:t>**Due to the large nature of our geography, we leave a lot of the logistics of the count up to each PIT lead and their area. We have found that allowing them to control their approach has yielded impressive and creative practices because they tend to know what methods will best serve their region. </a:t>
            </a:r>
          </a:p>
          <a:p>
            <a:endParaRPr lang="en-US" baseline="0" dirty="0"/>
          </a:p>
          <a:p>
            <a:r>
              <a:rPr lang="en-US" baseline="0" dirty="0"/>
              <a:t>Reference Basecamp- we have paid version but also free. Good project mgmt. tool</a:t>
            </a:r>
          </a:p>
          <a:p>
            <a:endParaRPr lang="en-US" baseline="0" dirty="0"/>
          </a:p>
        </p:txBody>
      </p:sp>
      <p:sp>
        <p:nvSpPr>
          <p:cNvPr id="4" name="Slide Number Placeholder 3"/>
          <p:cNvSpPr>
            <a:spLocks noGrp="1"/>
          </p:cNvSpPr>
          <p:nvPr>
            <p:ph type="sldNum" sz="quarter" idx="10"/>
          </p:nvPr>
        </p:nvSpPr>
        <p:spPr/>
        <p:txBody>
          <a:bodyPr/>
          <a:lstStyle/>
          <a:p>
            <a:fld id="{EB680252-6D94-B14F-9D9D-A4A9232FFC97}" type="slidenum">
              <a:rPr lang="en-US" smtClean="0"/>
              <a:t>4</a:t>
            </a:fld>
            <a:endParaRPr lang="en-US"/>
          </a:p>
        </p:txBody>
      </p:sp>
    </p:spTree>
    <p:extLst>
      <p:ext uri="{BB962C8B-B14F-4D97-AF65-F5344CB8AC3E}">
        <p14:creationId xmlns:p14="http://schemas.microsoft.com/office/powerpoint/2010/main" val="75554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community and </a:t>
            </a:r>
            <a:r>
              <a:rPr lang="en-US" baseline="0" dirty="0" err="1"/>
              <a:t>CoC</a:t>
            </a:r>
            <a:r>
              <a:rPr lang="en-US" baseline="0" dirty="0"/>
              <a:t> Board has agreed that our homeless response must center and lead with race to end homelessness given the disproportionality of who experiences homelessness. For that reason, in addition to taking special consideration of the geographical differences in King County, we select leaders with strong equity analysis to participate on the Action Group to provide oversight and recommendations around Count activities. The Action Group meets monthly to review materials and processes through an equity impact analysis with the goal of making the Count as inclusive as possible.</a:t>
            </a:r>
          </a:p>
          <a:p>
            <a:endParaRPr lang="en-US" baseline="0" dirty="0"/>
          </a:p>
          <a:p>
            <a:r>
              <a:rPr lang="en-US" baseline="0" dirty="0"/>
              <a:t>We also establish area leads by deployment center which is the physical location volunteers responsible for canvassing a specific part of the County will report to. In order to assure 100% coverage we assign census tracks to teams. </a:t>
            </a:r>
          </a:p>
          <a:p>
            <a:endParaRPr lang="en-US" baseline="0" dirty="0"/>
          </a:p>
          <a:p>
            <a:r>
              <a:rPr lang="en-US" baseline="0" dirty="0"/>
              <a:t>Given the challenges to identify youth and young adults in our general methodology and our community’s added goal to count the number or YYA at imminent risk of homelessness, we have a sub-group of YYA planners and providers that conduct a specialized youth count the afternoon before the general street count. </a:t>
            </a:r>
          </a:p>
          <a:p>
            <a:endParaRPr lang="en-US" baseline="0" dirty="0"/>
          </a:p>
          <a:p>
            <a:r>
              <a:rPr lang="en-US" baseline="0" dirty="0"/>
              <a:t>Technology:</a:t>
            </a:r>
          </a:p>
          <a:p>
            <a:pPr marL="171450" indent="-171450">
              <a:buFont typeface="Arial" panose="020B0604020202020204" pitchFamily="34" charset="0"/>
              <a:buChar char="•"/>
            </a:pPr>
            <a:r>
              <a:rPr lang="en-US" baseline="0" dirty="0"/>
              <a:t>At the beginning of our 2018 planning we intended to introduce technology tools into our count to respond to previous volunteer feedback about the clumsiness of paper tally sheets and surveys.</a:t>
            </a:r>
          </a:p>
          <a:p>
            <a:pPr marL="171450" indent="-171450">
              <a:buFont typeface="Arial" panose="020B0604020202020204" pitchFamily="34" charset="0"/>
              <a:buChar char="•"/>
            </a:pPr>
            <a:r>
              <a:rPr lang="en-US" baseline="0" dirty="0"/>
              <a:t>In the end, we were only able to try out a customized volunteer registration platform that allowed the following abilities we didn’t have in past counts:</a:t>
            </a:r>
          </a:p>
          <a:p>
            <a:pPr marL="628650" lvl="1" indent="-171450">
              <a:buFont typeface="Arial" panose="020B0604020202020204" pitchFamily="34" charset="0"/>
              <a:buChar char="•"/>
            </a:pPr>
            <a:r>
              <a:rPr lang="en-US" baseline="0" dirty="0"/>
              <a:t>Volunteers went to a landing page that was messaged and branded in alignment with the rest of our Count materials</a:t>
            </a:r>
          </a:p>
          <a:p>
            <a:pPr marL="628650" lvl="1" indent="-171450">
              <a:buFont typeface="Arial" panose="020B0604020202020204" pitchFamily="34" charset="0"/>
              <a:buChar char="•"/>
            </a:pPr>
            <a:r>
              <a:rPr lang="en-US" baseline="0" dirty="0"/>
              <a:t>Volunteers could update preferences or changes in availability </a:t>
            </a:r>
          </a:p>
          <a:p>
            <a:pPr marL="628650" lvl="1" indent="-171450">
              <a:buFont typeface="Arial" panose="020B0604020202020204" pitchFamily="34" charset="0"/>
              <a:buChar char="•"/>
            </a:pPr>
            <a:r>
              <a:rPr lang="en-US" baseline="0" dirty="0"/>
              <a:t>Area leads and project management staff could easily see how many volunteers were signed up by region and make adjustments as needed</a:t>
            </a:r>
          </a:p>
          <a:p>
            <a:pPr marL="628650" lvl="1" indent="-171450">
              <a:buFont typeface="Arial" panose="020B0604020202020204" pitchFamily="34" charset="0"/>
              <a:buChar char="•"/>
            </a:pPr>
            <a:r>
              <a:rPr lang="en-US" baseline="0" dirty="0"/>
              <a:t>My favorite! Area leads and project management could create pre-assigned teams assign census tracks visually, which ensured 100% coverage of an area and in a manner that made sense on the ground.</a:t>
            </a:r>
          </a:p>
        </p:txBody>
      </p:sp>
      <p:sp>
        <p:nvSpPr>
          <p:cNvPr id="4" name="Slide Number Placeholder 3"/>
          <p:cNvSpPr>
            <a:spLocks noGrp="1"/>
          </p:cNvSpPr>
          <p:nvPr>
            <p:ph type="sldNum" sz="quarter" idx="10"/>
          </p:nvPr>
        </p:nvSpPr>
        <p:spPr/>
        <p:txBody>
          <a:bodyPr/>
          <a:lstStyle/>
          <a:p>
            <a:fld id="{EB680252-6D94-B14F-9D9D-A4A9232FFC97}" type="slidenum">
              <a:rPr lang="en-US" smtClean="0"/>
              <a:t>5</a:t>
            </a:fld>
            <a:endParaRPr lang="en-US"/>
          </a:p>
        </p:txBody>
      </p:sp>
    </p:spTree>
    <p:extLst>
      <p:ext uri="{BB962C8B-B14F-4D97-AF65-F5344CB8AC3E}">
        <p14:creationId xmlns:p14="http://schemas.microsoft.com/office/powerpoint/2010/main" val="338648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google form on our website</a:t>
            </a:r>
            <a:r>
              <a:rPr lang="en-US" baseline="0" dirty="0"/>
              <a:t> in order to track volunteer registration. This form also contained our release form for each volunteer. </a:t>
            </a:r>
          </a:p>
          <a:p>
            <a:r>
              <a:rPr lang="en-US" baseline="0" dirty="0"/>
              <a:t>-Each PIT lead had different tactics for recruiting volunteers. Most of the communities used staff member connections within their LHC/Homeless Crisis Response System. </a:t>
            </a:r>
          </a:p>
          <a:p>
            <a:r>
              <a:rPr lang="en-US" baseline="0" dirty="0"/>
              <a:t>-There was also several communities that reported using their social media outlets several months in advance helped ensure they had a large number of volunteers for the count</a:t>
            </a:r>
          </a:p>
          <a:p>
            <a:r>
              <a:rPr lang="en-US" baseline="0" dirty="0"/>
              <a:t>-One of our communities partnered with the University of Texas at Tyler and coordinated a way to have the PIT count be part of the curriculum for nursing students (Smith County)</a:t>
            </a:r>
          </a:p>
          <a:p>
            <a:r>
              <a:rPr lang="en-US" baseline="0" dirty="0"/>
              <a:t>-Another one of our communities partnered with University of Texas of the Rio Grande Valley and added the PIT count to: The Engagement Zone, and internal site which matches volunteers with volunteer opportunities. Reportedly they got 80 more volunteers this year from this program alone. </a:t>
            </a:r>
          </a:p>
          <a:p>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6</a:t>
            </a:fld>
            <a:endParaRPr lang="en-US"/>
          </a:p>
        </p:txBody>
      </p:sp>
    </p:spTree>
    <p:extLst>
      <p:ext uri="{BB962C8B-B14F-4D97-AF65-F5344CB8AC3E}">
        <p14:creationId xmlns:p14="http://schemas.microsoft.com/office/powerpoint/2010/main" val="269990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rely heavily on past volunteers and stakeholders that are invested in the planning and implementation of the Count.</a:t>
            </a:r>
            <a:r>
              <a:rPr lang="en-US" baseline="0" dirty="0"/>
              <a:t> In Seattle, we have to close registration given the interest and depth of service provision in the City. Other more rural regions that may be forested or high speed interstate are more difficult to gain interest or buy in on why 100% canvassing is the right strategy. </a:t>
            </a:r>
          </a:p>
          <a:p>
            <a:endParaRPr lang="en-US" baseline="0" dirty="0"/>
          </a:p>
          <a:p>
            <a:r>
              <a:rPr lang="en-US" baseline="0" dirty="0"/>
              <a:t>Our goal is to make sure the folks being counted also have the opportunity to inform and hold an active role in the Count. We strive to have one paid guide (person with lived experience of homelessness) on every volunteer team. Guides may or may not know the area, but they are asked to help support a culture of respect and safety. Additionally, they can share knowledge of where to look and how to identify the signs of inhabitance that may go unnoticed by someone who has always been housed. Past guides are also a great resource for including folks they know. </a:t>
            </a:r>
          </a:p>
          <a:p>
            <a:endParaRPr lang="en-US" baseline="0" dirty="0"/>
          </a:p>
          <a:p>
            <a:r>
              <a:rPr lang="en-US" baseline="0" dirty="0"/>
              <a:t>The Consumer Advisory Council and Youth Action Board are our </a:t>
            </a:r>
            <a:r>
              <a:rPr lang="en-US" baseline="0" dirty="0" err="1"/>
              <a:t>CoC</a:t>
            </a:r>
            <a:r>
              <a:rPr lang="en-US" baseline="0" dirty="0"/>
              <a:t> related consumer advisors and decisions makers.</a:t>
            </a:r>
          </a:p>
          <a:p>
            <a:endParaRPr lang="en-US" baseline="0" dirty="0"/>
          </a:p>
          <a:p>
            <a:r>
              <a:rPr lang="en-US" baseline="0" dirty="0"/>
              <a:t>Real Change is Seattle’s </a:t>
            </a:r>
            <a:r>
              <a:rPr lang="en-US" dirty="0"/>
              <a:t>newspaper</a:t>
            </a:r>
            <a:r>
              <a:rPr lang="en-US" baseline="0" dirty="0"/>
              <a:t> that provides immediately employment for low-income or unhoused folks by selling their paper that also has contributions by its vendors.</a:t>
            </a:r>
          </a:p>
          <a:p>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7</a:t>
            </a:fld>
            <a:endParaRPr lang="en-US"/>
          </a:p>
        </p:txBody>
      </p:sp>
    </p:spTree>
    <p:extLst>
      <p:ext uri="{BB962C8B-B14F-4D97-AF65-F5344CB8AC3E}">
        <p14:creationId xmlns:p14="http://schemas.microsoft.com/office/powerpoint/2010/main" val="61651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PIT Committee-</a:t>
            </a:r>
          </a:p>
          <a:p>
            <a:pPr marL="171450" indent="-171450">
              <a:buFont typeface="Arial" panose="020B0604020202020204" pitchFamily="34" charset="0"/>
              <a:buChar char="•"/>
            </a:pPr>
            <a:r>
              <a:rPr lang="en-US" dirty="0"/>
              <a:t>To plan the count </a:t>
            </a:r>
          </a:p>
          <a:p>
            <a:pPr marL="171450" indent="-171450">
              <a:buFont typeface="Arial" panose="020B0604020202020204" pitchFamily="34" charset="0"/>
              <a:buChar char="•"/>
            </a:pPr>
            <a:r>
              <a:rPr lang="en-US" dirty="0"/>
              <a:t>To identify key action tasks in counting the homeless </a:t>
            </a:r>
          </a:p>
          <a:p>
            <a:pPr marL="171450" indent="-171450">
              <a:buFont typeface="Arial" panose="020B0604020202020204" pitchFamily="34" charset="0"/>
              <a:buChar char="•"/>
            </a:pPr>
            <a:r>
              <a:rPr lang="en-US" dirty="0"/>
              <a:t>To monitor the planning and implementation process </a:t>
            </a:r>
          </a:p>
          <a:p>
            <a:pPr marL="171450" indent="-171450">
              <a:buFont typeface="Arial" panose="020B0604020202020204" pitchFamily="34" charset="0"/>
              <a:buChar char="•"/>
            </a:pPr>
            <a:r>
              <a:rPr lang="en-US" dirty="0"/>
              <a:t>To ensure accountability in the process </a:t>
            </a:r>
          </a:p>
          <a:p>
            <a:pPr marL="171450" indent="-171450">
              <a:buFont typeface="Arial" panose="020B0604020202020204" pitchFamily="34" charset="0"/>
              <a:buChar char="•"/>
            </a:pPr>
            <a:r>
              <a:rPr lang="en-US" dirty="0"/>
              <a:t>To maintain consistent Point-In-Time Count standards</a:t>
            </a:r>
          </a:p>
          <a:p>
            <a:pPr marL="171450" indent="-171450">
              <a:buFont typeface="Arial" panose="020B0604020202020204" pitchFamily="34" charset="0"/>
              <a:buChar char="•"/>
            </a:pPr>
            <a:r>
              <a:rPr lang="en-US" dirty="0"/>
              <a:t>Divide up</a:t>
            </a:r>
            <a:r>
              <a:rPr lang="en-US" baseline="0" dirty="0"/>
              <a:t> roles among members- PIT lead, volunteer recruitment, mapping, </a:t>
            </a:r>
            <a:r>
              <a:rPr lang="en-US" baseline="0" dirty="0" err="1"/>
              <a:t>publicuty</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THN provides calendar with</a:t>
            </a:r>
            <a:r>
              <a:rPr lang="en-US" baseline="0" dirty="0"/>
              <a:t> deadlines and</a:t>
            </a:r>
            <a:r>
              <a:rPr lang="en-US" dirty="0"/>
              <a:t> sample meeting materials </a:t>
            </a:r>
          </a:p>
          <a:p>
            <a:endParaRPr lang="en-US" dirty="0"/>
          </a:p>
          <a:p>
            <a:r>
              <a:rPr lang="en-US" dirty="0"/>
              <a:t>Assign teams- having them set-up volunteer shifts</a:t>
            </a:r>
          </a:p>
          <a:p>
            <a:endParaRPr lang="en-US" dirty="0"/>
          </a:p>
          <a:p>
            <a:r>
              <a:rPr lang="en-US" dirty="0"/>
              <a:t>We left it up</a:t>
            </a:r>
            <a:r>
              <a:rPr lang="en-US" baseline="0" dirty="0"/>
              <a:t> to each community to establish their teams, create hot spots and create maps– Not sure what else to put here</a:t>
            </a:r>
            <a:endParaRPr lang="en-US" dirty="0"/>
          </a:p>
          <a:p>
            <a:r>
              <a:rPr lang="en-US" dirty="0"/>
              <a:t>**Survey</a:t>
            </a:r>
            <a:r>
              <a:rPr lang="en-US" baseline="0" dirty="0"/>
              <a:t> Question Development**</a:t>
            </a:r>
          </a:p>
          <a:p>
            <a:r>
              <a:rPr lang="en-US" dirty="0"/>
              <a:t>When</a:t>
            </a:r>
            <a:r>
              <a:rPr lang="en-US" baseline="0" dirty="0"/>
              <a:t> we were developing the survey questions we used several different methods. </a:t>
            </a:r>
          </a:p>
          <a:p>
            <a:r>
              <a:rPr lang="en-US" baseline="0" dirty="0"/>
              <a:t>We asked for staff input from different teams within our organization, </a:t>
            </a:r>
          </a:p>
          <a:p>
            <a:r>
              <a:rPr lang="en-US" baseline="0" dirty="0"/>
              <a:t>We researched other custom questions that </a:t>
            </a:r>
            <a:r>
              <a:rPr lang="en-US" baseline="0" dirty="0" err="1"/>
              <a:t>CoC’s</a:t>
            </a:r>
            <a:r>
              <a:rPr lang="en-US" baseline="0" dirty="0"/>
              <a:t> have publicly disclosed on their websites, </a:t>
            </a:r>
          </a:p>
          <a:p>
            <a:r>
              <a:rPr lang="en-US" baseline="0" dirty="0"/>
              <a:t>We researched risk factors for homelessness (ACES, natural disasters, type of employment, </a:t>
            </a:r>
            <a:r>
              <a:rPr lang="en-US" baseline="0" dirty="0" err="1"/>
              <a:t>etc</a:t>
            </a:r>
            <a:r>
              <a:rPr lang="en-US" baseline="0" dirty="0"/>
              <a:t>) and added questions and answer options to track them.</a:t>
            </a:r>
          </a:p>
          <a:p>
            <a:r>
              <a:rPr lang="en-US" baseline="0" dirty="0"/>
              <a:t>Additionally we used lessons learned from previous counts to help us rephrase questions (particularly the disability questions) to make them more culturally respectful to yield more responses. </a:t>
            </a:r>
          </a:p>
          <a:p>
            <a:r>
              <a:rPr lang="en-US" baseline="0" dirty="0"/>
              <a:t>We also very carefully considered the answer options to ensure that on the back end we wouldn’t have as many issues with analysis (another lesson learned from last year)</a:t>
            </a:r>
          </a:p>
          <a:p>
            <a:endParaRPr lang="en-US" baseline="0" dirty="0"/>
          </a:p>
          <a:p>
            <a:r>
              <a:rPr lang="en-US" baseline="0" dirty="0"/>
              <a:t>Building Mockup forms</a:t>
            </a:r>
          </a:p>
          <a:p>
            <a:r>
              <a:rPr lang="en-US" baseline="0" dirty="0"/>
              <a:t>We had a few phone calls with the creators of our app to walk through the questionnaire to establish the best flow. We did not finalize the survey during this one call. It was a process of constantly soliciting feedback from other staff members and doing run-throughs of the survey over the course of a month or so. </a:t>
            </a:r>
          </a:p>
          <a:p>
            <a:r>
              <a:rPr lang="en-US" baseline="0" dirty="0"/>
              <a:t>While we do use an app primarily, we did still have several communities that were reluctant to use the app solely. We developed a paper survey from the app survey so that communities could take a dual approach. </a:t>
            </a:r>
          </a:p>
          <a:p>
            <a:r>
              <a:rPr lang="en-US" baseline="0" dirty="0"/>
              <a:t>Most of our areas only used the app. Those that used the paper surveys tended to only offer them to a few of their volunteers/shelters; Although, we did have a community that opted to use only paper surveys and then do data entry after the count. </a:t>
            </a:r>
          </a:p>
          <a:p>
            <a:r>
              <a:rPr lang="en-US" baseline="0" dirty="0"/>
              <a:t>We then translated the paper surveys into Spanish for communities that needed both an English and Spanish version. </a:t>
            </a:r>
          </a:p>
          <a:p>
            <a:endParaRPr lang="en-US" baseline="0" dirty="0"/>
          </a:p>
          <a:p>
            <a:r>
              <a:rPr lang="en-US" baseline="0" dirty="0"/>
              <a:t>Unsheltered:</a:t>
            </a:r>
          </a:p>
          <a:p>
            <a:r>
              <a:rPr lang="en-US" baseline="0" dirty="0"/>
              <a:t>Count Method-</a:t>
            </a:r>
          </a:p>
          <a:p>
            <a:pPr marL="171450" indent="-171450">
              <a:buFont typeface="Arial" panose="020B0604020202020204" pitchFamily="34" charset="0"/>
              <a:buChar char="•"/>
            </a:pPr>
            <a:r>
              <a:rPr lang="en-US" baseline="0" dirty="0"/>
              <a:t>Night of (and) SBC</a:t>
            </a:r>
          </a:p>
          <a:p>
            <a:pPr marL="171450" indent="-171450">
              <a:buFont typeface="Arial" panose="020B0604020202020204" pitchFamily="34" charset="0"/>
              <a:buChar char="•"/>
            </a:pPr>
            <a:r>
              <a:rPr lang="en-US" baseline="0" dirty="0"/>
              <a:t>Complete Coverage</a:t>
            </a:r>
          </a:p>
          <a:p>
            <a:pPr marL="171450" indent="-171450">
              <a:buFont typeface="Arial" panose="020B0604020202020204" pitchFamily="34" charset="0"/>
              <a:buChar char="•"/>
            </a:pPr>
            <a:r>
              <a:rPr lang="en-US" baseline="0" dirty="0"/>
              <a:t>Known Locations *what we use*</a:t>
            </a:r>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8</a:t>
            </a:fld>
            <a:endParaRPr lang="en-US"/>
          </a:p>
        </p:txBody>
      </p:sp>
    </p:spTree>
    <p:extLst>
      <p:ext uri="{BB962C8B-B14F-4D97-AF65-F5344CB8AC3E}">
        <p14:creationId xmlns:p14="http://schemas.microsoft.com/office/powerpoint/2010/main" val="252989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80252-6D94-B14F-9D9D-A4A9232FFC97}" type="slidenum">
              <a:rPr lang="en-US" smtClean="0"/>
              <a:t>9</a:t>
            </a:fld>
            <a:endParaRPr lang="en-US"/>
          </a:p>
        </p:txBody>
      </p:sp>
    </p:spTree>
    <p:extLst>
      <p:ext uri="{BB962C8B-B14F-4D97-AF65-F5344CB8AC3E}">
        <p14:creationId xmlns:p14="http://schemas.microsoft.com/office/powerpoint/2010/main" val="1453222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NHSDC_PowerPoint_Title_Wide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284401" y="1120545"/>
            <a:ext cx="6506230" cy="490262"/>
          </a:xfrm>
        </p:spPr>
        <p:txBody>
          <a:bodyPr lIns="0" rIns="0"/>
          <a:lstStyle>
            <a:lvl1pPr algn="r">
              <a:defRPr lang="en-US" sz="2400" b="1" kern="1200" dirty="0">
                <a:solidFill>
                  <a:srgbClr val="144379"/>
                </a:solidFill>
                <a:latin typeface="Arial"/>
                <a:ea typeface="+mn-ea"/>
                <a:cs typeface="Arial"/>
              </a:defRPr>
            </a:lvl1pPr>
          </a:lstStyle>
          <a:p>
            <a:r>
              <a:rPr lang="en-US" dirty="0"/>
              <a:t>Click to edit Master title style</a:t>
            </a:r>
          </a:p>
        </p:txBody>
      </p:sp>
      <p:sp>
        <p:nvSpPr>
          <p:cNvPr id="3" name="Subtitle 2"/>
          <p:cNvSpPr>
            <a:spLocks noGrp="1"/>
          </p:cNvSpPr>
          <p:nvPr>
            <p:ph type="subTitle" idx="1"/>
          </p:nvPr>
        </p:nvSpPr>
        <p:spPr>
          <a:xfrm>
            <a:off x="2284401" y="1704413"/>
            <a:ext cx="6506230" cy="528553"/>
          </a:xfrm>
        </p:spPr>
        <p:txBody>
          <a:bodyPr lIns="0" rIns="0">
            <a:normAutofit/>
          </a:bodyPr>
          <a:lstStyle>
            <a:lvl1pPr marL="0" indent="0" algn="r">
              <a:buNone/>
              <a:defRPr sz="1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553200" y="4690556"/>
            <a:ext cx="2133600" cy="273844"/>
          </a:xfrm>
        </p:spPr>
        <p:txBody>
          <a:bodyPr/>
          <a:lstStyle>
            <a:lvl1pPr>
              <a:defRPr sz="1200">
                <a:solidFill>
                  <a:schemeClr val="tx1"/>
                </a:solidFill>
                <a:latin typeface="Arial"/>
                <a:cs typeface="Arial"/>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HSDC_PowerPoint_Wide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1066781"/>
            <a:ext cx="8229600" cy="857250"/>
          </a:xfrm>
        </p:spPr>
        <p:txBody>
          <a:bodyPr>
            <a:normAutofit/>
          </a:bodyPr>
          <a:lstStyle>
            <a:lvl1pPr algn="l">
              <a:defRPr sz="2800" b="1">
                <a:solidFill>
                  <a:srgbClr val="144379"/>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924031"/>
            <a:ext cx="8229600" cy="2670591"/>
          </a:xfrm>
        </p:spPr>
        <p:txBody>
          <a:bodyPr>
            <a:normAutofit/>
          </a:bodyPr>
          <a:lstStyle>
            <a:lvl1pPr marL="285750" indent="-285750">
              <a:buFont typeface="Arial"/>
              <a:buChar char="•"/>
              <a:defRPr sz="1600">
                <a:latin typeface="Arial"/>
                <a:cs typeface="Arial"/>
              </a:defRPr>
            </a:lvl1pPr>
            <a:lvl2pPr>
              <a:defRPr sz="1600">
                <a:latin typeface="Arial"/>
                <a:cs typeface="Arial"/>
              </a:defRPr>
            </a:lvl2pPr>
            <a:lvl3pPr>
              <a:defRPr sz="1600">
                <a:latin typeface="Arial"/>
                <a:cs typeface="Arial"/>
              </a:defRPr>
            </a:lvl3pPr>
            <a:lvl4pPr>
              <a:defRPr sz="1600">
                <a:latin typeface="Arial"/>
                <a:cs typeface="Arial"/>
              </a:defRPr>
            </a:lvl4pPr>
            <a:lvl5pPr>
              <a:defRPr sz="1600">
                <a:latin typeface="Arial"/>
                <a:cs typeface="Arial"/>
              </a:defRPr>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6553200" y="4690556"/>
            <a:ext cx="2133600" cy="273844"/>
          </a:xfrm>
        </p:spPr>
        <p:txBody>
          <a:bodyPr/>
          <a:lstStyle/>
          <a:p>
            <a:fld id="{AF88E988-FB04-AB4E-BE5A-59F242AF7F7A}" type="slidenum">
              <a:rPr lang="en-US" smtClean="0"/>
              <a:t>‹#›</a:t>
            </a:fld>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descr="NHSDC_PowerPoint_Wide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Slide Number Placeholder 5"/>
          <p:cNvSpPr>
            <a:spLocks noGrp="1"/>
          </p:cNvSpPr>
          <p:nvPr>
            <p:ph type="sldNum" sz="quarter" idx="12"/>
          </p:nvPr>
        </p:nvSpPr>
        <p:spPr>
          <a:xfrm>
            <a:off x="6553200" y="4690556"/>
            <a:ext cx="2133600" cy="273844"/>
          </a:xfrm>
        </p:spPr>
        <p:txBody>
          <a:bodyPr/>
          <a:lstStyle/>
          <a:p>
            <a:fld id="{AF88E988-FB04-AB4E-BE5A-59F242AF7F7A}" type="slidenum">
              <a:rPr lang="en-US" smtClean="0"/>
              <a:t>‹#›</a:t>
            </a:fld>
            <a:endParaRPr lang="en-US" dirty="0"/>
          </a:p>
        </p:txBody>
      </p:sp>
      <p:sp>
        <p:nvSpPr>
          <p:cNvPr id="8" name="Title 1"/>
          <p:cNvSpPr>
            <a:spLocks noGrp="1"/>
          </p:cNvSpPr>
          <p:nvPr>
            <p:ph type="title"/>
          </p:nvPr>
        </p:nvSpPr>
        <p:spPr>
          <a:xfrm>
            <a:off x="457200" y="1066781"/>
            <a:ext cx="8229600" cy="857250"/>
          </a:xfrm>
        </p:spPr>
        <p:txBody>
          <a:bodyPr>
            <a:normAutofit/>
          </a:bodyPr>
          <a:lstStyle>
            <a:lvl1pPr algn="l">
              <a:defRPr sz="2800" b="1">
                <a:solidFill>
                  <a:srgbClr val="144379"/>
                </a:solidFill>
                <a:latin typeface="Arial"/>
                <a:cs typeface="Arial"/>
              </a:defRPr>
            </a:lvl1pPr>
          </a:lstStyle>
          <a:p>
            <a:r>
              <a:rPr lang="en-US" dirty="0"/>
              <a:t>Click to edit Master title style</a:t>
            </a:r>
          </a:p>
        </p:txBody>
      </p:sp>
      <p:sp>
        <p:nvSpPr>
          <p:cNvPr id="10" name="Content Placeholder 2"/>
          <p:cNvSpPr>
            <a:spLocks noGrp="1"/>
          </p:cNvSpPr>
          <p:nvPr>
            <p:ph idx="1"/>
          </p:nvPr>
        </p:nvSpPr>
        <p:spPr>
          <a:xfrm>
            <a:off x="457200" y="1924031"/>
            <a:ext cx="4191000" cy="2670591"/>
          </a:xfrm>
        </p:spPr>
        <p:txBody>
          <a:bodyPr>
            <a:normAutofit/>
          </a:bodyPr>
          <a:lstStyle>
            <a:lvl1pPr marL="285750" indent="-285750">
              <a:buFont typeface="Arial"/>
              <a:buChar char="•"/>
              <a:defRPr sz="1600">
                <a:latin typeface="Arial"/>
                <a:cs typeface="Arial"/>
              </a:defRPr>
            </a:lvl1pPr>
            <a:lvl2pPr>
              <a:defRPr sz="1600">
                <a:latin typeface="Arial"/>
                <a:cs typeface="Arial"/>
              </a:defRPr>
            </a:lvl2pPr>
            <a:lvl3pPr>
              <a:defRPr sz="1600">
                <a:latin typeface="Arial"/>
                <a:cs typeface="Arial"/>
              </a:defRPr>
            </a:lvl3pPr>
            <a:lvl4pPr>
              <a:defRPr sz="1600">
                <a:latin typeface="Arial"/>
                <a:cs typeface="Arial"/>
              </a:defRPr>
            </a:lvl4pPr>
            <a:lvl5pPr>
              <a:defRPr sz="1600">
                <a:latin typeface="Arial"/>
                <a:cs typeface="Arial"/>
              </a:defRPr>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8200" y="1924031"/>
            <a:ext cx="4038600" cy="2670591"/>
          </a:xfrm>
        </p:spPr>
        <p:txBody>
          <a:bodyPr>
            <a:normAutofit/>
          </a:bodyPr>
          <a:lstStyle>
            <a:lvl1pPr marL="285750" indent="-285750">
              <a:buFont typeface="Arial"/>
              <a:buChar char="•"/>
              <a:defRPr sz="1600">
                <a:latin typeface="Arial"/>
                <a:cs typeface="Arial"/>
              </a:defRPr>
            </a:lvl1pPr>
            <a:lvl2pPr>
              <a:defRPr sz="1600">
                <a:latin typeface="Arial"/>
                <a:cs typeface="Arial"/>
              </a:defRPr>
            </a:lvl2pPr>
            <a:lvl3pPr>
              <a:defRPr sz="1600">
                <a:latin typeface="Arial"/>
                <a:cs typeface="Arial"/>
              </a:defRPr>
            </a:lvl3pPr>
            <a:lvl4pPr>
              <a:defRPr sz="1600">
                <a:latin typeface="Arial"/>
                <a:cs typeface="Arial"/>
              </a:defRPr>
            </a:lvl4pPr>
            <a:lvl5pPr>
              <a:defRPr sz="1600">
                <a:latin typeface="Arial"/>
                <a:cs typeface="Arial"/>
              </a:defRPr>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05946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heets.google.com/"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trello.co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about.canva.com/canva-for-nonprofit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mailchimp.com/"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join.m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qgis.org/"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data.census.gov/"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hyperlink" Target="https://www.hudexchange.info/programs/coc/gis-tools/"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https://registry.opendata.aws/"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hyperlink" Target="mailto:eddie@simtechsolutions.com"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hyperlink" Target="mailto:Danielle.Winslow@allhomekc.org" TargetMode="External"/><Relationship Id="rId4" Type="http://schemas.openxmlformats.org/officeDocument/2006/relationships/hyperlink" Target="mailto:Kristin@th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PIT Count Planning and Analysis</a:t>
            </a:r>
            <a:br>
              <a:rPr lang="en-US" dirty="0"/>
            </a:br>
            <a:r>
              <a:rPr lang="en-US" dirty="0"/>
              <a:t>Aided by Open Data and Open Source Tools</a:t>
            </a:r>
          </a:p>
        </p:txBody>
      </p:sp>
      <p:sp>
        <p:nvSpPr>
          <p:cNvPr id="3" name="Subtitle 2"/>
          <p:cNvSpPr>
            <a:spLocks noGrp="1"/>
          </p:cNvSpPr>
          <p:nvPr>
            <p:ph type="subTitle" idx="1"/>
          </p:nvPr>
        </p:nvSpPr>
        <p:spPr>
          <a:xfrm>
            <a:off x="2930085" y="1871330"/>
            <a:ext cx="5860546" cy="1509823"/>
          </a:xfrm>
        </p:spPr>
        <p:txBody>
          <a:bodyPr>
            <a:normAutofit fontScale="85000" lnSpcReduction="10000"/>
          </a:bodyPr>
          <a:lstStyle/>
          <a:p>
            <a:pPr algn="l">
              <a:spcAft>
                <a:spcPts val="600"/>
              </a:spcAft>
            </a:pPr>
            <a:r>
              <a:rPr lang="en-US" sz="1700" dirty="0"/>
              <a:t>Kristin Zakoor, Assistant Director of Data, Texas Homeless Network</a:t>
            </a:r>
          </a:p>
          <a:p>
            <a:pPr algn="l">
              <a:spcAft>
                <a:spcPts val="600"/>
              </a:spcAft>
            </a:pPr>
            <a:r>
              <a:rPr lang="en-US" sz="1700" dirty="0"/>
              <a:t>Danielle Winslow, Acting Deputy Director, All Home King County</a:t>
            </a:r>
          </a:p>
          <a:p>
            <a:pPr algn="l">
              <a:spcAft>
                <a:spcPts val="600"/>
              </a:spcAft>
            </a:pPr>
            <a:r>
              <a:rPr lang="en-US" sz="1700" dirty="0"/>
              <a:t>Eddie Barber, Lead Developer, Simtech Solutions </a:t>
            </a:r>
          </a:p>
          <a:p>
            <a:endParaRPr lang="en-US" dirty="0"/>
          </a:p>
          <a:p>
            <a:r>
              <a:rPr lang="en-US" dirty="0"/>
              <a:t> </a:t>
            </a:r>
          </a:p>
        </p:txBody>
      </p:sp>
      <p:sp>
        <p:nvSpPr>
          <p:cNvPr id="4" name="Slide Number Placeholder 3"/>
          <p:cNvSpPr>
            <a:spLocks noGrp="1"/>
          </p:cNvSpPr>
          <p:nvPr>
            <p:ph type="sldNum" sz="quarter" idx="12"/>
          </p:nvPr>
        </p:nvSpPr>
        <p:spPr/>
        <p:txBody>
          <a:bodyPr/>
          <a:lstStyle/>
          <a:p>
            <a:fld id="{AF88E988-FB04-AB4E-BE5A-59F242AF7F7A}" type="slidenum">
              <a:rPr lang="en-US" smtClean="0"/>
              <a:pPr/>
              <a:t>1</a:t>
            </a:fld>
            <a:endParaRPr lang="en-US" dirty="0"/>
          </a:p>
        </p:txBody>
      </p:sp>
    </p:spTree>
    <p:extLst>
      <p:ext uri="{BB962C8B-B14F-4D97-AF65-F5344CB8AC3E}">
        <p14:creationId xmlns:p14="http://schemas.microsoft.com/office/powerpoint/2010/main" val="408052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2177-D07D-4756-9EE5-258565C3D624}"/>
              </a:ext>
            </a:extLst>
          </p:cNvPr>
          <p:cNvSpPr>
            <a:spLocks noGrp="1"/>
          </p:cNvSpPr>
          <p:nvPr>
            <p:ph type="title"/>
          </p:nvPr>
        </p:nvSpPr>
        <p:spPr>
          <a:xfrm>
            <a:off x="457200" y="815231"/>
            <a:ext cx="8229600" cy="857250"/>
          </a:xfrm>
        </p:spPr>
        <p:txBody>
          <a:bodyPr>
            <a:normAutofit/>
          </a:bodyPr>
          <a:lstStyle/>
          <a:p>
            <a:r>
              <a:rPr lang="en-US" dirty="0"/>
              <a:t>Training</a:t>
            </a:r>
            <a:br>
              <a:rPr lang="en-US" dirty="0"/>
            </a:br>
            <a:r>
              <a:rPr lang="en-US" sz="2000" dirty="0"/>
              <a:t>(TX-BOS)</a:t>
            </a:r>
            <a:endParaRPr lang="en-US" sz="2000" b="0" dirty="0"/>
          </a:p>
        </p:txBody>
      </p:sp>
      <p:sp>
        <p:nvSpPr>
          <p:cNvPr id="3" name="Content Placeholder 2">
            <a:extLst>
              <a:ext uri="{FF2B5EF4-FFF2-40B4-BE49-F238E27FC236}">
                <a16:creationId xmlns:a16="http://schemas.microsoft.com/office/drawing/2014/main" id="{C7037834-9CE8-4319-9A9D-1A22D45B869B}"/>
              </a:ext>
            </a:extLst>
          </p:cNvPr>
          <p:cNvSpPr>
            <a:spLocks noGrp="1"/>
          </p:cNvSpPr>
          <p:nvPr>
            <p:ph idx="1"/>
          </p:nvPr>
        </p:nvSpPr>
        <p:spPr>
          <a:xfrm>
            <a:off x="457200" y="1670222"/>
            <a:ext cx="5113090" cy="2817542"/>
          </a:xfrm>
        </p:spPr>
        <p:txBody>
          <a:bodyPr>
            <a:normAutofit fontScale="92500" lnSpcReduction="20000"/>
          </a:bodyPr>
          <a:lstStyle/>
          <a:p>
            <a:r>
              <a:rPr lang="en-US" dirty="0"/>
              <a:t>For PIT Leads and back-ups:</a:t>
            </a:r>
          </a:p>
          <a:p>
            <a:pPr lvl="1"/>
            <a:r>
              <a:rPr lang="en-US" dirty="0"/>
              <a:t>All virtual trainings</a:t>
            </a:r>
          </a:p>
          <a:p>
            <a:pPr lvl="1"/>
            <a:r>
              <a:rPr lang="en-US" dirty="0"/>
              <a:t>Mandatory “train the trainer”</a:t>
            </a:r>
          </a:p>
          <a:p>
            <a:pPr lvl="2"/>
            <a:r>
              <a:rPr lang="en-US" dirty="0"/>
              <a:t>How to use the tech</a:t>
            </a:r>
          </a:p>
          <a:p>
            <a:pPr lvl="2"/>
            <a:r>
              <a:rPr lang="en-US" dirty="0"/>
              <a:t>Q &amp; A session</a:t>
            </a:r>
          </a:p>
          <a:p>
            <a:pPr lvl="1"/>
            <a:r>
              <a:rPr lang="en-US" dirty="0"/>
              <a:t>PPTs and supplemental materials</a:t>
            </a:r>
          </a:p>
          <a:p>
            <a:pPr lvl="1"/>
            <a:r>
              <a:rPr lang="en-US" dirty="0"/>
              <a:t>Guidance on how to conduct volunteer training</a:t>
            </a:r>
          </a:p>
          <a:p>
            <a:r>
              <a:rPr lang="en-US" dirty="0"/>
              <a:t>For volunteers:</a:t>
            </a:r>
          </a:p>
          <a:p>
            <a:pPr lvl="1"/>
            <a:r>
              <a:rPr lang="en-US" dirty="0"/>
              <a:t>In person training with PIT Leads</a:t>
            </a:r>
          </a:p>
          <a:p>
            <a:pPr lvl="1"/>
            <a:r>
              <a:rPr lang="en-US" dirty="0"/>
              <a:t>Online PPT training with knowledge check</a:t>
            </a:r>
          </a:p>
          <a:p>
            <a:pPr lvl="1"/>
            <a:r>
              <a:rPr lang="en-US" dirty="0"/>
              <a:t>“Quick-train” videos</a:t>
            </a:r>
          </a:p>
          <a:p>
            <a:pPr lvl="1"/>
            <a:r>
              <a:rPr lang="en-US" dirty="0"/>
              <a:t>Cheat Sheet materials</a:t>
            </a:r>
          </a:p>
          <a:p>
            <a:endParaRPr lang="en-US" dirty="0"/>
          </a:p>
          <a:p>
            <a:endParaRPr lang="en-US" dirty="0"/>
          </a:p>
        </p:txBody>
      </p:sp>
      <p:sp>
        <p:nvSpPr>
          <p:cNvPr id="4" name="Slide Number Placeholder 3">
            <a:extLst>
              <a:ext uri="{FF2B5EF4-FFF2-40B4-BE49-F238E27FC236}">
                <a16:creationId xmlns:a16="http://schemas.microsoft.com/office/drawing/2014/main" id="{5E748236-30E3-4597-A47F-AC1B89380F11}"/>
              </a:ext>
            </a:extLst>
          </p:cNvPr>
          <p:cNvSpPr>
            <a:spLocks noGrp="1"/>
          </p:cNvSpPr>
          <p:nvPr>
            <p:ph type="sldNum" sz="quarter" idx="12"/>
          </p:nvPr>
        </p:nvSpPr>
        <p:spPr/>
        <p:txBody>
          <a:bodyPr/>
          <a:lstStyle/>
          <a:p>
            <a:fld id="{AF88E988-FB04-AB4E-BE5A-59F242AF7F7A}" type="slidenum">
              <a:rPr lang="en-US" smtClean="0"/>
              <a:t>10</a:t>
            </a:fld>
            <a:endParaRPr lang="en-US" dirty="0"/>
          </a:p>
        </p:txBody>
      </p:sp>
      <p:pic>
        <p:nvPicPr>
          <p:cNvPr id="5" name="Picture 4"/>
          <p:cNvPicPr>
            <a:picLocks noChangeAspect="1"/>
          </p:cNvPicPr>
          <p:nvPr/>
        </p:nvPicPr>
        <p:blipFill>
          <a:blip r:embed="rId3"/>
          <a:stretch>
            <a:fillRect/>
          </a:stretch>
        </p:blipFill>
        <p:spPr>
          <a:xfrm>
            <a:off x="5343288" y="1672481"/>
            <a:ext cx="3575040" cy="2047481"/>
          </a:xfrm>
          <a:prstGeom prst="rect">
            <a:avLst/>
          </a:prstGeom>
        </p:spPr>
      </p:pic>
      <p:sp>
        <p:nvSpPr>
          <p:cNvPr id="6" name="TextBox 5"/>
          <p:cNvSpPr txBox="1"/>
          <p:nvPr/>
        </p:nvSpPr>
        <p:spPr>
          <a:xfrm>
            <a:off x="2260833" y="4435762"/>
            <a:ext cx="4387442" cy="338554"/>
          </a:xfrm>
          <a:prstGeom prst="rect">
            <a:avLst/>
          </a:prstGeom>
          <a:noFill/>
        </p:spPr>
        <p:txBody>
          <a:bodyPr wrap="square" rtlCol="0">
            <a:spAutoFit/>
          </a:bodyPr>
          <a:lstStyle/>
          <a:p>
            <a:pPr algn="ctr"/>
            <a:r>
              <a:rPr lang="en-US" sz="1600" dirty="0">
                <a:solidFill>
                  <a:schemeClr val="tx2"/>
                </a:solidFill>
              </a:rPr>
              <a:t>Free tools: Google form, </a:t>
            </a:r>
            <a:r>
              <a:rPr lang="en-US" sz="1600" dirty="0" err="1">
                <a:solidFill>
                  <a:schemeClr val="tx2"/>
                </a:solidFill>
              </a:rPr>
              <a:t>Canva</a:t>
            </a:r>
            <a:r>
              <a:rPr lang="en-US" sz="1600" dirty="0">
                <a:solidFill>
                  <a:schemeClr val="tx2"/>
                </a:solidFill>
              </a:rPr>
              <a:t>, </a:t>
            </a:r>
            <a:r>
              <a:rPr lang="en-US" sz="1600" dirty="0" err="1">
                <a:solidFill>
                  <a:schemeClr val="tx2"/>
                </a:solidFill>
              </a:rPr>
              <a:t>Venngage</a:t>
            </a:r>
            <a:endParaRPr lang="en-US" sz="1600" dirty="0">
              <a:solidFill>
                <a:schemeClr val="tx2"/>
              </a:solidFill>
            </a:endParaRPr>
          </a:p>
        </p:txBody>
      </p:sp>
    </p:spTree>
    <p:extLst>
      <p:ext uri="{BB962C8B-B14F-4D97-AF65-F5344CB8AC3E}">
        <p14:creationId xmlns:p14="http://schemas.microsoft.com/office/powerpoint/2010/main" val="3093753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2177-D07D-4756-9EE5-258565C3D624}"/>
              </a:ext>
            </a:extLst>
          </p:cNvPr>
          <p:cNvSpPr>
            <a:spLocks noGrp="1"/>
          </p:cNvSpPr>
          <p:nvPr>
            <p:ph type="title"/>
          </p:nvPr>
        </p:nvSpPr>
        <p:spPr>
          <a:xfrm>
            <a:off x="457200" y="815231"/>
            <a:ext cx="8229600" cy="857250"/>
          </a:xfrm>
        </p:spPr>
        <p:txBody>
          <a:bodyPr>
            <a:normAutofit fontScale="90000"/>
          </a:bodyPr>
          <a:lstStyle/>
          <a:p>
            <a:r>
              <a:rPr lang="en-US" dirty="0"/>
              <a:t>Training</a:t>
            </a:r>
            <a:br>
              <a:rPr lang="en-US" dirty="0"/>
            </a:br>
            <a:r>
              <a:rPr lang="en-US" sz="2400" dirty="0"/>
              <a:t>(King County)</a:t>
            </a:r>
            <a:endParaRPr lang="en-US" sz="2400" b="0" dirty="0"/>
          </a:p>
        </p:txBody>
      </p:sp>
      <p:sp>
        <p:nvSpPr>
          <p:cNvPr id="3" name="Content Placeholder 2">
            <a:extLst>
              <a:ext uri="{FF2B5EF4-FFF2-40B4-BE49-F238E27FC236}">
                <a16:creationId xmlns:a16="http://schemas.microsoft.com/office/drawing/2014/main" id="{C7037834-9CE8-4319-9A9D-1A22D45B869B}"/>
              </a:ext>
            </a:extLst>
          </p:cNvPr>
          <p:cNvSpPr>
            <a:spLocks noGrp="1"/>
          </p:cNvSpPr>
          <p:nvPr>
            <p:ph idx="1"/>
          </p:nvPr>
        </p:nvSpPr>
        <p:spPr>
          <a:xfrm>
            <a:off x="457200" y="1680847"/>
            <a:ext cx="5113090" cy="3179830"/>
          </a:xfrm>
        </p:spPr>
        <p:txBody>
          <a:bodyPr>
            <a:normAutofit fontScale="92500" lnSpcReduction="10000"/>
          </a:bodyPr>
          <a:lstStyle/>
          <a:p>
            <a:r>
              <a:rPr lang="en-US" dirty="0"/>
              <a:t>For volunteers, guides/surveyors (paid):</a:t>
            </a:r>
          </a:p>
          <a:p>
            <a:pPr lvl="1"/>
            <a:r>
              <a:rPr lang="en-US" dirty="0"/>
              <a:t>Regional in person trainings made available</a:t>
            </a:r>
          </a:p>
          <a:p>
            <a:pPr lvl="1"/>
            <a:r>
              <a:rPr lang="en-US" dirty="0"/>
              <a:t>Online webinar trainings </a:t>
            </a:r>
          </a:p>
          <a:p>
            <a:pPr lvl="1"/>
            <a:r>
              <a:rPr lang="en-US" dirty="0"/>
              <a:t>Posted “Quick-train” videos </a:t>
            </a:r>
          </a:p>
          <a:p>
            <a:pPr lvl="1"/>
            <a:r>
              <a:rPr lang="en-US" dirty="0"/>
              <a:t>Are you ready “quiz”</a:t>
            </a:r>
          </a:p>
          <a:p>
            <a:pPr lvl="1"/>
            <a:r>
              <a:rPr lang="en-US" dirty="0"/>
              <a:t>Training components:</a:t>
            </a:r>
          </a:p>
          <a:p>
            <a:pPr lvl="2"/>
            <a:r>
              <a:rPr lang="en-US" dirty="0"/>
              <a:t>Unconscious bias and impacts on data collection</a:t>
            </a:r>
          </a:p>
          <a:p>
            <a:pPr lvl="2"/>
            <a:r>
              <a:rPr lang="en-US" dirty="0"/>
              <a:t>What is the PIT and our local methodology</a:t>
            </a:r>
          </a:p>
          <a:p>
            <a:pPr lvl="2"/>
            <a:r>
              <a:rPr lang="en-US" dirty="0"/>
              <a:t>How to complete a tally sheet and how to identify signs of someone living in their vehicle</a:t>
            </a:r>
          </a:p>
          <a:p>
            <a:pPr lvl="2"/>
            <a:r>
              <a:rPr lang="en-US" dirty="0"/>
              <a:t>Responsibility and safety </a:t>
            </a:r>
          </a:p>
          <a:p>
            <a:endParaRPr lang="en-US" dirty="0"/>
          </a:p>
        </p:txBody>
      </p:sp>
      <p:sp>
        <p:nvSpPr>
          <p:cNvPr id="4" name="Slide Number Placeholder 3">
            <a:extLst>
              <a:ext uri="{FF2B5EF4-FFF2-40B4-BE49-F238E27FC236}">
                <a16:creationId xmlns:a16="http://schemas.microsoft.com/office/drawing/2014/main" id="{5E748236-30E3-4597-A47F-AC1B89380F11}"/>
              </a:ext>
            </a:extLst>
          </p:cNvPr>
          <p:cNvSpPr>
            <a:spLocks noGrp="1"/>
          </p:cNvSpPr>
          <p:nvPr>
            <p:ph type="sldNum" sz="quarter" idx="12"/>
          </p:nvPr>
        </p:nvSpPr>
        <p:spPr/>
        <p:txBody>
          <a:bodyPr/>
          <a:lstStyle/>
          <a:p>
            <a:fld id="{AF88E988-FB04-AB4E-BE5A-59F242AF7F7A}" type="slidenum">
              <a:rPr lang="en-US" smtClean="0"/>
              <a:t>11</a:t>
            </a:fld>
            <a:endParaRPr lang="en-US" dirty="0"/>
          </a:p>
        </p:txBody>
      </p:sp>
      <p:pic>
        <p:nvPicPr>
          <p:cNvPr id="8" name="Picture 7"/>
          <p:cNvPicPr>
            <a:picLocks noChangeAspect="1"/>
          </p:cNvPicPr>
          <p:nvPr/>
        </p:nvPicPr>
        <p:blipFill>
          <a:blip r:embed="rId3"/>
          <a:stretch>
            <a:fillRect/>
          </a:stretch>
        </p:blipFill>
        <p:spPr>
          <a:xfrm>
            <a:off x="5570290" y="1680847"/>
            <a:ext cx="3155743" cy="2375223"/>
          </a:xfrm>
          <a:prstGeom prst="rect">
            <a:avLst/>
          </a:prstGeom>
        </p:spPr>
      </p:pic>
    </p:spTree>
    <p:extLst>
      <p:ext uri="{BB962C8B-B14F-4D97-AF65-F5344CB8AC3E}">
        <p14:creationId xmlns:p14="http://schemas.microsoft.com/office/powerpoint/2010/main" val="1565248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EBEF-EDCE-4C9A-9DAE-132D4BDD37E7}"/>
              </a:ext>
            </a:extLst>
          </p:cNvPr>
          <p:cNvSpPr>
            <a:spLocks noGrp="1"/>
          </p:cNvSpPr>
          <p:nvPr>
            <p:ph type="title"/>
          </p:nvPr>
        </p:nvSpPr>
        <p:spPr/>
        <p:txBody>
          <a:bodyPr>
            <a:normAutofit fontScale="90000"/>
          </a:bodyPr>
          <a:lstStyle/>
          <a:p>
            <a:r>
              <a:rPr lang="en-US" dirty="0"/>
              <a:t>Messaging</a:t>
            </a:r>
            <a:br>
              <a:rPr lang="en-US" dirty="0"/>
            </a:br>
            <a:r>
              <a:rPr lang="en-US" dirty="0"/>
              <a:t>(TX-BOS)</a:t>
            </a:r>
          </a:p>
        </p:txBody>
      </p:sp>
      <p:sp>
        <p:nvSpPr>
          <p:cNvPr id="3" name="Content Placeholder 2">
            <a:extLst>
              <a:ext uri="{FF2B5EF4-FFF2-40B4-BE49-F238E27FC236}">
                <a16:creationId xmlns:a16="http://schemas.microsoft.com/office/drawing/2014/main" id="{13E778C0-0552-4073-AF31-7ED2282A8BD5}"/>
              </a:ext>
            </a:extLst>
          </p:cNvPr>
          <p:cNvSpPr>
            <a:spLocks noGrp="1"/>
          </p:cNvSpPr>
          <p:nvPr>
            <p:ph idx="1"/>
          </p:nvPr>
        </p:nvSpPr>
        <p:spPr>
          <a:xfrm>
            <a:off x="457200" y="1924031"/>
            <a:ext cx="3854741" cy="2670591"/>
          </a:xfrm>
        </p:spPr>
        <p:txBody>
          <a:bodyPr/>
          <a:lstStyle/>
          <a:p>
            <a:r>
              <a:rPr lang="en-US" dirty="0"/>
              <a:t>Social media</a:t>
            </a:r>
          </a:p>
          <a:p>
            <a:r>
              <a:rPr lang="en-US" dirty="0"/>
              <a:t>Local news and paper</a:t>
            </a:r>
          </a:p>
          <a:p>
            <a:pPr lvl="1"/>
            <a:r>
              <a:rPr lang="en-US" dirty="0"/>
              <a:t>“How to engage” materials</a:t>
            </a:r>
          </a:p>
          <a:p>
            <a:r>
              <a:rPr lang="en-US" dirty="0"/>
              <a:t>Discussed at </a:t>
            </a:r>
            <a:r>
              <a:rPr lang="en-US" dirty="0" err="1"/>
              <a:t>CoC</a:t>
            </a:r>
            <a:r>
              <a:rPr lang="en-US" dirty="0"/>
              <a:t> meetings</a:t>
            </a:r>
          </a:p>
          <a:p>
            <a:pPr lvl="1"/>
            <a:r>
              <a:rPr lang="en-US" dirty="0"/>
              <a:t>Local meetings</a:t>
            </a:r>
          </a:p>
          <a:p>
            <a:r>
              <a:rPr lang="en-US" dirty="0"/>
              <a:t>Listserv</a:t>
            </a:r>
          </a:p>
        </p:txBody>
      </p:sp>
      <p:sp>
        <p:nvSpPr>
          <p:cNvPr id="4" name="Slide Number Placeholder 3">
            <a:extLst>
              <a:ext uri="{FF2B5EF4-FFF2-40B4-BE49-F238E27FC236}">
                <a16:creationId xmlns:a16="http://schemas.microsoft.com/office/drawing/2014/main" id="{73FDF06D-B319-4C64-AC84-4B557A772C48}"/>
              </a:ext>
            </a:extLst>
          </p:cNvPr>
          <p:cNvSpPr>
            <a:spLocks noGrp="1"/>
          </p:cNvSpPr>
          <p:nvPr>
            <p:ph type="sldNum" sz="quarter" idx="12"/>
          </p:nvPr>
        </p:nvSpPr>
        <p:spPr/>
        <p:txBody>
          <a:bodyPr/>
          <a:lstStyle/>
          <a:p>
            <a:fld id="{AF88E988-FB04-AB4E-BE5A-59F242AF7F7A}" type="slidenum">
              <a:rPr lang="en-US" smtClean="0"/>
              <a:t>12</a:t>
            </a:fld>
            <a:endParaRPr lang="en-US" dirty="0"/>
          </a:p>
        </p:txBody>
      </p:sp>
      <p:pic>
        <p:nvPicPr>
          <p:cNvPr id="5" name="Picture 4"/>
          <p:cNvPicPr>
            <a:picLocks noChangeAspect="1"/>
          </p:cNvPicPr>
          <p:nvPr/>
        </p:nvPicPr>
        <p:blipFill>
          <a:blip r:embed="rId3"/>
          <a:stretch>
            <a:fillRect/>
          </a:stretch>
        </p:blipFill>
        <p:spPr>
          <a:xfrm>
            <a:off x="4486001" y="1582374"/>
            <a:ext cx="4258819" cy="2603733"/>
          </a:xfrm>
          <a:prstGeom prst="rect">
            <a:avLst/>
          </a:prstGeom>
        </p:spPr>
      </p:pic>
      <p:sp>
        <p:nvSpPr>
          <p:cNvPr id="6" name="TextBox 5"/>
          <p:cNvSpPr txBox="1"/>
          <p:nvPr/>
        </p:nvSpPr>
        <p:spPr>
          <a:xfrm>
            <a:off x="2260833" y="4488924"/>
            <a:ext cx="4387442" cy="338554"/>
          </a:xfrm>
          <a:prstGeom prst="rect">
            <a:avLst/>
          </a:prstGeom>
          <a:noFill/>
        </p:spPr>
        <p:txBody>
          <a:bodyPr wrap="square" rtlCol="0">
            <a:spAutoFit/>
          </a:bodyPr>
          <a:lstStyle/>
          <a:p>
            <a:pPr algn="ctr"/>
            <a:r>
              <a:rPr lang="en-US" sz="1600" dirty="0">
                <a:solidFill>
                  <a:schemeClr val="tx2"/>
                </a:solidFill>
              </a:rPr>
              <a:t>Free tools: Facebook, Twitter, Instagram, </a:t>
            </a:r>
            <a:r>
              <a:rPr lang="en-US" sz="1600" dirty="0" err="1">
                <a:solidFill>
                  <a:schemeClr val="tx2"/>
                </a:solidFill>
              </a:rPr>
              <a:t>Canva</a:t>
            </a:r>
            <a:endParaRPr lang="en-US" sz="1600" dirty="0">
              <a:solidFill>
                <a:schemeClr val="tx2"/>
              </a:solidFill>
            </a:endParaRPr>
          </a:p>
        </p:txBody>
      </p:sp>
    </p:spTree>
    <p:extLst>
      <p:ext uri="{BB962C8B-B14F-4D97-AF65-F5344CB8AC3E}">
        <p14:creationId xmlns:p14="http://schemas.microsoft.com/office/powerpoint/2010/main" val="352161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EBEF-EDCE-4C9A-9DAE-132D4BDD37E7}"/>
              </a:ext>
            </a:extLst>
          </p:cNvPr>
          <p:cNvSpPr>
            <a:spLocks noGrp="1"/>
          </p:cNvSpPr>
          <p:nvPr>
            <p:ph type="title"/>
          </p:nvPr>
        </p:nvSpPr>
        <p:spPr/>
        <p:txBody>
          <a:bodyPr>
            <a:normAutofit fontScale="90000"/>
          </a:bodyPr>
          <a:lstStyle/>
          <a:p>
            <a:r>
              <a:rPr lang="en-US" dirty="0"/>
              <a:t>Messaging</a:t>
            </a:r>
            <a:br>
              <a:rPr lang="en-US" dirty="0"/>
            </a:br>
            <a:r>
              <a:rPr lang="en-US" dirty="0"/>
              <a:t>(King County)</a:t>
            </a:r>
          </a:p>
        </p:txBody>
      </p:sp>
      <p:sp>
        <p:nvSpPr>
          <p:cNvPr id="3" name="Content Placeholder 2">
            <a:extLst>
              <a:ext uri="{FF2B5EF4-FFF2-40B4-BE49-F238E27FC236}">
                <a16:creationId xmlns:a16="http://schemas.microsoft.com/office/drawing/2014/main" id="{13E778C0-0552-4073-AF31-7ED2282A8BD5}"/>
              </a:ext>
            </a:extLst>
          </p:cNvPr>
          <p:cNvSpPr>
            <a:spLocks noGrp="1"/>
          </p:cNvSpPr>
          <p:nvPr>
            <p:ph idx="1"/>
          </p:nvPr>
        </p:nvSpPr>
        <p:spPr>
          <a:xfrm>
            <a:off x="457200" y="1924031"/>
            <a:ext cx="3854741" cy="2670591"/>
          </a:xfrm>
        </p:spPr>
        <p:txBody>
          <a:bodyPr/>
          <a:lstStyle/>
          <a:p>
            <a:r>
              <a:rPr lang="en-US" dirty="0"/>
              <a:t>Utilized customized volunteer portal to message general and regional reminders and directions to volunteers</a:t>
            </a:r>
          </a:p>
          <a:p>
            <a:r>
              <a:rPr lang="en-US" dirty="0"/>
              <a:t>Highlighted the importance AND limitations of trend data </a:t>
            </a:r>
          </a:p>
          <a:p>
            <a:r>
              <a:rPr lang="en-US" dirty="0"/>
              <a:t>Discussed at </a:t>
            </a:r>
            <a:r>
              <a:rPr lang="en-US" dirty="0" err="1"/>
              <a:t>CoC</a:t>
            </a:r>
            <a:r>
              <a:rPr lang="en-US" dirty="0"/>
              <a:t> meetings</a:t>
            </a:r>
          </a:p>
          <a:p>
            <a:pPr lvl="1"/>
            <a:r>
              <a:rPr lang="en-US" dirty="0"/>
              <a:t>Local meetings</a:t>
            </a:r>
          </a:p>
        </p:txBody>
      </p:sp>
      <p:sp>
        <p:nvSpPr>
          <p:cNvPr id="4" name="Slide Number Placeholder 3">
            <a:extLst>
              <a:ext uri="{FF2B5EF4-FFF2-40B4-BE49-F238E27FC236}">
                <a16:creationId xmlns:a16="http://schemas.microsoft.com/office/drawing/2014/main" id="{73FDF06D-B319-4C64-AC84-4B557A772C48}"/>
              </a:ext>
            </a:extLst>
          </p:cNvPr>
          <p:cNvSpPr>
            <a:spLocks noGrp="1"/>
          </p:cNvSpPr>
          <p:nvPr>
            <p:ph type="sldNum" sz="quarter" idx="12"/>
          </p:nvPr>
        </p:nvSpPr>
        <p:spPr/>
        <p:txBody>
          <a:bodyPr/>
          <a:lstStyle/>
          <a:p>
            <a:fld id="{AF88E988-FB04-AB4E-BE5A-59F242AF7F7A}" type="slidenum">
              <a:rPr lang="en-US" smtClean="0"/>
              <a:t>13</a:t>
            </a:fld>
            <a:endParaRPr lang="en-US" dirty="0"/>
          </a:p>
        </p:txBody>
      </p:sp>
      <p:pic>
        <p:nvPicPr>
          <p:cNvPr id="8" name="Picture 7"/>
          <p:cNvPicPr>
            <a:picLocks noChangeAspect="1"/>
          </p:cNvPicPr>
          <p:nvPr/>
        </p:nvPicPr>
        <p:blipFill>
          <a:blip r:embed="rId3"/>
          <a:stretch>
            <a:fillRect/>
          </a:stretch>
        </p:blipFill>
        <p:spPr>
          <a:xfrm>
            <a:off x="5199528" y="644081"/>
            <a:ext cx="2915771" cy="4320319"/>
          </a:xfrm>
          <a:prstGeom prst="rect">
            <a:avLst/>
          </a:prstGeom>
        </p:spPr>
      </p:pic>
    </p:spTree>
    <p:extLst>
      <p:ext uri="{BB962C8B-B14F-4D97-AF65-F5344CB8AC3E}">
        <p14:creationId xmlns:p14="http://schemas.microsoft.com/office/powerpoint/2010/main" val="2818985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2406-2798-4C9E-8DCD-22DB87549872}"/>
              </a:ext>
            </a:extLst>
          </p:cNvPr>
          <p:cNvSpPr>
            <a:spLocks noGrp="1"/>
          </p:cNvSpPr>
          <p:nvPr>
            <p:ph type="title"/>
          </p:nvPr>
        </p:nvSpPr>
        <p:spPr/>
        <p:txBody>
          <a:bodyPr>
            <a:normAutofit fontScale="90000"/>
          </a:bodyPr>
          <a:lstStyle/>
          <a:p>
            <a:r>
              <a:rPr lang="en-US" dirty="0"/>
              <a:t>Night of the Count</a:t>
            </a:r>
            <a:br>
              <a:rPr lang="en-US" dirty="0"/>
            </a:br>
            <a:r>
              <a:rPr lang="en-US" dirty="0"/>
              <a:t>(TX-BOS) </a:t>
            </a:r>
            <a:endParaRPr lang="en-US" b="0" dirty="0"/>
          </a:p>
        </p:txBody>
      </p:sp>
      <p:sp>
        <p:nvSpPr>
          <p:cNvPr id="4" name="Slide Number Placeholder 3">
            <a:extLst>
              <a:ext uri="{FF2B5EF4-FFF2-40B4-BE49-F238E27FC236}">
                <a16:creationId xmlns:a16="http://schemas.microsoft.com/office/drawing/2014/main" id="{E2397FCE-D263-423B-91BD-558F3C43D219}"/>
              </a:ext>
            </a:extLst>
          </p:cNvPr>
          <p:cNvSpPr>
            <a:spLocks noGrp="1"/>
          </p:cNvSpPr>
          <p:nvPr>
            <p:ph type="sldNum" sz="quarter" idx="12"/>
          </p:nvPr>
        </p:nvSpPr>
        <p:spPr/>
        <p:txBody>
          <a:bodyPr/>
          <a:lstStyle/>
          <a:p>
            <a:fld id="{AF88E988-FB04-AB4E-BE5A-59F242AF7F7A}" type="slidenum">
              <a:rPr lang="en-US" smtClean="0"/>
              <a:t>14</a:t>
            </a:fld>
            <a:endParaRPr lang="en-US" dirty="0"/>
          </a:p>
        </p:txBody>
      </p:sp>
      <p:sp>
        <p:nvSpPr>
          <p:cNvPr id="3" name="TextBox 2"/>
          <p:cNvSpPr txBox="1"/>
          <p:nvPr/>
        </p:nvSpPr>
        <p:spPr>
          <a:xfrm>
            <a:off x="545284" y="1924031"/>
            <a:ext cx="4127384" cy="2862322"/>
          </a:xfrm>
          <a:prstGeom prst="rect">
            <a:avLst/>
          </a:prstGeom>
          <a:noFill/>
        </p:spPr>
        <p:txBody>
          <a:bodyPr wrap="square" rtlCol="0">
            <a:spAutoFit/>
          </a:bodyPr>
          <a:lstStyle/>
          <a:p>
            <a:pPr marL="285750" indent="-285750">
              <a:buFont typeface="Arial" panose="020B0604020202020204" pitchFamily="34" charset="0"/>
              <a:buChar char="•"/>
            </a:pPr>
            <a:r>
              <a:rPr lang="en-US" dirty="0"/>
              <a:t>24 hour time frame</a:t>
            </a:r>
          </a:p>
          <a:p>
            <a:pPr marL="742950" lvl="1" indent="-285750">
              <a:buFont typeface="Arial" panose="020B0604020202020204" pitchFamily="34" charset="0"/>
              <a:buChar char="•"/>
            </a:pPr>
            <a:r>
              <a:rPr lang="en-US" dirty="0"/>
              <a:t>Community choice</a:t>
            </a:r>
          </a:p>
          <a:p>
            <a:pPr marL="742950" lvl="1" indent="-285750">
              <a:buFont typeface="Arial" panose="020B0604020202020204" pitchFamily="34" charset="0"/>
              <a:buChar char="•"/>
            </a:pPr>
            <a:r>
              <a:rPr lang="en-US" dirty="0"/>
              <a:t>Planned events</a:t>
            </a:r>
          </a:p>
          <a:p>
            <a:pPr marL="742950" lvl="1" indent="-285750">
              <a:buFont typeface="Arial" panose="020B0604020202020204" pitchFamily="34" charset="0"/>
              <a:buChar char="•"/>
            </a:pPr>
            <a:r>
              <a:rPr lang="en-US" dirty="0"/>
              <a:t>Community partnerships</a:t>
            </a:r>
          </a:p>
          <a:p>
            <a:pPr marL="285750" indent="-285750">
              <a:buFont typeface="Arial" panose="020B0604020202020204" pitchFamily="34" charset="0"/>
              <a:buChar char="•"/>
            </a:pPr>
            <a:r>
              <a:rPr lang="en-US" dirty="0"/>
              <a:t>Staff monitoring regions</a:t>
            </a:r>
          </a:p>
          <a:p>
            <a:pPr marL="742950" lvl="1" indent="-285750">
              <a:buFont typeface="Arial" panose="020B0604020202020204" pitchFamily="34" charset="0"/>
              <a:buChar char="•"/>
            </a:pPr>
            <a:r>
              <a:rPr lang="en-US" dirty="0"/>
              <a:t>Data quality checks</a:t>
            </a:r>
          </a:p>
          <a:p>
            <a:pPr marL="742950" lvl="1" indent="-285750">
              <a:buFont typeface="Arial" panose="020B0604020202020204" pitchFamily="34" charset="0"/>
              <a:buChar char="•"/>
            </a:pPr>
            <a:r>
              <a:rPr lang="en-US" dirty="0"/>
              <a:t>Technical assistance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3"/>
          <a:stretch>
            <a:fillRect/>
          </a:stretch>
        </p:blipFill>
        <p:spPr>
          <a:xfrm>
            <a:off x="5177970" y="1588471"/>
            <a:ext cx="2527311" cy="2574772"/>
          </a:xfrm>
          <a:prstGeom prst="rect">
            <a:avLst/>
          </a:prstGeom>
        </p:spPr>
      </p:pic>
      <p:sp>
        <p:nvSpPr>
          <p:cNvPr id="6" name="TextBox 5"/>
          <p:cNvSpPr txBox="1"/>
          <p:nvPr/>
        </p:nvSpPr>
        <p:spPr>
          <a:xfrm>
            <a:off x="2260833" y="4488924"/>
            <a:ext cx="4387442" cy="338554"/>
          </a:xfrm>
          <a:prstGeom prst="rect">
            <a:avLst/>
          </a:prstGeom>
          <a:noFill/>
        </p:spPr>
        <p:txBody>
          <a:bodyPr wrap="square" rtlCol="0">
            <a:spAutoFit/>
          </a:bodyPr>
          <a:lstStyle/>
          <a:p>
            <a:pPr algn="ctr"/>
            <a:r>
              <a:rPr lang="en-US" sz="1600" dirty="0">
                <a:solidFill>
                  <a:schemeClr val="tx2"/>
                </a:solidFill>
              </a:rPr>
              <a:t>Free tools: Facebook, Twitter, Instagram, </a:t>
            </a:r>
            <a:r>
              <a:rPr lang="en-US" sz="1600" dirty="0" err="1">
                <a:solidFill>
                  <a:schemeClr val="tx2"/>
                </a:solidFill>
              </a:rPr>
              <a:t>Canva</a:t>
            </a:r>
            <a:endParaRPr lang="en-US" sz="1600" dirty="0">
              <a:solidFill>
                <a:schemeClr val="tx2"/>
              </a:solidFill>
            </a:endParaRPr>
          </a:p>
        </p:txBody>
      </p:sp>
    </p:spTree>
    <p:extLst>
      <p:ext uri="{BB962C8B-B14F-4D97-AF65-F5344CB8AC3E}">
        <p14:creationId xmlns:p14="http://schemas.microsoft.com/office/powerpoint/2010/main" val="3719806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2406-2798-4C9E-8DCD-22DB87549872}"/>
              </a:ext>
            </a:extLst>
          </p:cNvPr>
          <p:cNvSpPr>
            <a:spLocks noGrp="1"/>
          </p:cNvSpPr>
          <p:nvPr>
            <p:ph type="title"/>
          </p:nvPr>
        </p:nvSpPr>
        <p:spPr/>
        <p:txBody>
          <a:bodyPr>
            <a:normAutofit fontScale="90000"/>
          </a:bodyPr>
          <a:lstStyle/>
          <a:p>
            <a:r>
              <a:rPr lang="en-US" dirty="0"/>
              <a:t>Night of the Count</a:t>
            </a:r>
            <a:br>
              <a:rPr lang="en-US" dirty="0"/>
            </a:br>
            <a:r>
              <a:rPr lang="en-US" dirty="0"/>
              <a:t>(King County) </a:t>
            </a:r>
            <a:endParaRPr lang="en-US" b="0" dirty="0"/>
          </a:p>
        </p:txBody>
      </p:sp>
      <p:sp>
        <p:nvSpPr>
          <p:cNvPr id="4" name="Slide Number Placeholder 3">
            <a:extLst>
              <a:ext uri="{FF2B5EF4-FFF2-40B4-BE49-F238E27FC236}">
                <a16:creationId xmlns:a16="http://schemas.microsoft.com/office/drawing/2014/main" id="{E2397FCE-D263-423B-91BD-558F3C43D219}"/>
              </a:ext>
            </a:extLst>
          </p:cNvPr>
          <p:cNvSpPr>
            <a:spLocks noGrp="1"/>
          </p:cNvSpPr>
          <p:nvPr>
            <p:ph type="sldNum" sz="quarter" idx="12"/>
          </p:nvPr>
        </p:nvSpPr>
        <p:spPr/>
        <p:txBody>
          <a:bodyPr/>
          <a:lstStyle/>
          <a:p>
            <a:fld id="{AF88E988-FB04-AB4E-BE5A-59F242AF7F7A}" type="slidenum">
              <a:rPr lang="en-US" smtClean="0"/>
              <a:t>15</a:t>
            </a:fld>
            <a:endParaRPr lang="en-US" dirty="0"/>
          </a:p>
        </p:txBody>
      </p:sp>
      <p:sp>
        <p:nvSpPr>
          <p:cNvPr id="3" name="TextBox 2"/>
          <p:cNvSpPr txBox="1"/>
          <p:nvPr/>
        </p:nvSpPr>
        <p:spPr>
          <a:xfrm>
            <a:off x="138545" y="1924031"/>
            <a:ext cx="4821381" cy="3139321"/>
          </a:xfrm>
          <a:prstGeom prst="rect">
            <a:avLst/>
          </a:prstGeom>
          <a:noFill/>
        </p:spPr>
        <p:txBody>
          <a:bodyPr wrap="square" rtlCol="0">
            <a:spAutoFit/>
          </a:bodyPr>
          <a:lstStyle/>
          <a:p>
            <a:pPr marL="285750" indent="-285750">
              <a:buFont typeface="Arial" panose="020B0604020202020204" pitchFamily="34" charset="0"/>
              <a:buChar char="•"/>
            </a:pPr>
            <a:r>
              <a:rPr lang="en-US" dirty="0"/>
              <a:t>Report to regional command center at 2:00AM to conduct observation count only</a:t>
            </a:r>
          </a:p>
          <a:p>
            <a:pPr marL="742950" lvl="1" indent="-285750">
              <a:buFont typeface="Arial" panose="020B0604020202020204" pitchFamily="34" charset="0"/>
              <a:buChar char="•"/>
            </a:pPr>
            <a:r>
              <a:rPr lang="en-US" dirty="0"/>
              <a:t>Review how to complete census</a:t>
            </a:r>
          </a:p>
          <a:p>
            <a:pPr marL="742950" lvl="1" indent="-285750">
              <a:buFont typeface="Arial" panose="020B0604020202020204" pitchFamily="34" charset="0"/>
              <a:buChar char="•"/>
            </a:pPr>
            <a:r>
              <a:rPr lang="en-US" dirty="0"/>
              <a:t>Distribute any census tracts not assigned</a:t>
            </a:r>
          </a:p>
          <a:p>
            <a:pPr marL="742950" lvl="1" indent="-285750">
              <a:buFont typeface="Arial" panose="020B0604020202020204" pitchFamily="34" charset="0"/>
              <a:buChar char="•"/>
            </a:pPr>
            <a:r>
              <a:rPr lang="en-US" dirty="0"/>
              <a:t>Sign volunteer teams with guide out</a:t>
            </a:r>
          </a:p>
          <a:p>
            <a:pPr marL="285750" indent="-285750">
              <a:buFont typeface="Arial" panose="020B0604020202020204" pitchFamily="34" charset="0"/>
              <a:buChar char="•"/>
            </a:pPr>
            <a:r>
              <a:rPr lang="en-US" dirty="0"/>
              <a:t>Staff monitoring team needs and returns</a:t>
            </a:r>
          </a:p>
          <a:p>
            <a:pPr marL="742950" lvl="1" indent="-285750">
              <a:buFont typeface="Arial" panose="020B0604020202020204" pitchFamily="34" charset="0"/>
              <a:buChar char="•"/>
            </a:pPr>
            <a:r>
              <a:rPr lang="en-US" dirty="0"/>
              <a:t>Data quality checks</a:t>
            </a:r>
          </a:p>
          <a:p>
            <a:pPr marL="742950" lvl="1" indent="-285750">
              <a:buFont typeface="Arial" panose="020B0604020202020204" pitchFamily="34" charset="0"/>
              <a:buChar char="•"/>
            </a:pPr>
            <a:r>
              <a:rPr lang="en-US" dirty="0"/>
              <a:t>Community breakfast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 name="Picture 4" descr="https://scontent.xx.fbcdn.net/hphotos-xaf1/v/t1.0-9/10404267_971109702934273_7706369259859686144_n.jpg?oh=4bc0a42e1267883504aa9b5ee0d159d8&amp;oe=57B2F2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774" y="977135"/>
            <a:ext cx="3586548" cy="373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980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8FDB-6CFF-4FEC-ADA6-1813064859E3}"/>
              </a:ext>
            </a:extLst>
          </p:cNvPr>
          <p:cNvSpPr>
            <a:spLocks noGrp="1"/>
          </p:cNvSpPr>
          <p:nvPr>
            <p:ph type="title"/>
          </p:nvPr>
        </p:nvSpPr>
        <p:spPr/>
        <p:txBody>
          <a:bodyPr>
            <a:normAutofit fontScale="90000"/>
          </a:bodyPr>
          <a:lstStyle/>
          <a:p>
            <a:r>
              <a:rPr lang="en-US" dirty="0"/>
              <a:t>After the Count</a:t>
            </a:r>
            <a:br>
              <a:rPr lang="en-US" dirty="0"/>
            </a:br>
            <a:r>
              <a:rPr lang="en-US" dirty="0"/>
              <a:t>(TX-BOS) </a:t>
            </a:r>
          </a:p>
        </p:txBody>
      </p:sp>
      <p:sp>
        <p:nvSpPr>
          <p:cNvPr id="3" name="Content Placeholder 2">
            <a:extLst>
              <a:ext uri="{FF2B5EF4-FFF2-40B4-BE49-F238E27FC236}">
                <a16:creationId xmlns:a16="http://schemas.microsoft.com/office/drawing/2014/main" id="{0CE06F97-A036-4765-87A1-AB5DE018EB49}"/>
              </a:ext>
            </a:extLst>
          </p:cNvPr>
          <p:cNvSpPr>
            <a:spLocks noGrp="1"/>
          </p:cNvSpPr>
          <p:nvPr>
            <p:ph idx="1"/>
          </p:nvPr>
        </p:nvSpPr>
        <p:spPr>
          <a:xfrm>
            <a:off x="457199" y="1924031"/>
            <a:ext cx="3594683" cy="2670591"/>
          </a:xfrm>
        </p:spPr>
        <p:txBody>
          <a:bodyPr/>
          <a:lstStyle/>
          <a:p>
            <a:r>
              <a:rPr lang="en-US" dirty="0"/>
              <a:t>Data clean-up</a:t>
            </a:r>
          </a:p>
          <a:p>
            <a:r>
              <a:rPr lang="en-US" dirty="0"/>
              <a:t>Analysis</a:t>
            </a:r>
          </a:p>
          <a:p>
            <a:pPr lvl="1"/>
            <a:r>
              <a:rPr lang="en-US" dirty="0" err="1"/>
              <a:t>CoC</a:t>
            </a:r>
            <a:r>
              <a:rPr lang="en-US" dirty="0"/>
              <a:t> wide</a:t>
            </a:r>
          </a:p>
          <a:p>
            <a:pPr lvl="1"/>
            <a:r>
              <a:rPr lang="en-US" dirty="0"/>
              <a:t>Community based</a:t>
            </a:r>
          </a:p>
          <a:p>
            <a:pPr lvl="1"/>
            <a:r>
              <a:rPr lang="en-US" dirty="0"/>
              <a:t>Racial Disparities</a:t>
            </a:r>
          </a:p>
          <a:p>
            <a:r>
              <a:rPr lang="en-US" dirty="0"/>
              <a:t>Community reports</a:t>
            </a:r>
          </a:p>
          <a:p>
            <a:r>
              <a:rPr lang="en-US" dirty="0"/>
              <a:t>Extrapolation</a:t>
            </a:r>
          </a:p>
          <a:p>
            <a:r>
              <a:rPr lang="en-US" dirty="0"/>
              <a:t>Thank you e-cards</a:t>
            </a:r>
          </a:p>
        </p:txBody>
      </p:sp>
      <p:sp>
        <p:nvSpPr>
          <p:cNvPr id="4" name="Slide Number Placeholder 3">
            <a:extLst>
              <a:ext uri="{FF2B5EF4-FFF2-40B4-BE49-F238E27FC236}">
                <a16:creationId xmlns:a16="http://schemas.microsoft.com/office/drawing/2014/main" id="{61EA61E5-7787-4BA6-B32C-8AE1B5F57DFF}"/>
              </a:ext>
            </a:extLst>
          </p:cNvPr>
          <p:cNvSpPr>
            <a:spLocks noGrp="1"/>
          </p:cNvSpPr>
          <p:nvPr>
            <p:ph type="sldNum" sz="quarter" idx="12"/>
          </p:nvPr>
        </p:nvSpPr>
        <p:spPr/>
        <p:txBody>
          <a:bodyPr/>
          <a:lstStyle/>
          <a:p>
            <a:fld id="{AF88E988-FB04-AB4E-BE5A-59F242AF7F7A}" type="slidenum">
              <a:rPr lang="en-US" smtClean="0"/>
              <a:t>16</a:t>
            </a:fld>
            <a:endParaRPr lang="en-US" dirty="0"/>
          </a:p>
        </p:txBody>
      </p:sp>
      <p:pic>
        <p:nvPicPr>
          <p:cNvPr id="5" name="Picture 4"/>
          <p:cNvPicPr>
            <a:picLocks noChangeAspect="1"/>
          </p:cNvPicPr>
          <p:nvPr/>
        </p:nvPicPr>
        <p:blipFill>
          <a:blip r:embed="rId3"/>
          <a:stretch>
            <a:fillRect/>
          </a:stretch>
        </p:blipFill>
        <p:spPr>
          <a:xfrm>
            <a:off x="4781725" y="1644242"/>
            <a:ext cx="3768696" cy="2654473"/>
          </a:xfrm>
          <a:prstGeom prst="rect">
            <a:avLst/>
          </a:prstGeom>
        </p:spPr>
      </p:pic>
      <p:sp>
        <p:nvSpPr>
          <p:cNvPr id="6" name="TextBox 5"/>
          <p:cNvSpPr txBox="1"/>
          <p:nvPr/>
        </p:nvSpPr>
        <p:spPr>
          <a:xfrm>
            <a:off x="2378279" y="4488924"/>
            <a:ext cx="4387442" cy="338554"/>
          </a:xfrm>
          <a:prstGeom prst="rect">
            <a:avLst/>
          </a:prstGeom>
          <a:noFill/>
        </p:spPr>
        <p:txBody>
          <a:bodyPr wrap="square" rtlCol="0">
            <a:spAutoFit/>
          </a:bodyPr>
          <a:lstStyle/>
          <a:p>
            <a:pPr algn="ctr"/>
            <a:r>
              <a:rPr lang="en-US" sz="1600" dirty="0">
                <a:solidFill>
                  <a:schemeClr val="tx2"/>
                </a:solidFill>
              </a:rPr>
              <a:t>Free tools: Google sheets, Punchbowl, Tableau </a:t>
            </a:r>
          </a:p>
        </p:txBody>
      </p:sp>
    </p:spTree>
    <p:extLst>
      <p:ext uri="{BB962C8B-B14F-4D97-AF65-F5344CB8AC3E}">
        <p14:creationId xmlns:p14="http://schemas.microsoft.com/office/powerpoint/2010/main" val="2736826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8FDB-6CFF-4FEC-ADA6-1813064859E3}"/>
              </a:ext>
            </a:extLst>
          </p:cNvPr>
          <p:cNvSpPr>
            <a:spLocks noGrp="1"/>
          </p:cNvSpPr>
          <p:nvPr>
            <p:ph type="title"/>
          </p:nvPr>
        </p:nvSpPr>
        <p:spPr/>
        <p:txBody>
          <a:bodyPr>
            <a:normAutofit fontScale="90000"/>
          </a:bodyPr>
          <a:lstStyle/>
          <a:p>
            <a:r>
              <a:rPr lang="en-US" dirty="0"/>
              <a:t>After the Count</a:t>
            </a:r>
            <a:br>
              <a:rPr lang="en-US" dirty="0"/>
            </a:br>
            <a:r>
              <a:rPr lang="en-US" dirty="0"/>
              <a:t>(King County)</a:t>
            </a:r>
          </a:p>
        </p:txBody>
      </p:sp>
      <p:sp>
        <p:nvSpPr>
          <p:cNvPr id="3" name="Content Placeholder 2">
            <a:extLst>
              <a:ext uri="{FF2B5EF4-FFF2-40B4-BE49-F238E27FC236}">
                <a16:creationId xmlns:a16="http://schemas.microsoft.com/office/drawing/2014/main" id="{0CE06F97-A036-4765-87A1-AB5DE018EB49}"/>
              </a:ext>
            </a:extLst>
          </p:cNvPr>
          <p:cNvSpPr>
            <a:spLocks noGrp="1"/>
          </p:cNvSpPr>
          <p:nvPr>
            <p:ph idx="1"/>
          </p:nvPr>
        </p:nvSpPr>
        <p:spPr>
          <a:xfrm>
            <a:off x="457200" y="1804825"/>
            <a:ext cx="8229600" cy="1567333"/>
          </a:xfrm>
        </p:spPr>
        <p:txBody>
          <a:bodyPr numCol="2">
            <a:normAutofit/>
          </a:bodyPr>
          <a:lstStyle/>
          <a:p>
            <a:r>
              <a:rPr lang="en-US" dirty="0"/>
              <a:t>Paid peer surveyors conduct paper surveys following the count</a:t>
            </a:r>
          </a:p>
          <a:p>
            <a:r>
              <a:rPr lang="en-US" dirty="0"/>
              <a:t>Transitional housing projects conduct surveys with program participants</a:t>
            </a:r>
          </a:p>
          <a:p>
            <a:r>
              <a:rPr lang="en-US" dirty="0"/>
              <a:t>Contractor receives tally and survey data for extrapolation, analysis and reporting</a:t>
            </a:r>
          </a:p>
          <a:p>
            <a:r>
              <a:rPr lang="en-US" dirty="0"/>
              <a:t>An electronic thank you and participation survey goes out to volunteers and guides</a:t>
            </a:r>
          </a:p>
          <a:p>
            <a:r>
              <a:rPr lang="en-US" dirty="0"/>
              <a:t>We hold an appreciation celebration for Action Group Members and Area Leads </a:t>
            </a:r>
          </a:p>
        </p:txBody>
      </p:sp>
      <p:sp>
        <p:nvSpPr>
          <p:cNvPr id="4" name="Slide Number Placeholder 3">
            <a:extLst>
              <a:ext uri="{FF2B5EF4-FFF2-40B4-BE49-F238E27FC236}">
                <a16:creationId xmlns:a16="http://schemas.microsoft.com/office/drawing/2014/main" id="{61EA61E5-7787-4BA6-B32C-8AE1B5F57DFF}"/>
              </a:ext>
            </a:extLst>
          </p:cNvPr>
          <p:cNvSpPr>
            <a:spLocks noGrp="1"/>
          </p:cNvSpPr>
          <p:nvPr>
            <p:ph type="sldNum" sz="quarter" idx="12"/>
          </p:nvPr>
        </p:nvSpPr>
        <p:spPr/>
        <p:txBody>
          <a:bodyPr/>
          <a:lstStyle/>
          <a:p>
            <a:fld id="{AF88E988-FB04-AB4E-BE5A-59F242AF7F7A}" type="slidenum">
              <a:rPr lang="en-US" smtClean="0"/>
              <a:t>17</a:t>
            </a:fld>
            <a:endParaRPr lang="en-US" dirty="0"/>
          </a:p>
        </p:txBody>
      </p:sp>
      <p:pic>
        <p:nvPicPr>
          <p:cNvPr id="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99" y="3431905"/>
            <a:ext cx="8886601" cy="153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947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C06DA8-EF13-4B52-AC08-A5456DA11969}"/>
              </a:ext>
            </a:extLst>
          </p:cNvPr>
          <p:cNvSpPr>
            <a:spLocks noGrp="1"/>
          </p:cNvSpPr>
          <p:nvPr>
            <p:ph type="sldNum" sz="quarter" idx="12"/>
          </p:nvPr>
        </p:nvSpPr>
        <p:spPr/>
        <p:txBody>
          <a:bodyPr/>
          <a:lstStyle/>
          <a:p>
            <a:fld id="{AF88E988-FB04-AB4E-BE5A-59F242AF7F7A}" type="slidenum">
              <a:rPr lang="en-US" smtClean="0"/>
              <a:t>18</a:t>
            </a:fld>
            <a:endParaRPr lang="en-US" dirty="0"/>
          </a:p>
        </p:txBody>
      </p:sp>
      <p:sp>
        <p:nvSpPr>
          <p:cNvPr id="2" name="Title 1">
            <a:extLst>
              <a:ext uri="{FF2B5EF4-FFF2-40B4-BE49-F238E27FC236}">
                <a16:creationId xmlns:a16="http://schemas.microsoft.com/office/drawing/2014/main" id="{08E13086-C302-41DE-87FC-B2F6B832AEE9}"/>
              </a:ext>
            </a:extLst>
          </p:cNvPr>
          <p:cNvSpPr>
            <a:spLocks noGrp="1"/>
          </p:cNvSpPr>
          <p:nvPr>
            <p:ph type="title"/>
          </p:nvPr>
        </p:nvSpPr>
        <p:spPr/>
        <p:txBody>
          <a:bodyPr>
            <a:normAutofit fontScale="90000"/>
          </a:bodyPr>
          <a:lstStyle/>
          <a:p>
            <a:r>
              <a:rPr lang="en-US" dirty="0"/>
              <a:t>Summary</a:t>
            </a:r>
            <a:br>
              <a:rPr lang="en-US" dirty="0"/>
            </a:br>
            <a:r>
              <a:rPr lang="en-US" dirty="0"/>
              <a:t>(TX-BOS)</a:t>
            </a:r>
            <a:endParaRPr lang="en-US" b="0" dirty="0"/>
          </a:p>
        </p:txBody>
      </p:sp>
      <p:sp>
        <p:nvSpPr>
          <p:cNvPr id="3" name="Content Placeholder 2">
            <a:extLst>
              <a:ext uri="{FF2B5EF4-FFF2-40B4-BE49-F238E27FC236}">
                <a16:creationId xmlns:a16="http://schemas.microsoft.com/office/drawing/2014/main" id="{B34A0D34-512B-49C7-945E-5918264366FC}"/>
              </a:ext>
            </a:extLst>
          </p:cNvPr>
          <p:cNvSpPr>
            <a:spLocks noGrp="1"/>
          </p:cNvSpPr>
          <p:nvPr>
            <p:ph idx="1"/>
          </p:nvPr>
        </p:nvSpPr>
        <p:spPr/>
        <p:txBody>
          <a:bodyPr/>
          <a:lstStyle/>
          <a:p>
            <a:r>
              <a:rPr lang="en-US" dirty="0"/>
              <a:t>Start planning early</a:t>
            </a:r>
          </a:p>
          <a:p>
            <a:r>
              <a:rPr lang="en-US" dirty="0"/>
              <a:t>Get local buy-in</a:t>
            </a:r>
          </a:p>
          <a:p>
            <a:r>
              <a:rPr lang="en-US" dirty="0"/>
              <a:t>Find a “champion” in each community</a:t>
            </a:r>
          </a:p>
          <a:p>
            <a:r>
              <a:rPr lang="en-US" dirty="0"/>
              <a:t>Provide on-going support and supplemental materials</a:t>
            </a:r>
          </a:p>
          <a:p>
            <a:r>
              <a:rPr lang="en-US" dirty="0"/>
              <a:t>Technology is a game changer</a:t>
            </a:r>
          </a:p>
          <a:p>
            <a:endParaRPr lang="en-US" dirty="0"/>
          </a:p>
        </p:txBody>
      </p:sp>
      <p:pic>
        <p:nvPicPr>
          <p:cNvPr id="7" name="Picture 6"/>
          <p:cNvPicPr>
            <a:picLocks noChangeAspect="1"/>
          </p:cNvPicPr>
          <p:nvPr/>
        </p:nvPicPr>
        <p:blipFill>
          <a:blip r:embed="rId3"/>
          <a:stretch>
            <a:fillRect/>
          </a:stretch>
        </p:blipFill>
        <p:spPr>
          <a:xfrm>
            <a:off x="4525708" y="1828800"/>
            <a:ext cx="4161092" cy="2386149"/>
          </a:xfrm>
          <a:prstGeom prst="rect">
            <a:avLst/>
          </a:prstGeom>
        </p:spPr>
      </p:pic>
    </p:spTree>
    <p:extLst>
      <p:ext uri="{BB962C8B-B14F-4D97-AF65-F5344CB8AC3E}">
        <p14:creationId xmlns:p14="http://schemas.microsoft.com/office/powerpoint/2010/main" val="4168234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A848D7-52A5-4637-B839-AC7A3C4BE310}"/>
              </a:ext>
            </a:extLst>
          </p:cNvPr>
          <p:cNvPicPr>
            <a:picLocks noChangeAspect="1"/>
          </p:cNvPicPr>
          <p:nvPr/>
        </p:nvPicPr>
        <p:blipFill>
          <a:blip r:embed="rId3"/>
          <a:stretch>
            <a:fillRect/>
          </a:stretch>
        </p:blipFill>
        <p:spPr>
          <a:xfrm>
            <a:off x="1203586" y="946298"/>
            <a:ext cx="6736828" cy="3957886"/>
          </a:xfrm>
          <a:prstGeom prst="rect">
            <a:avLst/>
          </a:prstGeom>
          <a:effectLst>
            <a:outerShdw blurRad="50800" dist="38100" dir="10800000" algn="r" rotWithShape="0">
              <a:prstClr val="black">
                <a:alpha val="40000"/>
              </a:prstClr>
            </a:outerShdw>
          </a:effectLst>
        </p:spPr>
      </p:pic>
      <p:sp>
        <p:nvSpPr>
          <p:cNvPr id="2" name="Slide Number Placeholder 1">
            <a:extLst>
              <a:ext uri="{FF2B5EF4-FFF2-40B4-BE49-F238E27FC236}">
                <a16:creationId xmlns:a16="http://schemas.microsoft.com/office/drawing/2014/main" id="{59CE43DF-02C3-421C-87B0-AD69AADB6C54}"/>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defTabSz="914400">
              <a:lnSpc>
                <a:spcPct val="90000"/>
              </a:lnSpc>
              <a:spcAft>
                <a:spcPts val="600"/>
              </a:spcAft>
            </a:pPr>
            <a:fld id="{AF88E988-FB04-AB4E-BE5A-59F242AF7F7A}" type="slidenum">
              <a:rPr lang="en-US" smtClean="0"/>
              <a:pPr defTabSz="914400">
                <a:lnSpc>
                  <a:spcPct val="90000"/>
                </a:lnSpc>
                <a:spcAft>
                  <a:spcPts val="600"/>
                </a:spcAft>
              </a:pPr>
              <a:t>19</a:t>
            </a:fld>
            <a:endParaRPr lang="en-US"/>
          </a:p>
        </p:txBody>
      </p:sp>
      <p:sp>
        <p:nvSpPr>
          <p:cNvPr id="7" name="TextBox 6">
            <a:extLst>
              <a:ext uri="{FF2B5EF4-FFF2-40B4-BE49-F238E27FC236}">
                <a16:creationId xmlns:a16="http://schemas.microsoft.com/office/drawing/2014/main" id="{4A99F8B1-70A0-4F31-8CA8-FDE621F85CBB}"/>
              </a:ext>
            </a:extLst>
          </p:cNvPr>
          <p:cNvSpPr txBox="1"/>
          <p:nvPr/>
        </p:nvSpPr>
        <p:spPr>
          <a:xfrm>
            <a:off x="1714794" y="576966"/>
            <a:ext cx="6046972" cy="369332"/>
          </a:xfrm>
          <a:prstGeom prst="rect">
            <a:avLst/>
          </a:prstGeom>
          <a:noFill/>
        </p:spPr>
        <p:txBody>
          <a:bodyPr wrap="square" rtlCol="0">
            <a:spAutoFit/>
          </a:bodyPr>
          <a:lstStyle/>
          <a:p>
            <a:pPr algn="ctr"/>
            <a:r>
              <a:rPr lang="en-US" dirty="0"/>
              <a:t>Texas Balance of State Point in Time Count Results</a:t>
            </a:r>
          </a:p>
        </p:txBody>
      </p:sp>
    </p:spTree>
    <p:extLst>
      <p:ext uri="{BB962C8B-B14F-4D97-AF65-F5344CB8AC3E}">
        <p14:creationId xmlns:p14="http://schemas.microsoft.com/office/powerpoint/2010/main" val="3806428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Texas Balance of State </a:t>
            </a:r>
          </a:p>
        </p:txBody>
      </p:sp>
      <p:sp>
        <p:nvSpPr>
          <p:cNvPr id="4" name="Slide Number Placeholder 3"/>
          <p:cNvSpPr>
            <a:spLocks noGrp="1"/>
          </p:cNvSpPr>
          <p:nvPr>
            <p:ph type="sldNum" sz="quarter" idx="12"/>
          </p:nvPr>
        </p:nvSpPr>
        <p:spPr/>
        <p:txBody>
          <a:bodyPr/>
          <a:lstStyle/>
          <a:p>
            <a:fld id="{AF88E988-FB04-AB4E-BE5A-59F242AF7F7A}" type="slidenum">
              <a:rPr lang="en-US" smtClean="0"/>
              <a:t>2</a:t>
            </a:fld>
            <a:endParaRPr lang="en-US" dirty="0"/>
          </a:p>
        </p:txBody>
      </p:sp>
      <p:sp>
        <p:nvSpPr>
          <p:cNvPr id="5" name="Content Placeholder 4"/>
          <p:cNvSpPr>
            <a:spLocks noGrp="1"/>
          </p:cNvSpPr>
          <p:nvPr>
            <p:ph idx="1"/>
          </p:nvPr>
        </p:nvSpPr>
        <p:spPr>
          <a:xfrm>
            <a:off x="356532" y="1907720"/>
            <a:ext cx="3821185" cy="2670591"/>
          </a:xfrm>
        </p:spPr>
        <p:txBody>
          <a:bodyPr/>
          <a:lstStyle/>
          <a:p>
            <a:r>
              <a:rPr lang="en-US" dirty="0"/>
              <a:t>Snapshot:</a:t>
            </a:r>
          </a:p>
          <a:p>
            <a:pPr lvl="1"/>
            <a:r>
              <a:rPr lang="en-US" dirty="0"/>
              <a:t>215 counties </a:t>
            </a:r>
          </a:p>
          <a:p>
            <a:pPr lvl="1"/>
            <a:r>
              <a:rPr lang="en-US" dirty="0"/>
              <a:t>25 Local Homeless Coalitions</a:t>
            </a:r>
          </a:p>
          <a:p>
            <a:pPr lvl="1"/>
            <a:r>
              <a:rPr lang="en-US" dirty="0"/>
              <a:t>Mix of Urban, Suburban, Rural</a:t>
            </a:r>
          </a:p>
          <a:p>
            <a:pPr lvl="1"/>
            <a:r>
              <a:rPr lang="en-US" dirty="0"/>
              <a:t>~1000 volunteers</a:t>
            </a:r>
          </a:p>
          <a:p>
            <a:pPr lvl="1"/>
            <a:r>
              <a:rPr lang="en-US" dirty="0"/>
              <a:t>Until 2018 used paper surveys then switched to mobile app</a:t>
            </a:r>
          </a:p>
          <a:p>
            <a:pPr marL="457200" lvl="1" indent="0">
              <a:buNone/>
            </a:pPr>
            <a:endParaRPr lang="en-US" dirty="0"/>
          </a:p>
          <a:p>
            <a:pPr lvl="1"/>
            <a:endParaRPr lang="en-US" dirty="0"/>
          </a:p>
        </p:txBody>
      </p:sp>
      <p:pic>
        <p:nvPicPr>
          <p:cNvPr id="7" name="Picture 6"/>
          <p:cNvPicPr>
            <a:picLocks noChangeAspect="1"/>
          </p:cNvPicPr>
          <p:nvPr/>
        </p:nvPicPr>
        <p:blipFill>
          <a:blip r:embed="rId3"/>
          <a:stretch>
            <a:fillRect/>
          </a:stretch>
        </p:blipFill>
        <p:spPr>
          <a:xfrm>
            <a:off x="4777260" y="1053590"/>
            <a:ext cx="3909540" cy="3524721"/>
          </a:xfrm>
          <a:prstGeom prst="rect">
            <a:avLst/>
          </a:prstGeom>
        </p:spPr>
      </p:pic>
    </p:spTree>
    <p:extLst>
      <p:ext uri="{BB962C8B-B14F-4D97-AF65-F5344CB8AC3E}">
        <p14:creationId xmlns:p14="http://schemas.microsoft.com/office/powerpoint/2010/main" val="3406486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C06DA8-EF13-4B52-AC08-A5456DA11969}"/>
              </a:ext>
            </a:extLst>
          </p:cNvPr>
          <p:cNvSpPr>
            <a:spLocks noGrp="1"/>
          </p:cNvSpPr>
          <p:nvPr>
            <p:ph type="sldNum" sz="quarter" idx="12"/>
          </p:nvPr>
        </p:nvSpPr>
        <p:spPr/>
        <p:txBody>
          <a:bodyPr/>
          <a:lstStyle/>
          <a:p>
            <a:fld id="{AF88E988-FB04-AB4E-BE5A-59F242AF7F7A}" type="slidenum">
              <a:rPr lang="en-US" smtClean="0"/>
              <a:t>20</a:t>
            </a:fld>
            <a:endParaRPr lang="en-US" dirty="0"/>
          </a:p>
        </p:txBody>
      </p:sp>
      <p:sp>
        <p:nvSpPr>
          <p:cNvPr id="2" name="Title 1">
            <a:extLst>
              <a:ext uri="{FF2B5EF4-FFF2-40B4-BE49-F238E27FC236}">
                <a16:creationId xmlns:a16="http://schemas.microsoft.com/office/drawing/2014/main" id="{08E13086-C302-41DE-87FC-B2F6B832AEE9}"/>
              </a:ext>
            </a:extLst>
          </p:cNvPr>
          <p:cNvSpPr>
            <a:spLocks noGrp="1"/>
          </p:cNvSpPr>
          <p:nvPr>
            <p:ph type="title"/>
          </p:nvPr>
        </p:nvSpPr>
        <p:spPr/>
        <p:txBody>
          <a:bodyPr>
            <a:normAutofit fontScale="90000"/>
          </a:bodyPr>
          <a:lstStyle/>
          <a:p>
            <a:r>
              <a:rPr lang="en-US" dirty="0"/>
              <a:t>Summary</a:t>
            </a:r>
            <a:br>
              <a:rPr lang="en-US" dirty="0"/>
            </a:br>
            <a:r>
              <a:rPr lang="en-US" dirty="0"/>
              <a:t>(King County)</a:t>
            </a:r>
            <a:endParaRPr lang="en-US" b="0" dirty="0"/>
          </a:p>
        </p:txBody>
      </p:sp>
      <p:sp>
        <p:nvSpPr>
          <p:cNvPr id="3" name="Content Placeholder 2">
            <a:extLst>
              <a:ext uri="{FF2B5EF4-FFF2-40B4-BE49-F238E27FC236}">
                <a16:creationId xmlns:a16="http://schemas.microsoft.com/office/drawing/2014/main" id="{B34A0D34-512B-49C7-945E-5918264366FC}"/>
              </a:ext>
            </a:extLst>
          </p:cNvPr>
          <p:cNvSpPr>
            <a:spLocks noGrp="1"/>
          </p:cNvSpPr>
          <p:nvPr>
            <p:ph idx="1"/>
          </p:nvPr>
        </p:nvSpPr>
        <p:spPr>
          <a:xfrm>
            <a:off x="189247" y="1787812"/>
            <a:ext cx="4191000" cy="2902744"/>
          </a:xfrm>
        </p:spPr>
        <p:txBody>
          <a:bodyPr>
            <a:normAutofit/>
          </a:bodyPr>
          <a:lstStyle/>
          <a:p>
            <a:r>
              <a:rPr lang="en-US" dirty="0"/>
              <a:t>Strategies to pave the way for technology</a:t>
            </a:r>
          </a:p>
          <a:p>
            <a:pPr lvl="1"/>
            <a:r>
              <a:rPr lang="en-US" dirty="0"/>
              <a:t>Start thinking about it now</a:t>
            </a:r>
          </a:p>
          <a:p>
            <a:pPr lvl="1"/>
            <a:r>
              <a:rPr lang="en-US" dirty="0"/>
              <a:t>Volunteer/guide experience</a:t>
            </a:r>
          </a:p>
          <a:p>
            <a:pPr lvl="1"/>
            <a:r>
              <a:rPr lang="en-US" dirty="0"/>
              <a:t>Cost saving </a:t>
            </a:r>
          </a:p>
          <a:p>
            <a:pPr lvl="1"/>
            <a:r>
              <a:rPr lang="en-US" dirty="0"/>
              <a:t>Efficiency and nimbleness </a:t>
            </a:r>
          </a:p>
          <a:p>
            <a:pPr lvl="1"/>
            <a:r>
              <a:rPr lang="en-US" dirty="0"/>
              <a:t>Build on HMIS framework for data privacy </a:t>
            </a:r>
          </a:p>
          <a:p>
            <a:pPr lvl="1"/>
            <a:r>
              <a:rPr lang="en-US" dirty="0"/>
              <a:t>Leverage partners outside of the </a:t>
            </a:r>
            <a:r>
              <a:rPr lang="en-US" dirty="0" err="1"/>
              <a:t>CoC</a:t>
            </a:r>
            <a:r>
              <a:rPr lang="en-US" dirty="0"/>
              <a:t> </a:t>
            </a:r>
          </a:p>
          <a:p>
            <a:pPr marL="457200" lvl="1" indent="0">
              <a:buNone/>
            </a:pPr>
            <a:endParaRPr lang="en-US" dirty="0"/>
          </a:p>
          <a:p>
            <a:endParaRPr lang="en-US" dirty="0"/>
          </a:p>
        </p:txBody>
      </p:sp>
      <p:pic>
        <p:nvPicPr>
          <p:cNvPr id="6" name="Picture 2" descr="https://scontent.xx.fbcdn.net/hphotos-xal1/v/t1.0-9/12924615_1132980550080520_7151403396645854955_n.jpg?oh=b76989ce32c104fc008d64f06c6da2da&amp;oe=57A7EF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731" y="1240378"/>
            <a:ext cx="4086371" cy="30818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5447" y="4495780"/>
            <a:ext cx="8229600" cy="369332"/>
          </a:xfrm>
          <a:prstGeom prst="rect">
            <a:avLst/>
          </a:prstGeom>
          <a:noFill/>
        </p:spPr>
        <p:txBody>
          <a:bodyPr wrap="square" rtlCol="0">
            <a:spAutoFit/>
          </a:bodyPr>
          <a:lstStyle/>
          <a:p>
            <a:r>
              <a:rPr lang="en-US" dirty="0"/>
              <a:t>For more information visit http://allhomekc.org/king-county-point-in-time-pit-count/</a:t>
            </a:r>
          </a:p>
        </p:txBody>
      </p:sp>
    </p:spTree>
    <p:extLst>
      <p:ext uri="{BB962C8B-B14F-4D97-AF65-F5344CB8AC3E}">
        <p14:creationId xmlns:p14="http://schemas.microsoft.com/office/powerpoint/2010/main" val="545035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88E988-FB04-AB4E-BE5A-59F242AF7F7A}" type="slidenum">
              <a:rPr lang="en-US" smtClean="0"/>
              <a:t>21</a:t>
            </a:fld>
            <a:endParaRPr lang="en-US" dirty="0"/>
          </a:p>
        </p:txBody>
      </p:sp>
      <p:pic>
        <p:nvPicPr>
          <p:cNvPr id="6" name="Picture 5"/>
          <p:cNvPicPr>
            <a:picLocks noChangeAspect="1"/>
          </p:cNvPicPr>
          <p:nvPr/>
        </p:nvPicPr>
        <p:blipFill>
          <a:blip r:embed="rId3"/>
          <a:stretch>
            <a:fillRect/>
          </a:stretch>
        </p:blipFill>
        <p:spPr>
          <a:xfrm>
            <a:off x="1106843" y="649276"/>
            <a:ext cx="7129431" cy="4320023"/>
          </a:xfrm>
          <a:prstGeom prst="rect">
            <a:avLst/>
          </a:prstGeom>
        </p:spPr>
      </p:pic>
    </p:spTree>
    <p:extLst>
      <p:ext uri="{BB962C8B-B14F-4D97-AF65-F5344CB8AC3E}">
        <p14:creationId xmlns:p14="http://schemas.microsoft.com/office/powerpoint/2010/main" val="1037314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22</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Google Sheets</a:t>
            </a:r>
          </a:p>
        </p:txBody>
      </p:sp>
      <p:sp>
        <p:nvSpPr>
          <p:cNvPr id="12" name="Content Placeholder 11">
            <a:extLst>
              <a:ext uri="{FF2B5EF4-FFF2-40B4-BE49-F238E27FC236}">
                <a16:creationId xmlns:a16="http://schemas.microsoft.com/office/drawing/2014/main" id="{73A990F7-9FCA-4341-9A51-D183B52F631E}"/>
              </a:ext>
            </a:extLst>
          </p:cNvPr>
          <p:cNvSpPr>
            <a:spLocks noGrp="1"/>
          </p:cNvSpPr>
          <p:nvPr>
            <p:ph idx="1"/>
          </p:nvPr>
        </p:nvSpPr>
        <p:spPr>
          <a:xfrm>
            <a:off x="457200" y="1924031"/>
            <a:ext cx="3955409" cy="2670591"/>
          </a:xfrm>
        </p:spPr>
        <p:txBody>
          <a:bodyPr/>
          <a:lstStyle/>
          <a:p>
            <a:r>
              <a:rPr lang="en-US" dirty="0"/>
              <a:t>Online, web based spreadsheets</a:t>
            </a:r>
          </a:p>
          <a:p>
            <a:r>
              <a:rPr lang="en-US" dirty="0"/>
              <a:t>Freely available via Google</a:t>
            </a:r>
          </a:p>
          <a:p>
            <a:r>
              <a:rPr lang="en-US" dirty="0">
                <a:hlinkClick r:id="rId3"/>
              </a:rPr>
              <a:t>https://sheets.google.com</a:t>
            </a:r>
            <a:endParaRPr lang="en-US" dirty="0"/>
          </a:p>
          <a:p>
            <a:pPr marL="0" indent="0">
              <a:buNone/>
            </a:pPr>
            <a:endParaRPr lang="en-US" dirty="0"/>
          </a:p>
        </p:txBody>
      </p:sp>
      <p:pic>
        <p:nvPicPr>
          <p:cNvPr id="13" name="Picture 12">
            <a:extLst>
              <a:ext uri="{FF2B5EF4-FFF2-40B4-BE49-F238E27FC236}">
                <a16:creationId xmlns:a16="http://schemas.microsoft.com/office/drawing/2014/main" id="{3C150385-F8C1-45DA-BAEB-D09D44076304}"/>
              </a:ext>
            </a:extLst>
          </p:cNvPr>
          <p:cNvPicPr>
            <a:picLocks noChangeAspect="1"/>
          </p:cNvPicPr>
          <p:nvPr/>
        </p:nvPicPr>
        <p:blipFill>
          <a:blip r:embed="rId4"/>
          <a:stretch>
            <a:fillRect/>
          </a:stretch>
        </p:blipFill>
        <p:spPr>
          <a:xfrm>
            <a:off x="7267575" y="1066781"/>
            <a:ext cx="1419225" cy="600075"/>
          </a:xfrm>
          <a:prstGeom prst="rect">
            <a:avLst/>
          </a:prstGeom>
        </p:spPr>
      </p:pic>
      <p:pic>
        <p:nvPicPr>
          <p:cNvPr id="14" name="Picture 13">
            <a:extLst>
              <a:ext uri="{FF2B5EF4-FFF2-40B4-BE49-F238E27FC236}">
                <a16:creationId xmlns:a16="http://schemas.microsoft.com/office/drawing/2014/main" id="{F3D6FB5A-C317-433C-98F6-B755EA9B7E58}"/>
              </a:ext>
            </a:extLst>
          </p:cNvPr>
          <p:cNvPicPr>
            <a:picLocks noChangeAspect="1"/>
          </p:cNvPicPr>
          <p:nvPr/>
        </p:nvPicPr>
        <p:blipFill>
          <a:blip r:embed="rId5"/>
          <a:stretch>
            <a:fillRect/>
          </a:stretch>
        </p:blipFill>
        <p:spPr>
          <a:xfrm>
            <a:off x="4484207" y="1962405"/>
            <a:ext cx="4137985" cy="2645325"/>
          </a:xfrm>
          <a:prstGeom prst="rect">
            <a:avLst/>
          </a:prstGeom>
        </p:spPr>
      </p:pic>
    </p:spTree>
    <p:extLst>
      <p:ext uri="{BB962C8B-B14F-4D97-AF65-F5344CB8AC3E}">
        <p14:creationId xmlns:p14="http://schemas.microsoft.com/office/powerpoint/2010/main" val="3853602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23</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Google Sheets</a:t>
            </a:r>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p:txBody>
          <a:bodyPr>
            <a:normAutofit/>
          </a:bodyPr>
          <a:lstStyle/>
          <a:p>
            <a:pPr marL="0" indent="0" algn="ctr">
              <a:buNone/>
            </a:pPr>
            <a:r>
              <a:rPr lang="en-US" sz="2000" u="sng" dirty="0"/>
              <a:t>Benefits</a:t>
            </a:r>
          </a:p>
          <a:p>
            <a:r>
              <a:rPr lang="en-US" dirty="0"/>
              <a:t>Familiar interface (same as Excel)</a:t>
            </a:r>
          </a:p>
          <a:p>
            <a:r>
              <a:rPr lang="en-US" dirty="0"/>
              <a:t>Allows for easy collaboration</a:t>
            </a:r>
          </a:p>
          <a:p>
            <a:r>
              <a:rPr lang="en-US" dirty="0"/>
              <a:t>Very flexible</a:t>
            </a:r>
          </a:p>
        </p:txBody>
      </p:sp>
      <p:sp>
        <p:nvSpPr>
          <p:cNvPr id="7" name="Content Placeholder 6">
            <a:extLst>
              <a:ext uri="{FF2B5EF4-FFF2-40B4-BE49-F238E27FC236}">
                <a16:creationId xmlns:a16="http://schemas.microsoft.com/office/drawing/2014/main" id="{567553EC-394E-4D6C-AA8B-99F5BE66665F}"/>
              </a:ext>
            </a:extLst>
          </p:cNvPr>
          <p:cNvSpPr>
            <a:spLocks noGrp="1"/>
          </p:cNvSpPr>
          <p:nvPr>
            <p:ph idx="13"/>
          </p:nvPr>
        </p:nvSpPr>
        <p:spPr/>
        <p:txBody>
          <a:bodyPr>
            <a:normAutofit/>
          </a:bodyPr>
          <a:lstStyle/>
          <a:p>
            <a:pPr marL="0" indent="0" algn="ctr">
              <a:buNone/>
            </a:pPr>
            <a:r>
              <a:rPr lang="en-US" sz="2000" u="sng" dirty="0"/>
              <a:t>Drawbacks</a:t>
            </a:r>
          </a:p>
          <a:p>
            <a:r>
              <a:rPr lang="en-US" dirty="0"/>
              <a:t>Not secure</a:t>
            </a:r>
          </a:p>
          <a:p>
            <a:r>
              <a:rPr lang="en-US" dirty="0"/>
              <a:t>Need to start from scratch</a:t>
            </a:r>
          </a:p>
        </p:txBody>
      </p:sp>
    </p:spTree>
    <p:extLst>
      <p:ext uri="{BB962C8B-B14F-4D97-AF65-F5344CB8AC3E}">
        <p14:creationId xmlns:p14="http://schemas.microsoft.com/office/powerpoint/2010/main" val="2192117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24</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Trello</a:t>
            </a:r>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p:txBody>
          <a:bodyPr>
            <a:normAutofit/>
          </a:bodyPr>
          <a:lstStyle/>
          <a:p>
            <a:endParaRPr lang="en-US" dirty="0">
              <a:hlinkClick r:id="rId3"/>
            </a:endParaRPr>
          </a:p>
          <a:p>
            <a:r>
              <a:rPr lang="en-US" dirty="0">
                <a:hlinkClick r:id="rId3"/>
              </a:rPr>
              <a:t>https://trello.com</a:t>
            </a:r>
            <a:endParaRPr lang="en-US" dirty="0"/>
          </a:p>
          <a:p>
            <a:r>
              <a:rPr lang="en-US" dirty="0"/>
              <a:t>Web-based project management tool</a:t>
            </a:r>
          </a:p>
          <a:p>
            <a:r>
              <a:rPr lang="en-US" dirty="0"/>
              <a:t>Uses Lists and Cards to help manage tasks</a:t>
            </a:r>
          </a:p>
          <a:p>
            <a:pPr marL="0" indent="0">
              <a:buNone/>
            </a:pPr>
            <a:endParaRPr lang="en-US" dirty="0"/>
          </a:p>
        </p:txBody>
      </p:sp>
      <p:pic>
        <p:nvPicPr>
          <p:cNvPr id="4" name="Picture 3">
            <a:extLst>
              <a:ext uri="{FF2B5EF4-FFF2-40B4-BE49-F238E27FC236}">
                <a16:creationId xmlns:a16="http://schemas.microsoft.com/office/drawing/2014/main" id="{7A32AC88-F587-4406-BB23-B8AA9103246A}"/>
              </a:ext>
            </a:extLst>
          </p:cNvPr>
          <p:cNvPicPr>
            <a:picLocks noChangeAspect="1"/>
          </p:cNvPicPr>
          <p:nvPr/>
        </p:nvPicPr>
        <p:blipFill>
          <a:blip r:embed="rId4"/>
          <a:stretch>
            <a:fillRect/>
          </a:stretch>
        </p:blipFill>
        <p:spPr>
          <a:xfrm>
            <a:off x="7239000" y="1066781"/>
            <a:ext cx="1447800" cy="581025"/>
          </a:xfrm>
          <a:prstGeom prst="rect">
            <a:avLst/>
          </a:prstGeom>
        </p:spPr>
      </p:pic>
      <p:pic>
        <p:nvPicPr>
          <p:cNvPr id="9" name="Picture 8">
            <a:extLst>
              <a:ext uri="{FF2B5EF4-FFF2-40B4-BE49-F238E27FC236}">
                <a16:creationId xmlns:a16="http://schemas.microsoft.com/office/drawing/2014/main" id="{1D667D90-0A82-468D-92E7-95196F0F0C2E}"/>
              </a:ext>
            </a:extLst>
          </p:cNvPr>
          <p:cNvPicPr>
            <a:picLocks noChangeAspect="1"/>
          </p:cNvPicPr>
          <p:nvPr/>
        </p:nvPicPr>
        <p:blipFill>
          <a:blip r:embed="rId5"/>
          <a:stretch>
            <a:fillRect/>
          </a:stretch>
        </p:blipFill>
        <p:spPr>
          <a:xfrm>
            <a:off x="4572000" y="1924031"/>
            <a:ext cx="4114800" cy="2861916"/>
          </a:xfrm>
          <a:prstGeom prst="rect">
            <a:avLst/>
          </a:prstGeom>
        </p:spPr>
      </p:pic>
    </p:spTree>
    <p:extLst>
      <p:ext uri="{BB962C8B-B14F-4D97-AF65-F5344CB8AC3E}">
        <p14:creationId xmlns:p14="http://schemas.microsoft.com/office/powerpoint/2010/main" val="545687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25</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Trello</a:t>
            </a:r>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p:txBody>
          <a:bodyPr>
            <a:normAutofit/>
          </a:bodyPr>
          <a:lstStyle/>
          <a:p>
            <a:pPr marL="0" indent="0" algn="ctr">
              <a:buNone/>
            </a:pPr>
            <a:r>
              <a:rPr lang="en-US" sz="2000" u="sng" dirty="0"/>
              <a:t>Benefits</a:t>
            </a:r>
          </a:p>
          <a:p>
            <a:r>
              <a:rPr lang="en-US" dirty="0"/>
              <a:t>Great for tracking tasks</a:t>
            </a:r>
          </a:p>
          <a:p>
            <a:r>
              <a:rPr lang="en-US" dirty="0"/>
              <a:t>Allows for uploading/sharing of various documents and images</a:t>
            </a:r>
          </a:p>
          <a:p>
            <a:r>
              <a:rPr lang="en-US" dirty="0"/>
              <a:t>Sends email alerts</a:t>
            </a:r>
          </a:p>
        </p:txBody>
      </p:sp>
      <p:sp>
        <p:nvSpPr>
          <p:cNvPr id="7" name="Content Placeholder 6">
            <a:extLst>
              <a:ext uri="{FF2B5EF4-FFF2-40B4-BE49-F238E27FC236}">
                <a16:creationId xmlns:a16="http://schemas.microsoft.com/office/drawing/2014/main" id="{567553EC-394E-4D6C-AA8B-99F5BE66665F}"/>
              </a:ext>
            </a:extLst>
          </p:cNvPr>
          <p:cNvSpPr>
            <a:spLocks noGrp="1"/>
          </p:cNvSpPr>
          <p:nvPr>
            <p:ph idx="13"/>
          </p:nvPr>
        </p:nvSpPr>
        <p:spPr/>
        <p:txBody>
          <a:bodyPr>
            <a:normAutofit/>
          </a:bodyPr>
          <a:lstStyle/>
          <a:p>
            <a:pPr marL="0" indent="0" algn="ctr">
              <a:buNone/>
            </a:pPr>
            <a:r>
              <a:rPr lang="en-US" sz="2000" u="sng" dirty="0"/>
              <a:t>Drawbacks</a:t>
            </a:r>
          </a:p>
          <a:p>
            <a:r>
              <a:rPr lang="en-US" dirty="0"/>
              <a:t>Not secure enough for client-data</a:t>
            </a:r>
          </a:p>
          <a:p>
            <a:r>
              <a:rPr lang="en-US" dirty="0"/>
              <a:t>Needs buy-in from all users</a:t>
            </a:r>
          </a:p>
          <a:p>
            <a:r>
              <a:rPr lang="en-US" dirty="0"/>
              <a:t>Free version is limited in how many integrations it can do</a:t>
            </a:r>
          </a:p>
          <a:p>
            <a:endParaRPr lang="en-US" dirty="0"/>
          </a:p>
        </p:txBody>
      </p:sp>
    </p:spTree>
    <p:extLst>
      <p:ext uri="{BB962C8B-B14F-4D97-AF65-F5344CB8AC3E}">
        <p14:creationId xmlns:p14="http://schemas.microsoft.com/office/powerpoint/2010/main" val="3834668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26</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Canva</a:t>
            </a:r>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a:xfrm>
            <a:off x="457200" y="1924031"/>
            <a:ext cx="3685926" cy="2670591"/>
          </a:xfrm>
        </p:spPr>
        <p:txBody>
          <a:bodyPr>
            <a:normAutofit/>
          </a:bodyPr>
          <a:lstStyle/>
          <a:p>
            <a:r>
              <a:rPr lang="en-US" dirty="0"/>
              <a:t>Create high quality graphics and designs, such as posters, flyers, </a:t>
            </a:r>
            <a:r>
              <a:rPr lang="en-US" dirty="0" err="1"/>
              <a:t>etc</a:t>
            </a:r>
            <a:endParaRPr lang="en-US" dirty="0">
              <a:hlinkClick r:id="rId3"/>
            </a:endParaRPr>
          </a:p>
          <a:p>
            <a:r>
              <a:rPr lang="en-US" dirty="0">
                <a:hlinkClick r:id="rId3"/>
              </a:rPr>
              <a:t>https://about.canva.com/canva-for-nonprofits/</a:t>
            </a:r>
            <a:endParaRPr lang="en-US" dirty="0"/>
          </a:p>
        </p:txBody>
      </p:sp>
      <p:pic>
        <p:nvPicPr>
          <p:cNvPr id="4" name="Picture 3">
            <a:extLst>
              <a:ext uri="{FF2B5EF4-FFF2-40B4-BE49-F238E27FC236}">
                <a16:creationId xmlns:a16="http://schemas.microsoft.com/office/drawing/2014/main" id="{E909058B-927C-4B71-B38D-A3A851D23D1D}"/>
              </a:ext>
            </a:extLst>
          </p:cNvPr>
          <p:cNvPicPr>
            <a:picLocks noChangeAspect="1"/>
          </p:cNvPicPr>
          <p:nvPr/>
        </p:nvPicPr>
        <p:blipFill>
          <a:blip r:embed="rId4"/>
          <a:stretch>
            <a:fillRect/>
          </a:stretch>
        </p:blipFill>
        <p:spPr>
          <a:xfrm>
            <a:off x="7972425" y="947883"/>
            <a:ext cx="714375" cy="695325"/>
          </a:xfrm>
          <a:prstGeom prst="rect">
            <a:avLst/>
          </a:prstGeom>
        </p:spPr>
      </p:pic>
      <p:pic>
        <p:nvPicPr>
          <p:cNvPr id="5" name="Picture 4">
            <a:extLst>
              <a:ext uri="{FF2B5EF4-FFF2-40B4-BE49-F238E27FC236}">
                <a16:creationId xmlns:a16="http://schemas.microsoft.com/office/drawing/2014/main" id="{CF643EE3-EB58-4A00-BF7A-BC88D5930E96}"/>
              </a:ext>
            </a:extLst>
          </p:cNvPr>
          <p:cNvPicPr>
            <a:picLocks noChangeAspect="1"/>
          </p:cNvPicPr>
          <p:nvPr/>
        </p:nvPicPr>
        <p:blipFill>
          <a:blip r:embed="rId5"/>
          <a:stretch>
            <a:fillRect/>
          </a:stretch>
        </p:blipFill>
        <p:spPr>
          <a:xfrm>
            <a:off x="4056854" y="1762105"/>
            <a:ext cx="4629945" cy="3043845"/>
          </a:xfrm>
          <a:prstGeom prst="rect">
            <a:avLst/>
          </a:prstGeom>
        </p:spPr>
      </p:pic>
    </p:spTree>
    <p:extLst>
      <p:ext uri="{BB962C8B-B14F-4D97-AF65-F5344CB8AC3E}">
        <p14:creationId xmlns:p14="http://schemas.microsoft.com/office/powerpoint/2010/main" val="1126585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27</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err="1"/>
              <a:t>EventBrite</a:t>
            </a:r>
            <a:endParaRPr lang="en-US" dirty="0"/>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a:xfrm>
            <a:off x="457200" y="1924031"/>
            <a:ext cx="3685926" cy="2670591"/>
          </a:xfrm>
        </p:spPr>
        <p:txBody>
          <a:bodyPr>
            <a:normAutofit/>
          </a:bodyPr>
          <a:lstStyle/>
          <a:p>
            <a:r>
              <a:rPr lang="en-US" dirty="0"/>
              <a:t>Web-based event management software</a:t>
            </a:r>
          </a:p>
          <a:p>
            <a:r>
              <a:rPr lang="en-US" dirty="0"/>
              <a:t>Great for trainings</a:t>
            </a:r>
          </a:p>
          <a:p>
            <a:r>
              <a:rPr lang="en-US" dirty="0"/>
              <a:t>https://www.eventbrite.com/</a:t>
            </a:r>
          </a:p>
        </p:txBody>
      </p:sp>
      <p:pic>
        <p:nvPicPr>
          <p:cNvPr id="8" name="Picture 7">
            <a:extLst>
              <a:ext uri="{FF2B5EF4-FFF2-40B4-BE49-F238E27FC236}">
                <a16:creationId xmlns:a16="http://schemas.microsoft.com/office/drawing/2014/main" id="{973D00AD-7D34-4528-AD51-52C701DE879D}"/>
              </a:ext>
            </a:extLst>
          </p:cNvPr>
          <p:cNvPicPr>
            <a:picLocks noChangeAspect="1"/>
          </p:cNvPicPr>
          <p:nvPr/>
        </p:nvPicPr>
        <p:blipFill>
          <a:blip r:embed="rId3"/>
          <a:stretch>
            <a:fillRect/>
          </a:stretch>
        </p:blipFill>
        <p:spPr>
          <a:xfrm>
            <a:off x="4143126" y="1691175"/>
            <a:ext cx="4543674" cy="2903447"/>
          </a:xfrm>
          <a:prstGeom prst="rect">
            <a:avLst/>
          </a:prstGeom>
        </p:spPr>
      </p:pic>
      <p:pic>
        <p:nvPicPr>
          <p:cNvPr id="9" name="Picture 8">
            <a:extLst>
              <a:ext uri="{FF2B5EF4-FFF2-40B4-BE49-F238E27FC236}">
                <a16:creationId xmlns:a16="http://schemas.microsoft.com/office/drawing/2014/main" id="{C5FFFAE0-4550-46FA-92E2-9C888671B3F4}"/>
              </a:ext>
            </a:extLst>
          </p:cNvPr>
          <p:cNvPicPr>
            <a:picLocks noChangeAspect="1"/>
          </p:cNvPicPr>
          <p:nvPr/>
        </p:nvPicPr>
        <p:blipFill>
          <a:blip r:embed="rId4"/>
          <a:stretch>
            <a:fillRect/>
          </a:stretch>
        </p:blipFill>
        <p:spPr>
          <a:xfrm>
            <a:off x="7600950" y="1200131"/>
            <a:ext cx="1038225" cy="276225"/>
          </a:xfrm>
          <a:prstGeom prst="rect">
            <a:avLst/>
          </a:prstGeom>
        </p:spPr>
      </p:pic>
    </p:spTree>
    <p:extLst>
      <p:ext uri="{BB962C8B-B14F-4D97-AF65-F5344CB8AC3E}">
        <p14:creationId xmlns:p14="http://schemas.microsoft.com/office/powerpoint/2010/main" val="3745543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28</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err="1"/>
              <a:t>EventBrite</a:t>
            </a:r>
            <a:endParaRPr lang="en-US" dirty="0"/>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p:txBody>
          <a:bodyPr>
            <a:normAutofit/>
          </a:bodyPr>
          <a:lstStyle/>
          <a:p>
            <a:pPr marL="0" indent="0" algn="ctr">
              <a:buNone/>
            </a:pPr>
            <a:r>
              <a:rPr lang="en-US" sz="2000" u="sng" dirty="0"/>
              <a:t>Benefits</a:t>
            </a:r>
          </a:p>
          <a:p>
            <a:r>
              <a:rPr lang="en-US" dirty="0"/>
              <a:t>Great for planning/managing training sessions</a:t>
            </a:r>
          </a:p>
          <a:p>
            <a:r>
              <a:rPr lang="en-US" dirty="0"/>
              <a:t>No charge for free events</a:t>
            </a:r>
          </a:p>
          <a:p>
            <a:endParaRPr lang="en-US" dirty="0"/>
          </a:p>
        </p:txBody>
      </p:sp>
      <p:sp>
        <p:nvSpPr>
          <p:cNvPr id="7" name="Content Placeholder 6">
            <a:extLst>
              <a:ext uri="{FF2B5EF4-FFF2-40B4-BE49-F238E27FC236}">
                <a16:creationId xmlns:a16="http://schemas.microsoft.com/office/drawing/2014/main" id="{567553EC-394E-4D6C-AA8B-99F5BE66665F}"/>
              </a:ext>
            </a:extLst>
          </p:cNvPr>
          <p:cNvSpPr>
            <a:spLocks noGrp="1"/>
          </p:cNvSpPr>
          <p:nvPr>
            <p:ph idx="13"/>
          </p:nvPr>
        </p:nvSpPr>
        <p:spPr/>
        <p:txBody>
          <a:bodyPr>
            <a:normAutofit/>
          </a:bodyPr>
          <a:lstStyle/>
          <a:p>
            <a:pPr marL="0" indent="0" algn="ctr">
              <a:buNone/>
            </a:pPr>
            <a:r>
              <a:rPr lang="en-US" sz="2000" u="sng" dirty="0"/>
              <a:t>Drawbacks</a:t>
            </a:r>
          </a:p>
          <a:p>
            <a:r>
              <a:rPr lang="en-US" dirty="0"/>
              <a:t>Need to manually send link to list of potential users for them to sign up</a:t>
            </a:r>
          </a:p>
        </p:txBody>
      </p:sp>
    </p:spTree>
    <p:extLst>
      <p:ext uri="{BB962C8B-B14F-4D97-AF65-F5344CB8AC3E}">
        <p14:creationId xmlns:p14="http://schemas.microsoft.com/office/powerpoint/2010/main" val="4244862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29</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Mailchimp</a:t>
            </a:r>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p:txBody>
          <a:bodyPr>
            <a:normAutofit/>
          </a:bodyPr>
          <a:lstStyle/>
          <a:p>
            <a:r>
              <a:rPr lang="en-US" dirty="0">
                <a:hlinkClick r:id="rId3"/>
              </a:rPr>
              <a:t>https://mailchimp.com</a:t>
            </a:r>
            <a:endParaRPr lang="en-US" dirty="0"/>
          </a:p>
          <a:p>
            <a:r>
              <a:rPr lang="en-US" dirty="0"/>
              <a:t>Email sending service</a:t>
            </a:r>
          </a:p>
          <a:p>
            <a:r>
              <a:rPr lang="en-US" dirty="0"/>
              <a:t>Quickly and easily create emails to send to your volunteers regarding count info, training, </a:t>
            </a:r>
            <a:r>
              <a:rPr lang="en-US" dirty="0" err="1"/>
              <a:t>etc</a:t>
            </a:r>
            <a:endParaRPr lang="en-US" dirty="0"/>
          </a:p>
          <a:p>
            <a:endParaRPr lang="en-US" dirty="0"/>
          </a:p>
        </p:txBody>
      </p:sp>
      <p:pic>
        <p:nvPicPr>
          <p:cNvPr id="4" name="Picture 3">
            <a:extLst>
              <a:ext uri="{FF2B5EF4-FFF2-40B4-BE49-F238E27FC236}">
                <a16:creationId xmlns:a16="http://schemas.microsoft.com/office/drawing/2014/main" id="{F933D28D-D024-4456-AA5E-61E9D22FF39F}"/>
              </a:ext>
            </a:extLst>
          </p:cNvPr>
          <p:cNvPicPr>
            <a:picLocks noChangeAspect="1"/>
          </p:cNvPicPr>
          <p:nvPr/>
        </p:nvPicPr>
        <p:blipFill>
          <a:blip r:embed="rId4"/>
          <a:stretch>
            <a:fillRect/>
          </a:stretch>
        </p:blipFill>
        <p:spPr>
          <a:xfrm>
            <a:off x="6743700" y="1066781"/>
            <a:ext cx="1943100" cy="619125"/>
          </a:xfrm>
          <a:prstGeom prst="rect">
            <a:avLst/>
          </a:prstGeom>
        </p:spPr>
      </p:pic>
      <p:pic>
        <p:nvPicPr>
          <p:cNvPr id="5" name="Picture 4">
            <a:extLst>
              <a:ext uri="{FF2B5EF4-FFF2-40B4-BE49-F238E27FC236}">
                <a16:creationId xmlns:a16="http://schemas.microsoft.com/office/drawing/2014/main" id="{E518C677-D441-48AE-81F9-3B97719CE3D2}"/>
              </a:ext>
            </a:extLst>
          </p:cNvPr>
          <p:cNvPicPr>
            <a:picLocks noChangeAspect="1"/>
          </p:cNvPicPr>
          <p:nvPr/>
        </p:nvPicPr>
        <p:blipFill>
          <a:blip r:embed="rId5"/>
          <a:stretch>
            <a:fillRect/>
          </a:stretch>
        </p:blipFill>
        <p:spPr>
          <a:xfrm>
            <a:off x="4624958" y="1685906"/>
            <a:ext cx="4061842" cy="3004650"/>
          </a:xfrm>
          <a:prstGeom prst="rect">
            <a:avLst/>
          </a:prstGeom>
        </p:spPr>
      </p:pic>
    </p:spTree>
    <p:extLst>
      <p:ext uri="{BB962C8B-B14F-4D97-AF65-F5344CB8AC3E}">
        <p14:creationId xmlns:p14="http://schemas.microsoft.com/office/powerpoint/2010/main" val="1896941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King County</a:t>
            </a:r>
          </a:p>
        </p:txBody>
      </p:sp>
      <p:sp>
        <p:nvSpPr>
          <p:cNvPr id="4" name="Slide Number Placeholder 3"/>
          <p:cNvSpPr>
            <a:spLocks noGrp="1"/>
          </p:cNvSpPr>
          <p:nvPr>
            <p:ph type="sldNum" sz="quarter" idx="12"/>
          </p:nvPr>
        </p:nvSpPr>
        <p:spPr/>
        <p:txBody>
          <a:bodyPr/>
          <a:lstStyle/>
          <a:p>
            <a:fld id="{AF88E988-FB04-AB4E-BE5A-59F242AF7F7A}" type="slidenum">
              <a:rPr lang="en-US" smtClean="0"/>
              <a:t>3</a:t>
            </a:fld>
            <a:endParaRPr lang="en-US" dirty="0"/>
          </a:p>
        </p:txBody>
      </p:sp>
      <p:sp>
        <p:nvSpPr>
          <p:cNvPr id="5" name="Content Placeholder 4"/>
          <p:cNvSpPr>
            <a:spLocks noGrp="1"/>
          </p:cNvSpPr>
          <p:nvPr>
            <p:ph idx="1"/>
          </p:nvPr>
        </p:nvSpPr>
        <p:spPr>
          <a:xfrm>
            <a:off x="356532" y="1907720"/>
            <a:ext cx="3821185" cy="2782835"/>
          </a:xfrm>
        </p:spPr>
        <p:txBody>
          <a:bodyPr>
            <a:normAutofit fontScale="85000" lnSpcReduction="20000"/>
          </a:bodyPr>
          <a:lstStyle/>
          <a:p>
            <a:r>
              <a:rPr lang="en-US" dirty="0"/>
              <a:t>Snapshot:</a:t>
            </a:r>
          </a:p>
          <a:p>
            <a:pPr lvl="1"/>
            <a:r>
              <a:rPr lang="en-US" dirty="0"/>
              <a:t>39 cities, including Seattle</a:t>
            </a:r>
          </a:p>
          <a:p>
            <a:pPr lvl="1"/>
            <a:r>
              <a:rPr lang="en-US" dirty="0"/>
              <a:t>Mix of urban, suburban, and rural areas</a:t>
            </a:r>
          </a:p>
          <a:p>
            <a:pPr lvl="1"/>
            <a:r>
              <a:rPr lang="en-US" dirty="0"/>
              <a:t>Mix of Urban, Suburban, Rural</a:t>
            </a:r>
          </a:p>
          <a:p>
            <a:pPr lvl="1"/>
            <a:r>
              <a:rPr lang="en-US" dirty="0"/>
              <a:t>~1000 volunteers</a:t>
            </a:r>
          </a:p>
          <a:p>
            <a:r>
              <a:rPr lang="en-US" dirty="0"/>
              <a:t>Count Includes</a:t>
            </a:r>
          </a:p>
          <a:p>
            <a:pPr lvl="1"/>
            <a:r>
              <a:rPr lang="en-US" dirty="0"/>
              <a:t>General Street Count </a:t>
            </a:r>
          </a:p>
          <a:p>
            <a:pPr lvl="1"/>
            <a:r>
              <a:rPr lang="en-US" dirty="0"/>
              <a:t>Youth and Young Adult Count</a:t>
            </a:r>
          </a:p>
          <a:p>
            <a:pPr lvl="1"/>
            <a:r>
              <a:rPr lang="en-US" dirty="0"/>
              <a:t>Sheltered Count (Emergency Shelter, Safe Haven, and Transitional Housing)</a:t>
            </a:r>
          </a:p>
          <a:p>
            <a:pPr lvl="1"/>
            <a:r>
              <a:rPr lang="en-US" dirty="0"/>
              <a:t>Peer-Conducted Survey </a:t>
            </a:r>
          </a:p>
          <a:p>
            <a:endParaRPr lang="en-US" dirty="0"/>
          </a:p>
          <a:p>
            <a:pPr marL="457200" lvl="1" indent="0">
              <a:buNone/>
            </a:pPr>
            <a:endParaRPr lang="en-US" dirty="0"/>
          </a:p>
        </p:txBody>
      </p:sp>
      <p:pic>
        <p:nvPicPr>
          <p:cNvPr id="3" name="Picture 2">
            <a:extLst>
              <a:ext uri="{FF2B5EF4-FFF2-40B4-BE49-F238E27FC236}">
                <a16:creationId xmlns:a16="http://schemas.microsoft.com/office/drawing/2014/main" id="{6A4CC895-4976-4EDC-9F72-C25E66F89CB1}"/>
              </a:ext>
            </a:extLst>
          </p:cNvPr>
          <p:cNvPicPr>
            <a:picLocks noChangeAspect="1"/>
          </p:cNvPicPr>
          <p:nvPr/>
        </p:nvPicPr>
        <p:blipFill>
          <a:blip r:embed="rId3"/>
          <a:stretch>
            <a:fillRect/>
          </a:stretch>
        </p:blipFill>
        <p:spPr>
          <a:xfrm>
            <a:off x="4243575" y="1250302"/>
            <a:ext cx="4443225" cy="3075510"/>
          </a:xfrm>
          <a:prstGeom prst="rect">
            <a:avLst/>
          </a:prstGeom>
        </p:spPr>
      </p:pic>
    </p:spTree>
    <p:extLst>
      <p:ext uri="{BB962C8B-B14F-4D97-AF65-F5344CB8AC3E}">
        <p14:creationId xmlns:p14="http://schemas.microsoft.com/office/powerpoint/2010/main" val="2186519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30</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Mailchimp</a:t>
            </a:r>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p:txBody>
          <a:bodyPr>
            <a:normAutofit/>
          </a:bodyPr>
          <a:lstStyle/>
          <a:p>
            <a:pPr marL="0" indent="0" algn="ctr">
              <a:buNone/>
            </a:pPr>
            <a:r>
              <a:rPr lang="en-US" sz="2000" u="sng" dirty="0"/>
              <a:t>Benefits</a:t>
            </a:r>
          </a:p>
          <a:p>
            <a:pPr marL="0" indent="0" algn="ctr">
              <a:buNone/>
            </a:pPr>
            <a:endParaRPr lang="en-US" sz="2000" u="sng" dirty="0"/>
          </a:p>
          <a:p>
            <a:r>
              <a:rPr lang="en-US" dirty="0"/>
              <a:t>Allows you to send automated emails to volunteers regarding trainings/night of count information, etc.</a:t>
            </a:r>
          </a:p>
        </p:txBody>
      </p:sp>
      <p:sp>
        <p:nvSpPr>
          <p:cNvPr id="7" name="Content Placeholder 6">
            <a:extLst>
              <a:ext uri="{FF2B5EF4-FFF2-40B4-BE49-F238E27FC236}">
                <a16:creationId xmlns:a16="http://schemas.microsoft.com/office/drawing/2014/main" id="{567553EC-394E-4D6C-AA8B-99F5BE66665F}"/>
              </a:ext>
            </a:extLst>
          </p:cNvPr>
          <p:cNvSpPr>
            <a:spLocks noGrp="1"/>
          </p:cNvSpPr>
          <p:nvPr>
            <p:ph idx="13"/>
          </p:nvPr>
        </p:nvSpPr>
        <p:spPr/>
        <p:txBody>
          <a:bodyPr>
            <a:normAutofit/>
          </a:bodyPr>
          <a:lstStyle/>
          <a:p>
            <a:pPr marL="0" indent="0" algn="ctr">
              <a:buNone/>
            </a:pPr>
            <a:r>
              <a:rPr lang="en-US" sz="2000" u="sng" dirty="0"/>
              <a:t>Drawbacks</a:t>
            </a:r>
          </a:p>
          <a:p>
            <a:pPr marL="0" indent="0" algn="ctr">
              <a:buNone/>
            </a:pPr>
            <a:endParaRPr lang="en-US" sz="2000" u="sng" dirty="0"/>
          </a:p>
          <a:p>
            <a:r>
              <a:rPr lang="en-US" dirty="0"/>
              <a:t>Manually upload the list of users you’d like to email</a:t>
            </a:r>
          </a:p>
          <a:p>
            <a:r>
              <a:rPr lang="en-US" dirty="0"/>
              <a:t>Free version limits on the number of users you can send to/emails that can be sent. </a:t>
            </a:r>
          </a:p>
          <a:p>
            <a:endParaRPr lang="en-US" sz="2000" u="sng" dirty="0"/>
          </a:p>
        </p:txBody>
      </p:sp>
    </p:spTree>
    <p:extLst>
      <p:ext uri="{BB962C8B-B14F-4D97-AF65-F5344CB8AC3E}">
        <p14:creationId xmlns:p14="http://schemas.microsoft.com/office/powerpoint/2010/main" val="1165253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31</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err="1"/>
              <a:t>Join.Me</a:t>
            </a:r>
            <a:endParaRPr lang="en-US" dirty="0"/>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p:txBody>
          <a:bodyPr>
            <a:normAutofit/>
          </a:bodyPr>
          <a:lstStyle/>
          <a:p>
            <a:r>
              <a:rPr lang="en-US" dirty="0"/>
              <a:t>Virtual meeting software with a free option</a:t>
            </a:r>
          </a:p>
          <a:p>
            <a:r>
              <a:rPr lang="en-US" dirty="0">
                <a:hlinkClick r:id="rId3"/>
              </a:rPr>
              <a:t>https://join.me/</a:t>
            </a:r>
            <a:endParaRPr lang="en-US" dirty="0"/>
          </a:p>
          <a:p>
            <a:r>
              <a:rPr lang="en-US" dirty="0"/>
              <a:t>Allows for screensharing and conference calling</a:t>
            </a:r>
          </a:p>
        </p:txBody>
      </p:sp>
      <p:pic>
        <p:nvPicPr>
          <p:cNvPr id="5" name="Picture 4">
            <a:extLst>
              <a:ext uri="{FF2B5EF4-FFF2-40B4-BE49-F238E27FC236}">
                <a16:creationId xmlns:a16="http://schemas.microsoft.com/office/drawing/2014/main" id="{E561019D-033C-4068-B885-3A912A242FCA}"/>
              </a:ext>
            </a:extLst>
          </p:cNvPr>
          <p:cNvPicPr>
            <a:picLocks noChangeAspect="1"/>
          </p:cNvPicPr>
          <p:nvPr/>
        </p:nvPicPr>
        <p:blipFill>
          <a:blip r:embed="rId4"/>
          <a:stretch>
            <a:fillRect/>
          </a:stretch>
        </p:blipFill>
        <p:spPr>
          <a:xfrm>
            <a:off x="7477125" y="1066439"/>
            <a:ext cx="1209675" cy="809625"/>
          </a:xfrm>
          <a:prstGeom prst="rect">
            <a:avLst/>
          </a:prstGeom>
        </p:spPr>
      </p:pic>
      <p:pic>
        <p:nvPicPr>
          <p:cNvPr id="12" name="Picture 11">
            <a:extLst>
              <a:ext uri="{FF2B5EF4-FFF2-40B4-BE49-F238E27FC236}">
                <a16:creationId xmlns:a16="http://schemas.microsoft.com/office/drawing/2014/main" id="{2E2D651B-FA43-40AF-9831-2A301E9B6DBE}"/>
              </a:ext>
            </a:extLst>
          </p:cNvPr>
          <p:cNvPicPr>
            <a:picLocks noChangeAspect="1"/>
          </p:cNvPicPr>
          <p:nvPr/>
        </p:nvPicPr>
        <p:blipFill>
          <a:blip r:embed="rId5"/>
          <a:stretch>
            <a:fillRect/>
          </a:stretch>
        </p:blipFill>
        <p:spPr>
          <a:xfrm>
            <a:off x="5210175" y="1924031"/>
            <a:ext cx="3476625" cy="3000375"/>
          </a:xfrm>
          <a:prstGeom prst="rect">
            <a:avLst/>
          </a:prstGeom>
        </p:spPr>
      </p:pic>
    </p:spTree>
    <p:extLst>
      <p:ext uri="{BB962C8B-B14F-4D97-AF65-F5344CB8AC3E}">
        <p14:creationId xmlns:p14="http://schemas.microsoft.com/office/powerpoint/2010/main" val="1649762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32</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err="1"/>
              <a:t>Join.Me</a:t>
            </a:r>
            <a:endParaRPr lang="en-US" dirty="0"/>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p:txBody>
          <a:bodyPr>
            <a:normAutofit/>
          </a:bodyPr>
          <a:lstStyle/>
          <a:p>
            <a:pPr marL="0" indent="0" algn="ctr">
              <a:buNone/>
            </a:pPr>
            <a:r>
              <a:rPr lang="en-US" sz="2000" u="sng" dirty="0"/>
              <a:t>Benefits</a:t>
            </a:r>
          </a:p>
          <a:p>
            <a:r>
              <a:rPr lang="en-US" dirty="0"/>
              <a:t>Able to have a customized link for users to quickly join a meeting/screensharing session</a:t>
            </a:r>
          </a:p>
          <a:p>
            <a:r>
              <a:rPr lang="en-US" dirty="0"/>
              <a:t>Easy to set-up/join for meeting hosts and participants</a:t>
            </a:r>
          </a:p>
        </p:txBody>
      </p:sp>
      <p:sp>
        <p:nvSpPr>
          <p:cNvPr id="7" name="Content Placeholder 6">
            <a:extLst>
              <a:ext uri="{FF2B5EF4-FFF2-40B4-BE49-F238E27FC236}">
                <a16:creationId xmlns:a16="http://schemas.microsoft.com/office/drawing/2014/main" id="{567553EC-394E-4D6C-AA8B-99F5BE66665F}"/>
              </a:ext>
            </a:extLst>
          </p:cNvPr>
          <p:cNvSpPr>
            <a:spLocks noGrp="1"/>
          </p:cNvSpPr>
          <p:nvPr>
            <p:ph idx="13"/>
          </p:nvPr>
        </p:nvSpPr>
        <p:spPr/>
        <p:txBody>
          <a:bodyPr>
            <a:normAutofit/>
          </a:bodyPr>
          <a:lstStyle/>
          <a:p>
            <a:pPr marL="0" indent="0" algn="ctr">
              <a:buNone/>
            </a:pPr>
            <a:r>
              <a:rPr lang="en-US" sz="2000" u="sng" dirty="0"/>
              <a:t>Drawbacks</a:t>
            </a:r>
          </a:p>
          <a:p>
            <a:r>
              <a:rPr lang="en-US" dirty="0"/>
              <a:t>Free version limits number of meeting participants</a:t>
            </a:r>
          </a:p>
          <a:p>
            <a:endParaRPr lang="en-US" dirty="0"/>
          </a:p>
        </p:txBody>
      </p:sp>
    </p:spTree>
    <p:extLst>
      <p:ext uri="{BB962C8B-B14F-4D97-AF65-F5344CB8AC3E}">
        <p14:creationId xmlns:p14="http://schemas.microsoft.com/office/powerpoint/2010/main" val="3315003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33</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QGIS</a:t>
            </a:r>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a:xfrm>
            <a:off x="457200" y="1924031"/>
            <a:ext cx="3268855" cy="2670591"/>
          </a:xfrm>
        </p:spPr>
        <p:txBody>
          <a:bodyPr>
            <a:normAutofit/>
          </a:bodyPr>
          <a:lstStyle/>
          <a:p>
            <a:r>
              <a:rPr lang="en-US" dirty="0">
                <a:hlinkClick r:id="rId3"/>
              </a:rPr>
              <a:t>https://qgis.org</a:t>
            </a:r>
            <a:endParaRPr lang="en-US" dirty="0"/>
          </a:p>
          <a:p>
            <a:r>
              <a:rPr lang="en-US" dirty="0"/>
              <a:t>Completely free, open source Graphic Information Systems (GIS) Software</a:t>
            </a:r>
          </a:p>
          <a:p>
            <a:endParaRPr lang="en-US" dirty="0"/>
          </a:p>
        </p:txBody>
      </p:sp>
      <p:pic>
        <p:nvPicPr>
          <p:cNvPr id="5" name="Picture 4">
            <a:extLst>
              <a:ext uri="{FF2B5EF4-FFF2-40B4-BE49-F238E27FC236}">
                <a16:creationId xmlns:a16="http://schemas.microsoft.com/office/drawing/2014/main" id="{211EA19C-CED1-436A-AF42-27F854FAD3E9}"/>
              </a:ext>
            </a:extLst>
          </p:cNvPr>
          <p:cNvPicPr>
            <a:picLocks noChangeAspect="1"/>
          </p:cNvPicPr>
          <p:nvPr/>
        </p:nvPicPr>
        <p:blipFill>
          <a:blip r:embed="rId4"/>
          <a:stretch>
            <a:fillRect/>
          </a:stretch>
        </p:blipFill>
        <p:spPr>
          <a:xfrm>
            <a:off x="8191999" y="1066781"/>
            <a:ext cx="609600" cy="590550"/>
          </a:xfrm>
          <a:prstGeom prst="rect">
            <a:avLst/>
          </a:prstGeom>
        </p:spPr>
      </p:pic>
      <p:pic>
        <p:nvPicPr>
          <p:cNvPr id="12" name="Picture 11">
            <a:extLst>
              <a:ext uri="{FF2B5EF4-FFF2-40B4-BE49-F238E27FC236}">
                <a16:creationId xmlns:a16="http://schemas.microsoft.com/office/drawing/2014/main" id="{C48C62AD-2417-4CEF-B458-9D4CF6F5795E}"/>
              </a:ext>
            </a:extLst>
          </p:cNvPr>
          <p:cNvPicPr>
            <a:picLocks noChangeAspect="1"/>
          </p:cNvPicPr>
          <p:nvPr/>
        </p:nvPicPr>
        <p:blipFill>
          <a:blip r:embed="rId5"/>
          <a:stretch>
            <a:fillRect/>
          </a:stretch>
        </p:blipFill>
        <p:spPr>
          <a:xfrm>
            <a:off x="3840854" y="1652149"/>
            <a:ext cx="4960745" cy="3105082"/>
          </a:xfrm>
          <a:prstGeom prst="rect">
            <a:avLst/>
          </a:prstGeom>
        </p:spPr>
      </p:pic>
    </p:spTree>
    <p:extLst>
      <p:ext uri="{BB962C8B-B14F-4D97-AF65-F5344CB8AC3E}">
        <p14:creationId xmlns:p14="http://schemas.microsoft.com/office/powerpoint/2010/main" val="3512714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34</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QGIS</a:t>
            </a:r>
          </a:p>
        </p:txBody>
      </p:sp>
      <p:sp>
        <p:nvSpPr>
          <p:cNvPr id="6" name="Content Placeholder 5">
            <a:extLst>
              <a:ext uri="{FF2B5EF4-FFF2-40B4-BE49-F238E27FC236}">
                <a16:creationId xmlns:a16="http://schemas.microsoft.com/office/drawing/2014/main" id="{5BF248D0-26E8-4A3A-A390-6262762D1CCC}"/>
              </a:ext>
            </a:extLst>
          </p:cNvPr>
          <p:cNvSpPr>
            <a:spLocks noGrp="1"/>
          </p:cNvSpPr>
          <p:nvPr>
            <p:ph idx="1"/>
          </p:nvPr>
        </p:nvSpPr>
        <p:spPr/>
        <p:txBody>
          <a:bodyPr>
            <a:normAutofit/>
          </a:bodyPr>
          <a:lstStyle/>
          <a:p>
            <a:pPr marL="0" indent="0" algn="ctr">
              <a:buNone/>
            </a:pPr>
            <a:r>
              <a:rPr lang="en-US" sz="2000" u="sng" dirty="0"/>
              <a:t>Benefits</a:t>
            </a:r>
          </a:p>
          <a:p>
            <a:r>
              <a:rPr lang="en-US" dirty="0"/>
              <a:t>Fully-functional GIS software</a:t>
            </a:r>
          </a:p>
          <a:p>
            <a:r>
              <a:rPr lang="en-US" dirty="0"/>
              <a:t>100% free and open-source</a:t>
            </a:r>
          </a:p>
          <a:p>
            <a:r>
              <a:rPr lang="en-US" dirty="0"/>
              <a:t>Can create beautiful maps for the count</a:t>
            </a:r>
          </a:p>
          <a:p>
            <a:r>
              <a:rPr lang="en-US" dirty="0"/>
              <a:t>Great for doing analysis on past or current PIT Data</a:t>
            </a:r>
          </a:p>
          <a:p>
            <a:endParaRPr lang="en-US" dirty="0"/>
          </a:p>
        </p:txBody>
      </p:sp>
      <p:sp>
        <p:nvSpPr>
          <p:cNvPr id="7" name="Content Placeholder 6">
            <a:extLst>
              <a:ext uri="{FF2B5EF4-FFF2-40B4-BE49-F238E27FC236}">
                <a16:creationId xmlns:a16="http://schemas.microsoft.com/office/drawing/2014/main" id="{567553EC-394E-4D6C-AA8B-99F5BE66665F}"/>
              </a:ext>
            </a:extLst>
          </p:cNvPr>
          <p:cNvSpPr>
            <a:spLocks noGrp="1"/>
          </p:cNvSpPr>
          <p:nvPr>
            <p:ph idx="13"/>
          </p:nvPr>
        </p:nvSpPr>
        <p:spPr/>
        <p:txBody>
          <a:bodyPr>
            <a:normAutofit/>
          </a:bodyPr>
          <a:lstStyle/>
          <a:p>
            <a:pPr marL="0" indent="0" algn="ctr">
              <a:buNone/>
            </a:pPr>
            <a:r>
              <a:rPr lang="en-US" sz="2000" u="sng" dirty="0"/>
              <a:t>Drawbacks</a:t>
            </a:r>
          </a:p>
          <a:p>
            <a:r>
              <a:rPr lang="en-US" dirty="0"/>
              <a:t>Steep learning curve</a:t>
            </a:r>
          </a:p>
          <a:p>
            <a:r>
              <a:rPr lang="en-US" dirty="0"/>
              <a:t>No dedicated support</a:t>
            </a:r>
          </a:p>
          <a:p>
            <a:r>
              <a:rPr lang="en-US" dirty="0"/>
              <a:t>Does not allow for easy collaboration, not web-based</a:t>
            </a:r>
          </a:p>
          <a:p>
            <a:r>
              <a:rPr lang="en-US" dirty="0"/>
              <a:t>Can be slow depending on your computer</a:t>
            </a:r>
          </a:p>
        </p:txBody>
      </p:sp>
    </p:spTree>
    <p:extLst>
      <p:ext uri="{BB962C8B-B14F-4D97-AF65-F5344CB8AC3E}">
        <p14:creationId xmlns:p14="http://schemas.microsoft.com/office/powerpoint/2010/main" val="1606385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359AF-9E98-480C-85AB-18776DE3E86D}"/>
              </a:ext>
            </a:extLst>
          </p:cNvPr>
          <p:cNvSpPr>
            <a:spLocks noGrp="1"/>
          </p:cNvSpPr>
          <p:nvPr>
            <p:ph type="sldNum" sz="quarter" idx="12"/>
          </p:nvPr>
        </p:nvSpPr>
        <p:spPr/>
        <p:txBody>
          <a:bodyPr/>
          <a:lstStyle/>
          <a:p>
            <a:fld id="{AF88E988-FB04-AB4E-BE5A-59F242AF7F7A}" type="slidenum">
              <a:rPr lang="en-US" smtClean="0"/>
              <a:t>35</a:t>
            </a:fld>
            <a:endParaRPr lang="en-US" dirty="0"/>
          </a:p>
        </p:txBody>
      </p:sp>
      <p:sp>
        <p:nvSpPr>
          <p:cNvPr id="3" name="Title 2">
            <a:extLst>
              <a:ext uri="{FF2B5EF4-FFF2-40B4-BE49-F238E27FC236}">
                <a16:creationId xmlns:a16="http://schemas.microsoft.com/office/drawing/2014/main" id="{A7ABC001-69DD-4558-95B9-0DDFCF39B7CB}"/>
              </a:ext>
            </a:extLst>
          </p:cNvPr>
          <p:cNvSpPr>
            <a:spLocks noGrp="1"/>
          </p:cNvSpPr>
          <p:nvPr>
            <p:ph type="title"/>
          </p:nvPr>
        </p:nvSpPr>
        <p:spPr/>
        <p:txBody>
          <a:bodyPr/>
          <a:lstStyle/>
          <a:p>
            <a:r>
              <a:rPr lang="en-US" dirty="0"/>
              <a:t>QGIS</a:t>
            </a:r>
          </a:p>
        </p:txBody>
      </p:sp>
      <p:pic>
        <p:nvPicPr>
          <p:cNvPr id="10" name="Picture 9">
            <a:extLst>
              <a:ext uri="{FF2B5EF4-FFF2-40B4-BE49-F238E27FC236}">
                <a16:creationId xmlns:a16="http://schemas.microsoft.com/office/drawing/2014/main" id="{535534C3-F44D-4816-977E-655AC213E456}"/>
              </a:ext>
            </a:extLst>
          </p:cNvPr>
          <p:cNvPicPr>
            <a:picLocks noChangeAspect="1"/>
          </p:cNvPicPr>
          <p:nvPr/>
        </p:nvPicPr>
        <p:blipFill>
          <a:blip r:embed="rId3"/>
          <a:stretch>
            <a:fillRect/>
          </a:stretch>
        </p:blipFill>
        <p:spPr>
          <a:xfrm>
            <a:off x="2118686" y="864319"/>
            <a:ext cx="6158539" cy="39631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769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2D62D-2BED-4EAA-9CDC-B13A1A19A4FB}"/>
              </a:ext>
            </a:extLst>
          </p:cNvPr>
          <p:cNvSpPr>
            <a:spLocks noGrp="1"/>
          </p:cNvSpPr>
          <p:nvPr>
            <p:ph type="sldNum" sz="quarter" idx="12"/>
          </p:nvPr>
        </p:nvSpPr>
        <p:spPr/>
        <p:txBody>
          <a:bodyPr/>
          <a:lstStyle/>
          <a:p>
            <a:fld id="{AF88E988-FB04-AB4E-BE5A-59F242AF7F7A}" type="slidenum">
              <a:rPr lang="en-US" smtClean="0"/>
              <a:t>36</a:t>
            </a:fld>
            <a:endParaRPr lang="en-US" dirty="0"/>
          </a:p>
        </p:txBody>
      </p:sp>
      <p:sp>
        <p:nvSpPr>
          <p:cNvPr id="3" name="Title 2">
            <a:extLst>
              <a:ext uri="{FF2B5EF4-FFF2-40B4-BE49-F238E27FC236}">
                <a16:creationId xmlns:a16="http://schemas.microsoft.com/office/drawing/2014/main" id="{BBE65BDD-E342-40E2-BA00-8A6FD1E1339F}"/>
              </a:ext>
            </a:extLst>
          </p:cNvPr>
          <p:cNvSpPr>
            <a:spLocks noGrp="1"/>
          </p:cNvSpPr>
          <p:nvPr>
            <p:ph type="title"/>
          </p:nvPr>
        </p:nvSpPr>
        <p:spPr/>
        <p:txBody>
          <a:bodyPr/>
          <a:lstStyle/>
          <a:p>
            <a:r>
              <a:rPr lang="en-US" dirty="0"/>
              <a:t>U.S. Census Data</a:t>
            </a:r>
          </a:p>
        </p:txBody>
      </p:sp>
      <p:sp>
        <p:nvSpPr>
          <p:cNvPr id="4" name="Content Placeholder 3">
            <a:extLst>
              <a:ext uri="{FF2B5EF4-FFF2-40B4-BE49-F238E27FC236}">
                <a16:creationId xmlns:a16="http://schemas.microsoft.com/office/drawing/2014/main" id="{CF9B19DF-D7E9-4B93-8515-A81E9CBA15EF}"/>
              </a:ext>
            </a:extLst>
          </p:cNvPr>
          <p:cNvSpPr>
            <a:spLocks noGrp="1"/>
          </p:cNvSpPr>
          <p:nvPr>
            <p:ph idx="1"/>
          </p:nvPr>
        </p:nvSpPr>
        <p:spPr>
          <a:xfrm>
            <a:off x="457200" y="1924031"/>
            <a:ext cx="3257549" cy="2670591"/>
          </a:xfrm>
        </p:spPr>
        <p:txBody>
          <a:bodyPr/>
          <a:lstStyle/>
          <a:p>
            <a:r>
              <a:rPr lang="en-US" dirty="0">
                <a:hlinkClick r:id="rId3"/>
              </a:rPr>
              <a:t>https://data.census.gov/</a:t>
            </a:r>
            <a:endParaRPr lang="en-US" dirty="0"/>
          </a:p>
          <a:p>
            <a:r>
              <a:rPr lang="en-US" dirty="0"/>
              <a:t>Lots of freely available data</a:t>
            </a:r>
          </a:p>
          <a:p>
            <a:r>
              <a:rPr lang="en-US" dirty="0"/>
              <a:t>Great for doing racial disparity analysis</a:t>
            </a:r>
          </a:p>
          <a:p>
            <a:endParaRPr lang="en-US" dirty="0"/>
          </a:p>
          <a:p>
            <a:endParaRPr lang="en-US" dirty="0"/>
          </a:p>
        </p:txBody>
      </p:sp>
      <p:pic>
        <p:nvPicPr>
          <p:cNvPr id="6" name="Content Placeholder 5">
            <a:extLst>
              <a:ext uri="{FF2B5EF4-FFF2-40B4-BE49-F238E27FC236}">
                <a16:creationId xmlns:a16="http://schemas.microsoft.com/office/drawing/2014/main" id="{CB128614-1EBE-4BBB-ACB0-51E5CF297EB8}"/>
              </a:ext>
            </a:extLst>
          </p:cNvPr>
          <p:cNvPicPr>
            <a:picLocks noGrp="1" noChangeAspect="1"/>
          </p:cNvPicPr>
          <p:nvPr>
            <p:ph idx="13"/>
          </p:nvPr>
        </p:nvPicPr>
        <p:blipFill>
          <a:blip r:embed="rId4"/>
          <a:stretch>
            <a:fillRect/>
          </a:stretch>
        </p:blipFill>
        <p:spPr>
          <a:xfrm>
            <a:off x="3714749" y="1752581"/>
            <a:ext cx="4972051" cy="2864084"/>
          </a:xfrm>
          <a:prstGeom prst="rect">
            <a:avLst/>
          </a:prstGeom>
        </p:spPr>
      </p:pic>
    </p:spTree>
    <p:extLst>
      <p:ext uri="{BB962C8B-B14F-4D97-AF65-F5344CB8AC3E}">
        <p14:creationId xmlns:p14="http://schemas.microsoft.com/office/powerpoint/2010/main" val="3904441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2D62D-2BED-4EAA-9CDC-B13A1A19A4FB}"/>
              </a:ext>
            </a:extLst>
          </p:cNvPr>
          <p:cNvSpPr>
            <a:spLocks noGrp="1"/>
          </p:cNvSpPr>
          <p:nvPr>
            <p:ph type="sldNum" sz="quarter" idx="12"/>
          </p:nvPr>
        </p:nvSpPr>
        <p:spPr/>
        <p:txBody>
          <a:bodyPr/>
          <a:lstStyle/>
          <a:p>
            <a:fld id="{AF88E988-FB04-AB4E-BE5A-59F242AF7F7A}" type="slidenum">
              <a:rPr lang="en-US" smtClean="0"/>
              <a:t>37</a:t>
            </a:fld>
            <a:endParaRPr lang="en-US" dirty="0"/>
          </a:p>
        </p:txBody>
      </p:sp>
      <p:sp>
        <p:nvSpPr>
          <p:cNvPr id="3" name="Title 2">
            <a:extLst>
              <a:ext uri="{FF2B5EF4-FFF2-40B4-BE49-F238E27FC236}">
                <a16:creationId xmlns:a16="http://schemas.microsoft.com/office/drawing/2014/main" id="{BBE65BDD-E342-40E2-BA00-8A6FD1E1339F}"/>
              </a:ext>
            </a:extLst>
          </p:cNvPr>
          <p:cNvSpPr>
            <a:spLocks noGrp="1"/>
          </p:cNvSpPr>
          <p:nvPr>
            <p:ph type="title"/>
          </p:nvPr>
        </p:nvSpPr>
        <p:spPr/>
        <p:txBody>
          <a:bodyPr/>
          <a:lstStyle/>
          <a:p>
            <a:r>
              <a:rPr lang="en-US" dirty="0"/>
              <a:t>HUD GIS Tools</a:t>
            </a:r>
          </a:p>
        </p:txBody>
      </p:sp>
      <p:sp>
        <p:nvSpPr>
          <p:cNvPr id="4" name="Content Placeholder 3">
            <a:extLst>
              <a:ext uri="{FF2B5EF4-FFF2-40B4-BE49-F238E27FC236}">
                <a16:creationId xmlns:a16="http://schemas.microsoft.com/office/drawing/2014/main" id="{CF9B19DF-D7E9-4B93-8515-A81E9CBA15EF}"/>
              </a:ext>
            </a:extLst>
          </p:cNvPr>
          <p:cNvSpPr>
            <a:spLocks noGrp="1"/>
          </p:cNvSpPr>
          <p:nvPr>
            <p:ph idx="1"/>
          </p:nvPr>
        </p:nvSpPr>
        <p:spPr>
          <a:xfrm>
            <a:off x="457201" y="1924031"/>
            <a:ext cx="2837218" cy="2670591"/>
          </a:xfrm>
        </p:spPr>
        <p:txBody>
          <a:bodyPr/>
          <a:lstStyle/>
          <a:p>
            <a:r>
              <a:rPr lang="en-US" dirty="0">
                <a:hlinkClick r:id="rId3"/>
              </a:rPr>
              <a:t>https://www.hudexchange.info/programs/coc/gis-tools/</a:t>
            </a:r>
            <a:endParaRPr lang="en-US" dirty="0"/>
          </a:p>
          <a:p>
            <a:r>
              <a:rPr lang="en-US" dirty="0"/>
              <a:t>Great for looking at both geographic and census data for a particular </a:t>
            </a:r>
            <a:r>
              <a:rPr lang="en-US" dirty="0" err="1"/>
              <a:t>CoC</a:t>
            </a:r>
            <a:r>
              <a:rPr lang="en-US" dirty="0"/>
              <a:t> or County</a:t>
            </a:r>
          </a:p>
          <a:p>
            <a:endParaRPr lang="en-US" dirty="0"/>
          </a:p>
        </p:txBody>
      </p:sp>
      <p:pic>
        <p:nvPicPr>
          <p:cNvPr id="8" name="Picture 7">
            <a:extLst>
              <a:ext uri="{FF2B5EF4-FFF2-40B4-BE49-F238E27FC236}">
                <a16:creationId xmlns:a16="http://schemas.microsoft.com/office/drawing/2014/main" id="{FEDE8C8C-BCB7-4640-925E-1AE4D2BA1680}"/>
              </a:ext>
            </a:extLst>
          </p:cNvPr>
          <p:cNvPicPr>
            <a:picLocks noChangeAspect="1"/>
          </p:cNvPicPr>
          <p:nvPr/>
        </p:nvPicPr>
        <p:blipFill>
          <a:blip r:embed="rId4"/>
          <a:stretch>
            <a:fillRect/>
          </a:stretch>
        </p:blipFill>
        <p:spPr>
          <a:xfrm>
            <a:off x="3399962" y="1495424"/>
            <a:ext cx="5181294" cy="3195131"/>
          </a:xfrm>
          <a:prstGeom prst="rect">
            <a:avLst/>
          </a:prstGeom>
        </p:spPr>
      </p:pic>
    </p:spTree>
    <p:extLst>
      <p:ext uri="{BB962C8B-B14F-4D97-AF65-F5344CB8AC3E}">
        <p14:creationId xmlns:p14="http://schemas.microsoft.com/office/powerpoint/2010/main" val="529284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2D62D-2BED-4EAA-9CDC-B13A1A19A4FB}"/>
              </a:ext>
            </a:extLst>
          </p:cNvPr>
          <p:cNvSpPr>
            <a:spLocks noGrp="1"/>
          </p:cNvSpPr>
          <p:nvPr>
            <p:ph type="sldNum" sz="quarter" idx="12"/>
          </p:nvPr>
        </p:nvSpPr>
        <p:spPr/>
        <p:txBody>
          <a:bodyPr/>
          <a:lstStyle/>
          <a:p>
            <a:fld id="{AF88E988-FB04-AB4E-BE5A-59F242AF7F7A}" type="slidenum">
              <a:rPr lang="en-US" smtClean="0"/>
              <a:t>38</a:t>
            </a:fld>
            <a:endParaRPr lang="en-US" dirty="0"/>
          </a:p>
        </p:txBody>
      </p:sp>
      <p:sp>
        <p:nvSpPr>
          <p:cNvPr id="3" name="Title 2">
            <a:extLst>
              <a:ext uri="{FF2B5EF4-FFF2-40B4-BE49-F238E27FC236}">
                <a16:creationId xmlns:a16="http://schemas.microsoft.com/office/drawing/2014/main" id="{BBE65BDD-E342-40E2-BA00-8A6FD1E1339F}"/>
              </a:ext>
            </a:extLst>
          </p:cNvPr>
          <p:cNvSpPr>
            <a:spLocks noGrp="1"/>
          </p:cNvSpPr>
          <p:nvPr>
            <p:ph type="title"/>
          </p:nvPr>
        </p:nvSpPr>
        <p:spPr/>
        <p:txBody>
          <a:bodyPr/>
          <a:lstStyle/>
          <a:p>
            <a:r>
              <a:rPr lang="en-US" dirty="0"/>
              <a:t>AWS Open Data</a:t>
            </a:r>
          </a:p>
        </p:txBody>
      </p:sp>
      <p:sp>
        <p:nvSpPr>
          <p:cNvPr id="4" name="Content Placeholder 3">
            <a:extLst>
              <a:ext uri="{FF2B5EF4-FFF2-40B4-BE49-F238E27FC236}">
                <a16:creationId xmlns:a16="http://schemas.microsoft.com/office/drawing/2014/main" id="{CF9B19DF-D7E9-4B93-8515-A81E9CBA15EF}"/>
              </a:ext>
            </a:extLst>
          </p:cNvPr>
          <p:cNvSpPr>
            <a:spLocks noGrp="1"/>
          </p:cNvSpPr>
          <p:nvPr>
            <p:ph idx="1"/>
          </p:nvPr>
        </p:nvSpPr>
        <p:spPr>
          <a:xfrm>
            <a:off x="457201" y="1924031"/>
            <a:ext cx="2837218" cy="2670591"/>
          </a:xfrm>
        </p:spPr>
        <p:txBody>
          <a:bodyPr/>
          <a:lstStyle/>
          <a:p>
            <a:r>
              <a:rPr lang="en-US" dirty="0">
                <a:hlinkClick r:id="rId3"/>
              </a:rPr>
              <a:t>https://registry.opendata.aws/</a:t>
            </a:r>
            <a:endParaRPr lang="en-US" dirty="0"/>
          </a:p>
          <a:p>
            <a:r>
              <a:rPr lang="en-US" dirty="0"/>
              <a:t>Currently has 109 open data sets, constantly being added to</a:t>
            </a:r>
          </a:p>
          <a:p>
            <a:endParaRPr lang="en-US" dirty="0"/>
          </a:p>
        </p:txBody>
      </p:sp>
      <p:pic>
        <p:nvPicPr>
          <p:cNvPr id="6" name="Picture 5">
            <a:extLst>
              <a:ext uri="{FF2B5EF4-FFF2-40B4-BE49-F238E27FC236}">
                <a16:creationId xmlns:a16="http://schemas.microsoft.com/office/drawing/2014/main" id="{95E6B975-9525-406F-B50E-DCFB92A0DE21}"/>
              </a:ext>
            </a:extLst>
          </p:cNvPr>
          <p:cNvPicPr>
            <a:picLocks noChangeAspect="1"/>
          </p:cNvPicPr>
          <p:nvPr/>
        </p:nvPicPr>
        <p:blipFill>
          <a:blip r:embed="rId4"/>
          <a:stretch>
            <a:fillRect/>
          </a:stretch>
        </p:blipFill>
        <p:spPr>
          <a:xfrm>
            <a:off x="3416073" y="1317072"/>
            <a:ext cx="5270727" cy="3373484"/>
          </a:xfrm>
          <a:prstGeom prst="rect">
            <a:avLst/>
          </a:prstGeom>
        </p:spPr>
      </p:pic>
    </p:spTree>
    <p:extLst>
      <p:ext uri="{BB962C8B-B14F-4D97-AF65-F5344CB8AC3E}">
        <p14:creationId xmlns:p14="http://schemas.microsoft.com/office/powerpoint/2010/main" val="3800315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2B9386-FA68-40BB-AEB0-52394CBD4D5D}"/>
              </a:ext>
            </a:extLst>
          </p:cNvPr>
          <p:cNvSpPr>
            <a:spLocks noGrp="1"/>
          </p:cNvSpPr>
          <p:nvPr>
            <p:ph type="sldNum" sz="quarter" idx="12"/>
          </p:nvPr>
        </p:nvSpPr>
        <p:spPr/>
        <p:txBody>
          <a:bodyPr/>
          <a:lstStyle/>
          <a:p>
            <a:fld id="{AF88E988-FB04-AB4E-BE5A-59F242AF7F7A}" type="slidenum">
              <a:rPr lang="en-US" smtClean="0"/>
              <a:t>39</a:t>
            </a:fld>
            <a:endParaRPr lang="en-US" dirty="0"/>
          </a:p>
        </p:txBody>
      </p:sp>
      <p:sp>
        <p:nvSpPr>
          <p:cNvPr id="3" name="Title 2">
            <a:extLst>
              <a:ext uri="{FF2B5EF4-FFF2-40B4-BE49-F238E27FC236}">
                <a16:creationId xmlns:a16="http://schemas.microsoft.com/office/drawing/2014/main" id="{7372CB9F-2BC0-42C2-91D9-93E6BB36039F}"/>
              </a:ext>
            </a:extLst>
          </p:cNvPr>
          <p:cNvSpPr>
            <a:spLocks noGrp="1"/>
          </p:cNvSpPr>
          <p:nvPr>
            <p:ph type="title"/>
          </p:nvPr>
        </p:nvSpPr>
        <p:spPr>
          <a:xfrm>
            <a:off x="531628" y="2143125"/>
            <a:ext cx="8155172" cy="857250"/>
          </a:xfrm>
        </p:spPr>
        <p:txBody>
          <a:bodyPr/>
          <a:lstStyle/>
          <a:p>
            <a:pPr algn="ctr"/>
            <a:r>
              <a:rPr lang="en-US" dirty="0"/>
              <a:t>Questions?</a:t>
            </a:r>
          </a:p>
        </p:txBody>
      </p:sp>
      <p:sp>
        <p:nvSpPr>
          <p:cNvPr id="6" name="TextBox 5">
            <a:extLst>
              <a:ext uri="{FF2B5EF4-FFF2-40B4-BE49-F238E27FC236}">
                <a16:creationId xmlns:a16="http://schemas.microsoft.com/office/drawing/2014/main" id="{4F70C22C-EAAA-4C29-8578-FAB433289529}"/>
              </a:ext>
            </a:extLst>
          </p:cNvPr>
          <p:cNvSpPr txBox="1"/>
          <p:nvPr/>
        </p:nvSpPr>
        <p:spPr>
          <a:xfrm>
            <a:off x="1509823" y="3349256"/>
            <a:ext cx="6124354" cy="923330"/>
          </a:xfrm>
          <a:prstGeom prst="rect">
            <a:avLst/>
          </a:prstGeom>
          <a:noFill/>
        </p:spPr>
        <p:txBody>
          <a:bodyPr wrap="square" rtlCol="0">
            <a:spAutoFit/>
          </a:bodyPr>
          <a:lstStyle/>
          <a:p>
            <a:r>
              <a:rPr lang="en-US" dirty="0"/>
              <a:t>Eddie Barber – </a:t>
            </a:r>
            <a:r>
              <a:rPr lang="en-US" dirty="0">
                <a:hlinkClick r:id="rId3"/>
              </a:rPr>
              <a:t>Eddie@simtechsolutions.com</a:t>
            </a:r>
            <a:endParaRPr lang="en-US" dirty="0"/>
          </a:p>
          <a:p>
            <a:r>
              <a:rPr lang="en-US" dirty="0"/>
              <a:t>Kristin Zakoor – </a:t>
            </a:r>
            <a:r>
              <a:rPr lang="en-US" dirty="0">
                <a:hlinkClick r:id="rId4"/>
              </a:rPr>
              <a:t>Kristin@thn.org</a:t>
            </a:r>
            <a:endParaRPr lang="en-US" dirty="0"/>
          </a:p>
          <a:p>
            <a:r>
              <a:rPr lang="en-US" dirty="0"/>
              <a:t>Danielle Winslow - </a:t>
            </a:r>
            <a:r>
              <a:rPr lang="en-US" u="sng" dirty="0">
                <a:hlinkClick r:id="rId5"/>
              </a:rPr>
              <a:t>Danielle.Winslow@allhomekc.org</a:t>
            </a:r>
            <a:endParaRPr lang="en-US" dirty="0"/>
          </a:p>
        </p:txBody>
      </p:sp>
    </p:spTree>
    <p:extLst>
      <p:ext uri="{BB962C8B-B14F-4D97-AF65-F5344CB8AC3E}">
        <p14:creationId xmlns:p14="http://schemas.microsoft.com/office/powerpoint/2010/main" val="482846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7" y="822233"/>
            <a:ext cx="4206931" cy="857250"/>
          </a:xfrm>
        </p:spPr>
        <p:txBody>
          <a:bodyPr>
            <a:normAutofit/>
          </a:bodyPr>
          <a:lstStyle/>
          <a:p>
            <a:r>
              <a:rPr lang="en-US" dirty="0"/>
              <a:t>Pre-Count Planning</a:t>
            </a:r>
            <a:br>
              <a:rPr lang="en-US" dirty="0"/>
            </a:br>
            <a:r>
              <a:rPr lang="en-US" sz="2000" dirty="0"/>
              <a:t>(TX-BOS)</a:t>
            </a:r>
            <a:endParaRPr lang="en-US" dirty="0"/>
          </a:p>
        </p:txBody>
      </p:sp>
      <p:sp>
        <p:nvSpPr>
          <p:cNvPr id="4" name="Slide Number Placeholder 3"/>
          <p:cNvSpPr>
            <a:spLocks noGrp="1"/>
          </p:cNvSpPr>
          <p:nvPr>
            <p:ph type="sldNum" sz="quarter" idx="12"/>
          </p:nvPr>
        </p:nvSpPr>
        <p:spPr/>
        <p:txBody>
          <a:bodyPr/>
          <a:lstStyle/>
          <a:p>
            <a:fld id="{AF88E988-FB04-AB4E-BE5A-59F242AF7F7A}" type="slidenum">
              <a:rPr lang="en-US" smtClean="0"/>
              <a:t>4</a:t>
            </a:fld>
            <a:endParaRPr lang="en-US" dirty="0"/>
          </a:p>
        </p:txBody>
      </p:sp>
      <p:pic>
        <p:nvPicPr>
          <p:cNvPr id="8" name="Content Placeholder 7"/>
          <p:cNvPicPr>
            <a:picLocks noGrp="1" noChangeAspect="1"/>
          </p:cNvPicPr>
          <p:nvPr>
            <p:ph idx="1"/>
          </p:nvPr>
        </p:nvPicPr>
        <p:blipFill>
          <a:blip r:embed="rId3"/>
          <a:stretch>
            <a:fillRect/>
          </a:stretch>
        </p:blipFill>
        <p:spPr>
          <a:xfrm>
            <a:off x="4664131" y="1342238"/>
            <a:ext cx="3443828" cy="3256917"/>
          </a:xfrm>
          <a:prstGeom prst="rect">
            <a:avLst/>
          </a:prstGeom>
        </p:spPr>
      </p:pic>
      <p:sp>
        <p:nvSpPr>
          <p:cNvPr id="5" name="TextBox 4"/>
          <p:cNvSpPr txBox="1"/>
          <p:nvPr/>
        </p:nvSpPr>
        <p:spPr>
          <a:xfrm>
            <a:off x="457200" y="1988191"/>
            <a:ext cx="432033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Outreach to communities</a:t>
            </a:r>
          </a:p>
          <a:p>
            <a:pPr marL="285750" indent="-285750">
              <a:buFont typeface="Arial" panose="020B0604020202020204" pitchFamily="34" charset="0"/>
              <a:buChar char="•"/>
            </a:pPr>
            <a:r>
              <a:rPr lang="en-US" dirty="0"/>
              <a:t>Designate PIT Leads and Back-ups</a:t>
            </a:r>
          </a:p>
          <a:p>
            <a:pPr marL="285750" indent="-285750">
              <a:buFont typeface="Arial" panose="020B0604020202020204" pitchFamily="34" charset="0"/>
              <a:buChar char="•"/>
            </a:pPr>
            <a:r>
              <a:rPr lang="en-US" dirty="0"/>
              <a:t>Create “Pre-PIT” materials</a:t>
            </a:r>
          </a:p>
          <a:p>
            <a:pPr marL="742950" lvl="1" indent="-285750">
              <a:buFont typeface="Arial" panose="020B0604020202020204" pitchFamily="34" charset="0"/>
              <a:buChar char="•"/>
            </a:pPr>
            <a:r>
              <a:rPr lang="en-US" dirty="0"/>
              <a:t>PIT Lead manual</a:t>
            </a:r>
          </a:p>
          <a:p>
            <a:pPr marL="742950" lvl="1" indent="-285750">
              <a:buFont typeface="Arial" panose="020B0604020202020204" pitchFamily="34" charset="0"/>
              <a:buChar char="•"/>
            </a:pPr>
            <a:r>
              <a:rPr lang="en-US" dirty="0"/>
              <a:t>Promotional materials</a:t>
            </a:r>
          </a:p>
          <a:p>
            <a:pPr marL="285750" indent="-285750">
              <a:buFont typeface="Arial" panose="020B0604020202020204" pitchFamily="34" charset="0"/>
              <a:buChar char="•"/>
            </a:pPr>
            <a:r>
              <a:rPr lang="en-US" dirty="0"/>
              <a:t>Develop a safety plan</a:t>
            </a:r>
          </a:p>
          <a:p>
            <a:pPr marL="285750" indent="-285750">
              <a:buFont typeface="Arial" panose="020B0604020202020204" pitchFamily="34" charset="0"/>
              <a:buChar char="•"/>
            </a:pPr>
            <a:r>
              <a:rPr lang="en-US" dirty="0"/>
              <a:t>Plan for adverse weather</a:t>
            </a:r>
          </a:p>
        </p:txBody>
      </p:sp>
      <p:sp>
        <p:nvSpPr>
          <p:cNvPr id="3" name="TextBox 2"/>
          <p:cNvSpPr txBox="1"/>
          <p:nvPr/>
        </p:nvSpPr>
        <p:spPr>
          <a:xfrm>
            <a:off x="67112" y="4260601"/>
            <a:ext cx="4387442" cy="584775"/>
          </a:xfrm>
          <a:prstGeom prst="rect">
            <a:avLst/>
          </a:prstGeom>
          <a:noFill/>
        </p:spPr>
        <p:txBody>
          <a:bodyPr wrap="square" rtlCol="0">
            <a:spAutoFit/>
          </a:bodyPr>
          <a:lstStyle/>
          <a:p>
            <a:pPr algn="ctr"/>
            <a:r>
              <a:rPr lang="en-US" sz="1600" dirty="0">
                <a:solidFill>
                  <a:schemeClr val="tx2"/>
                </a:solidFill>
              </a:rPr>
              <a:t>Free tools: Google docs &amp; forms, Tableau, </a:t>
            </a:r>
            <a:r>
              <a:rPr lang="en-US" sz="1600" dirty="0" err="1">
                <a:solidFill>
                  <a:schemeClr val="tx2"/>
                </a:solidFill>
              </a:rPr>
              <a:t>Canva</a:t>
            </a:r>
            <a:r>
              <a:rPr lang="en-US" sz="1600" dirty="0">
                <a:solidFill>
                  <a:schemeClr val="tx2"/>
                </a:solidFill>
              </a:rPr>
              <a:t>, Basecamp</a:t>
            </a:r>
          </a:p>
        </p:txBody>
      </p:sp>
    </p:spTree>
    <p:extLst>
      <p:ext uri="{BB962C8B-B14F-4D97-AF65-F5344CB8AC3E}">
        <p14:creationId xmlns:p14="http://schemas.microsoft.com/office/powerpoint/2010/main" val="266665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7" y="822233"/>
            <a:ext cx="4206931" cy="857250"/>
          </a:xfrm>
        </p:spPr>
        <p:txBody>
          <a:bodyPr>
            <a:normAutofit/>
          </a:bodyPr>
          <a:lstStyle/>
          <a:p>
            <a:r>
              <a:rPr lang="en-US" dirty="0"/>
              <a:t>Pre-Count Planning</a:t>
            </a:r>
            <a:br>
              <a:rPr lang="en-US" dirty="0"/>
            </a:br>
            <a:r>
              <a:rPr lang="en-US" sz="2000" dirty="0"/>
              <a:t>(King County)</a:t>
            </a:r>
            <a:endParaRPr lang="en-US" dirty="0"/>
          </a:p>
        </p:txBody>
      </p:sp>
      <p:sp>
        <p:nvSpPr>
          <p:cNvPr id="4" name="Slide Number Placeholder 3"/>
          <p:cNvSpPr>
            <a:spLocks noGrp="1"/>
          </p:cNvSpPr>
          <p:nvPr>
            <p:ph type="sldNum" sz="quarter" idx="12"/>
          </p:nvPr>
        </p:nvSpPr>
        <p:spPr/>
        <p:txBody>
          <a:bodyPr/>
          <a:lstStyle/>
          <a:p>
            <a:fld id="{AF88E988-FB04-AB4E-BE5A-59F242AF7F7A}" type="slidenum">
              <a:rPr lang="en-US" smtClean="0"/>
              <a:t>5</a:t>
            </a:fld>
            <a:endParaRPr lang="en-US" dirty="0"/>
          </a:p>
        </p:txBody>
      </p:sp>
      <p:sp>
        <p:nvSpPr>
          <p:cNvPr id="9" name="TextBox 8">
            <a:extLst>
              <a:ext uri="{FF2B5EF4-FFF2-40B4-BE49-F238E27FC236}">
                <a16:creationId xmlns:a16="http://schemas.microsoft.com/office/drawing/2014/main" id="{B66BB408-2176-442B-BF8B-E6E224A5287C}"/>
              </a:ext>
            </a:extLst>
          </p:cNvPr>
          <p:cNvSpPr txBox="1"/>
          <p:nvPr/>
        </p:nvSpPr>
        <p:spPr>
          <a:xfrm>
            <a:off x="268940" y="1714592"/>
            <a:ext cx="894099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Confirm Action Group that provides input and oversight of the PIT activities, including an equity impact analysis of PIT components </a:t>
            </a:r>
          </a:p>
          <a:p>
            <a:pPr marL="285750" indent="-285750">
              <a:buFont typeface="Arial" panose="020B0604020202020204" pitchFamily="34" charset="0"/>
              <a:buChar char="•"/>
            </a:pPr>
            <a:r>
              <a:rPr lang="en-US" dirty="0"/>
              <a:t>Establish Area Leads by regional deployment center coverage area </a:t>
            </a:r>
          </a:p>
          <a:p>
            <a:pPr marL="285750" indent="-285750">
              <a:buFont typeface="Arial" panose="020B0604020202020204" pitchFamily="34" charset="0"/>
              <a:buChar char="•"/>
            </a:pPr>
            <a:r>
              <a:rPr lang="en-US" dirty="0"/>
              <a:t>Additional youth and young adult planning is done in partnership with general planning</a:t>
            </a:r>
          </a:p>
          <a:p>
            <a:pPr marL="285750" indent="-285750">
              <a:buFont typeface="Arial" panose="020B0604020202020204" pitchFamily="34" charset="0"/>
              <a:buChar char="•"/>
            </a:pPr>
            <a:r>
              <a:rPr lang="en-US" dirty="0"/>
              <a:t>For the first time in 2019, we used a customized volunteer registration platform that allowed for volunteer team and census tract assignments</a:t>
            </a:r>
          </a:p>
        </p:txBody>
      </p:sp>
      <p:pic>
        <p:nvPicPr>
          <p:cNvPr id="10" name="Picture 17">
            <a:extLst>
              <a:ext uri="{FF2B5EF4-FFF2-40B4-BE49-F238E27FC236}">
                <a16:creationId xmlns:a16="http://schemas.microsoft.com/office/drawing/2014/main" id="{483B5338-414C-47B0-894A-3DBC2F92F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98" y="3503582"/>
            <a:ext cx="8124199" cy="146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210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4A0D34-512B-49C7-945E-5918264366FC}"/>
              </a:ext>
            </a:extLst>
          </p:cNvPr>
          <p:cNvSpPr>
            <a:spLocks noGrp="1"/>
          </p:cNvSpPr>
          <p:nvPr>
            <p:ph idx="1"/>
          </p:nvPr>
        </p:nvSpPr>
        <p:spPr>
          <a:xfrm>
            <a:off x="457200" y="1640044"/>
            <a:ext cx="4282580" cy="2757433"/>
          </a:xfrm>
        </p:spPr>
        <p:txBody>
          <a:bodyPr>
            <a:normAutofit lnSpcReduction="10000"/>
          </a:bodyPr>
          <a:lstStyle/>
          <a:p>
            <a:r>
              <a:rPr lang="en-US" dirty="0"/>
              <a:t>Social media posts</a:t>
            </a:r>
          </a:p>
          <a:p>
            <a:r>
              <a:rPr lang="en-US" dirty="0"/>
              <a:t>Promotional materials </a:t>
            </a:r>
          </a:p>
          <a:p>
            <a:r>
              <a:rPr lang="en-US" dirty="0"/>
              <a:t>Partnerships</a:t>
            </a:r>
          </a:p>
          <a:p>
            <a:pPr lvl="1"/>
            <a:r>
              <a:rPr lang="en-US" dirty="0"/>
              <a:t>Local Service Provider</a:t>
            </a:r>
          </a:p>
          <a:p>
            <a:pPr lvl="1"/>
            <a:r>
              <a:rPr lang="en-US" dirty="0"/>
              <a:t>Faith Based</a:t>
            </a:r>
          </a:p>
          <a:p>
            <a:pPr lvl="1"/>
            <a:r>
              <a:rPr lang="en-US" dirty="0"/>
              <a:t>Local Government</a:t>
            </a:r>
          </a:p>
          <a:p>
            <a:pPr lvl="1"/>
            <a:r>
              <a:rPr lang="en-US" dirty="0"/>
              <a:t>Law Enforcement + Fire Dept.</a:t>
            </a:r>
          </a:p>
          <a:p>
            <a:pPr lvl="1"/>
            <a:r>
              <a:rPr lang="en-US" dirty="0"/>
              <a:t>Higher Education</a:t>
            </a:r>
          </a:p>
          <a:p>
            <a:r>
              <a:rPr lang="en-US" dirty="0"/>
              <a:t>Google Forms</a:t>
            </a:r>
          </a:p>
          <a:p>
            <a:pPr lvl="1"/>
            <a:r>
              <a:rPr lang="en-US" dirty="0"/>
              <a:t>Volunteer Registration + ROI</a:t>
            </a:r>
          </a:p>
          <a:p>
            <a:pPr marL="457200" lvl="1" indent="0">
              <a:buNone/>
            </a:pPr>
            <a:endParaRPr lang="en-US" dirty="0"/>
          </a:p>
        </p:txBody>
      </p:sp>
      <p:sp>
        <p:nvSpPr>
          <p:cNvPr id="4" name="Slide Number Placeholder 3">
            <a:extLst>
              <a:ext uri="{FF2B5EF4-FFF2-40B4-BE49-F238E27FC236}">
                <a16:creationId xmlns:a16="http://schemas.microsoft.com/office/drawing/2014/main" id="{8DC06DA8-EF13-4B52-AC08-A5456DA11969}"/>
              </a:ext>
            </a:extLst>
          </p:cNvPr>
          <p:cNvSpPr>
            <a:spLocks noGrp="1"/>
          </p:cNvSpPr>
          <p:nvPr>
            <p:ph type="sldNum" sz="quarter" idx="12"/>
          </p:nvPr>
        </p:nvSpPr>
        <p:spPr/>
        <p:txBody>
          <a:bodyPr/>
          <a:lstStyle/>
          <a:p>
            <a:fld id="{AF88E988-FB04-AB4E-BE5A-59F242AF7F7A}" type="slidenum">
              <a:rPr lang="en-US" smtClean="0"/>
              <a:t>6</a:t>
            </a:fld>
            <a:endParaRPr lang="en-US" dirty="0"/>
          </a:p>
        </p:txBody>
      </p:sp>
      <p:pic>
        <p:nvPicPr>
          <p:cNvPr id="5" name="Picture 4"/>
          <p:cNvPicPr>
            <a:picLocks noChangeAspect="1"/>
          </p:cNvPicPr>
          <p:nvPr/>
        </p:nvPicPr>
        <p:blipFill>
          <a:blip r:embed="rId3"/>
          <a:stretch>
            <a:fillRect/>
          </a:stretch>
        </p:blipFill>
        <p:spPr>
          <a:xfrm>
            <a:off x="4739780" y="1627813"/>
            <a:ext cx="3922571" cy="2432458"/>
          </a:xfrm>
          <a:prstGeom prst="rect">
            <a:avLst/>
          </a:prstGeom>
        </p:spPr>
      </p:pic>
      <p:sp>
        <p:nvSpPr>
          <p:cNvPr id="6" name="TextBox 5"/>
          <p:cNvSpPr txBox="1"/>
          <p:nvPr/>
        </p:nvSpPr>
        <p:spPr>
          <a:xfrm>
            <a:off x="2260833" y="4348636"/>
            <a:ext cx="4387442" cy="584775"/>
          </a:xfrm>
          <a:prstGeom prst="rect">
            <a:avLst/>
          </a:prstGeom>
          <a:noFill/>
        </p:spPr>
        <p:txBody>
          <a:bodyPr wrap="square" rtlCol="0">
            <a:spAutoFit/>
          </a:bodyPr>
          <a:lstStyle/>
          <a:p>
            <a:pPr algn="ctr"/>
            <a:r>
              <a:rPr lang="en-US" sz="1600" dirty="0">
                <a:solidFill>
                  <a:schemeClr val="tx2"/>
                </a:solidFill>
              </a:rPr>
              <a:t>Free tools: Google docs &amp; forms, Facebook, Twitter, Instagram, </a:t>
            </a:r>
            <a:r>
              <a:rPr lang="en-US" sz="1600" dirty="0" err="1">
                <a:solidFill>
                  <a:schemeClr val="tx2"/>
                </a:solidFill>
              </a:rPr>
              <a:t>Canva</a:t>
            </a:r>
            <a:endParaRPr lang="en-US" sz="1600" dirty="0">
              <a:solidFill>
                <a:schemeClr val="tx2"/>
              </a:solidFill>
            </a:endParaRPr>
          </a:p>
        </p:txBody>
      </p:sp>
      <p:sp>
        <p:nvSpPr>
          <p:cNvPr id="9" name="Title 1">
            <a:extLst>
              <a:ext uri="{FF2B5EF4-FFF2-40B4-BE49-F238E27FC236}">
                <a16:creationId xmlns:a16="http://schemas.microsoft.com/office/drawing/2014/main" id="{C100B454-9D7E-46D5-8EBE-07638B25746C}"/>
              </a:ext>
            </a:extLst>
          </p:cNvPr>
          <p:cNvSpPr txBox="1">
            <a:spLocks/>
          </p:cNvSpPr>
          <p:nvPr/>
        </p:nvSpPr>
        <p:spPr>
          <a:xfrm>
            <a:off x="446567" y="822233"/>
            <a:ext cx="4206931"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rgbClr val="144379"/>
                </a:solidFill>
                <a:latin typeface="Arial"/>
                <a:ea typeface="+mj-ea"/>
                <a:cs typeface="Arial"/>
              </a:defRPr>
            </a:lvl1pPr>
          </a:lstStyle>
          <a:p>
            <a:r>
              <a:rPr lang="en-US" dirty="0"/>
              <a:t>Recruitment</a:t>
            </a:r>
            <a:br>
              <a:rPr lang="en-US" dirty="0"/>
            </a:br>
            <a:r>
              <a:rPr lang="en-US" sz="2000" dirty="0"/>
              <a:t>(TX-BOS)</a:t>
            </a:r>
            <a:endParaRPr lang="en-US" dirty="0"/>
          </a:p>
        </p:txBody>
      </p:sp>
    </p:spTree>
    <p:extLst>
      <p:ext uri="{BB962C8B-B14F-4D97-AF65-F5344CB8AC3E}">
        <p14:creationId xmlns:p14="http://schemas.microsoft.com/office/powerpoint/2010/main" val="1239300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4A0D34-512B-49C7-945E-5918264366FC}"/>
              </a:ext>
            </a:extLst>
          </p:cNvPr>
          <p:cNvSpPr>
            <a:spLocks noGrp="1"/>
          </p:cNvSpPr>
          <p:nvPr>
            <p:ph idx="1"/>
          </p:nvPr>
        </p:nvSpPr>
        <p:spPr>
          <a:xfrm>
            <a:off x="457200" y="1640044"/>
            <a:ext cx="4282580" cy="2757433"/>
          </a:xfrm>
        </p:spPr>
        <p:txBody>
          <a:bodyPr>
            <a:normAutofit fontScale="92500" lnSpcReduction="10000"/>
          </a:bodyPr>
          <a:lstStyle/>
          <a:p>
            <a:r>
              <a:rPr lang="en-US" dirty="0"/>
              <a:t>Partnerships</a:t>
            </a:r>
          </a:p>
          <a:p>
            <a:pPr lvl="1"/>
            <a:r>
              <a:rPr lang="en-US" dirty="0"/>
              <a:t>PIT Action Group members</a:t>
            </a:r>
          </a:p>
          <a:p>
            <a:pPr lvl="1"/>
            <a:r>
              <a:rPr lang="en-US" dirty="0"/>
              <a:t>Local Service Provider</a:t>
            </a:r>
          </a:p>
          <a:p>
            <a:pPr lvl="1"/>
            <a:r>
              <a:rPr lang="en-US" dirty="0"/>
              <a:t>Faith Based</a:t>
            </a:r>
          </a:p>
          <a:p>
            <a:pPr lvl="1"/>
            <a:r>
              <a:rPr lang="en-US" dirty="0"/>
              <a:t>Local Government</a:t>
            </a:r>
          </a:p>
          <a:p>
            <a:pPr lvl="1"/>
            <a:r>
              <a:rPr lang="en-US" dirty="0"/>
              <a:t>Higher Education</a:t>
            </a:r>
          </a:p>
          <a:p>
            <a:r>
              <a:rPr lang="en-US" dirty="0"/>
              <a:t>Past PIT guides, Consumer Advisory Council and Youth Action Board</a:t>
            </a:r>
          </a:p>
          <a:p>
            <a:r>
              <a:rPr lang="en-US" dirty="0"/>
              <a:t>Advertisement in local paper, Real Change</a:t>
            </a:r>
          </a:p>
          <a:p>
            <a:r>
              <a:rPr lang="en-US" dirty="0"/>
              <a:t>Promotional materials and social media posts</a:t>
            </a:r>
          </a:p>
          <a:p>
            <a:pPr marL="457200" lvl="1" indent="0">
              <a:buNone/>
            </a:pPr>
            <a:endParaRPr lang="en-US" dirty="0"/>
          </a:p>
        </p:txBody>
      </p:sp>
      <p:sp>
        <p:nvSpPr>
          <p:cNvPr id="4" name="Slide Number Placeholder 3">
            <a:extLst>
              <a:ext uri="{FF2B5EF4-FFF2-40B4-BE49-F238E27FC236}">
                <a16:creationId xmlns:a16="http://schemas.microsoft.com/office/drawing/2014/main" id="{8DC06DA8-EF13-4B52-AC08-A5456DA11969}"/>
              </a:ext>
            </a:extLst>
          </p:cNvPr>
          <p:cNvSpPr>
            <a:spLocks noGrp="1"/>
          </p:cNvSpPr>
          <p:nvPr>
            <p:ph type="sldNum" sz="quarter" idx="12"/>
          </p:nvPr>
        </p:nvSpPr>
        <p:spPr/>
        <p:txBody>
          <a:bodyPr/>
          <a:lstStyle/>
          <a:p>
            <a:fld id="{AF88E988-FB04-AB4E-BE5A-59F242AF7F7A}" type="slidenum">
              <a:rPr lang="en-US" smtClean="0"/>
              <a:t>7</a:t>
            </a:fld>
            <a:endParaRPr lang="en-US" dirty="0"/>
          </a:p>
        </p:txBody>
      </p:sp>
      <p:sp>
        <p:nvSpPr>
          <p:cNvPr id="9" name="Title 1">
            <a:extLst>
              <a:ext uri="{FF2B5EF4-FFF2-40B4-BE49-F238E27FC236}">
                <a16:creationId xmlns:a16="http://schemas.microsoft.com/office/drawing/2014/main" id="{C100B454-9D7E-46D5-8EBE-07638B25746C}"/>
              </a:ext>
            </a:extLst>
          </p:cNvPr>
          <p:cNvSpPr txBox="1">
            <a:spLocks/>
          </p:cNvSpPr>
          <p:nvPr/>
        </p:nvSpPr>
        <p:spPr>
          <a:xfrm>
            <a:off x="446567" y="822233"/>
            <a:ext cx="4206931"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rgbClr val="144379"/>
                </a:solidFill>
                <a:latin typeface="Arial"/>
                <a:ea typeface="+mj-ea"/>
                <a:cs typeface="Arial"/>
              </a:defRPr>
            </a:lvl1pPr>
          </a:lstStyle>
          <a:p>
            <a:r>
              <a:rPr lang="en-US" dirty="0"/>
              <a:t>Recruitment</a:t>
            </a:r>
            <a:br>
              <a:rPr lang="en-US" dirty="0"/>
            </a:br>
            <a:r>
              <a:rPr lang="en-US" sz="2000" dirty="0"/>
              <a:t>(King County)</a:t>
            </a:r>
            <a:endParaRPr lang="en-US" dirty="0"/>
          </a:p>
        </p:txBody>
      </p:sp>
      <p:pic>
        <p:nvPicPr>
          <p:cNvPr id="7" name="Picture 2" descr="https://scontent.xx.fbcdn.net/hphotos-xta1/v/t1.0-9/12243507_1047428595302383_2858158997123166275_n.jpg?oh=93819724616dd87e58295095cfee65fc&amp;oe=57AB0C6A">
            <a:extLst>
              <a:ext uri="{FF2B5EF4-FFF2-40B4-BE49-F238E27FC236}">
                <a16:creationId xmlns:a16="http://schemas.microsoft.com/office/drawing/2014/main" id="{31216A61-43AF-42D6-99DE-ED383E07E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425" y="1219198"/>
            <a:ext cx="3649749" cy="301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867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E2EEC-B98C-47F5-9FBF-CDBC331D08DC}"/>
              </a:ext>
            </a:extLst>
          </p:cNvPr>
          <p:cNvSpPr>
            <a:spLocks noGrp="1"/>
          </p:cNvSpPr>
          <p:nvPr>
            <p:ph type="sldNum" sz="quarter" idx="12"/>
          </p:nvPr>
        </p:nvSpPr>
        <p:spPr/>
        <p:txBody>
          <a:bodyPr/>
          <a:lstStyle/>
          <a:p>
            <a:fld id="{AF88E988-FB04-AB4E-BE5A-59F242AF7F7A}" type="slidenum">
              <a:rPr lang="en-US" smtClean="0"/>
              <a:t>8</a:t>
            </a:fld>
            <a:endParaRPr lang="en-US" dirty="0"/>
          </a:p>
        </p:txBody>
      </p:sp>
      <p:sp>
        <p:nvSpPr>
          <p:cNvPr id="2" name="Title 1">
            <a:extLst>
              <a:ext uri="{FF2B5EF4-FFF2-40B4-BE49-F238E27FC236}">
                <a16:creationId xmlns:a16="http://schemas.microsoft.com/office/drawing/2014/main" id="{D78551C7-2BEA-4D3B-AE24-30C703948919}"/>
              </a:ext>
            </a:extLst>
          </p:cNvPr>
          <p:cNvSpPr>
            <a:spLocks noGrp="1"/>
          </p:cNvSpPr>
          <p:nvPr>
            <p:ph type="title"/>
          </p:nvPr>
        </p:nvSpPr>
        <p:spPr>
          <a:xfrm>
            <a:off x="457200" y="716530"/>
            <a:ext cx="8229600" cy="857250"/>
          </a:xfrm>
        </p:spPr>
        <p:txBody>
          <a:bodyPr>
            <a:normAutofit/>
          </a:bodyPr>
          <a:lstStyle/>
          <a:p>
            <a:r>
              <a:rPr lang="en-US" dirty="0"/>
              <a:t>Count Planning</a:t>
            </a:r>
            <a:br>
              <a:rPr lang="en-US" dirty="0"/>
            </a:br>
            <a:r>
              <a:rPr lang="en-US" sz="2200" dirty="0"/>
              <a:t>(TX-BOS) </a:t>
            </a:r>
            <a:endParaRPr lang="en-US" sz="2000" b="0" dirty="0"/>
          </a:p>
        </p:txBody>
      </p:sp>
      <p:sp>
        <p:nvSpPr>
          <p:cNvPr id="3" name="Content Placeholder 2">
            <a:extLst>
              <a:ext uri="{FF2B5EF4-FFF2-40B4-BE49-F238E27FC236}">
                <a16:creationId xmlns:a16="http://schemas.microsoft.com/office/drawing/2014/main" id="{0F97DA40-A601-47AD-9948-3768A6E2CB46}"/>
              </a:ext>
            </a:extLst>
          </p:cNvPr>
          <p:cNvSpPr>
            <a:spLocks noGrp="1"/>
          </p:cNvSpPr>
          <p:nvPr>
            <p:ph idx="1"/>
          </p:nvPr>
        </p:nvSpPr>
        <p:spPr>
          <a:xfrm>
            <a:off x="566256" y="1953473"/>
            <a:ext cx="4191000" cy="2670591"/>
          </a:xfrm>
        </p:spPr>
        <p:txBody>
          <a:bodyPr/>
          <a:lstStyle/>
          <a:p>
            <a:pPr marL="0" indent="0">
              <a:buNone/>
            </a:pPr>
            <a:r>
              <a:rPr lang="en-US" b="1" dirty="0"/>
              <a:t>Sheltered:</a:t>
            </a:r>
          </a:p>
          <a:p>
            <a:r>
              <a:rPr lang="en-US" dirty="0"/>
              <a:t>Identify and reach out to all ES &amp; TH facilities </a:t>
            </a:r>
          </a:p>
          <a:p>
            <a:r>
              <a:rPr lang="en-US" dirty="0"/>
              <a:t>Provide list of facilities to PIT Leads</a:t>
            </a:r>
          </a:p>
          <a:p>
            <a:pPr lvl="1"/>
            <a:r>
              <a:rPr lang="en-US" dirty="0"/>
              <a:t>Send out PIT promotional materials </a:t>
            </a:r>
          </a:p>
          <a:p>
            <a:r>
              <a:rPr lang="en-US" dirty="0"/>
              <a:t>Assess capacity to count</a:t>
            </a:r>
          </a:p>
          <a:p>
            <a:pPr lvl="1"/>
            <a:r>
              <a:rPr lang="en-US" dirty="0"/>
              <a:t>Enlist extra volunteers for larger facilities </a:t>
            </a:r>
          </a:p>
          <a:p>
            <a:endParaRPr lang="en-US" dirty="0"/>
          </a:p>
        </p:txBody>
      </p:sp>
      <p:sp>
        <p:nvSpPr>
          <p:cNvPr id="5" name="Content Placeholder 4"/>
          <p:cNvSpPr>
            <a:spLocks noGrp="1"/>
          </p:cNvSpPr>
          <p:nvPr>
            <p:ph idx="13"/>
          </p:nvPr>
        </p:nvSpPr>
        <p:spPr>
          <a:xfrm>
            <a:off x="4958592" y="1953473"/>
            <a:ext cx="4038600" cy="2670591"/>
          </a:xfrm>
        </p:spPr>
        <p:txBody>
          <a:bodyPr/>
          <a:lstStyle/>
          <a:p>
            <a:pPr marL="0" indent="0">
              <a:buNone/>
            </a:pPr>
            <a:r>
              <a:rPr lang="en-US" b="1" dirty="0"/>
              <a:t>Unsheltered:</a:t>
            </a:r>
          </a:p>
          <a:p>
            <a:r>
              <a:rPr lang="en-US" dirty="0"/>
              <a:t>Decide count method</a:t>
            </a:r>
          </a:p>
          <a:p>
            <a:r>
              <a:rPr lang="en-US" dirty="0"/>
              <a:t>Create local partnerships</a:t>
            </a:r>
          </a:p>
          <a:p>
            <a:r>
              <a:rPr lang="en-US" dirty="0"/>
              <a:t>Review previous year location data</a:t>
            </a:r>
          </a:p>
          <a:p>
            <a:r>
              <a:rPr lang="en-US" dirty="0"/>
              <a:t>Develop “hot spot” maps, written guidelines, and directions</a:t>
            </a:r>
          </a:p>
          <a:p>
            <a:r>
              <a:rPr lang="en-US" dirty="0"/>
              <a:t>Organize donations</a:t>
            </a:r>
          </a:p>
          <a:p>
            <a:r>
              <a:rPr lang="en-US" dirty="0"/>
              <a:t>Assign teams</a:t>
            </a:r>
          </a:p>
          <a:p>
            <a:pPr marL="0" indent="0">
              <a:buNone/>
            </a:pPr>
            <a:endParaRPr lang="en-US" dirty="0"/>
          </a:p>
        </p:txBody>
      </p:sp>
      <p:sp>
        <p:nvSpPr>
          <p:cNvPr id="6" name="TextBox 5"/>
          <p:cNvSpPr txBox="1"/>
          <p:nvPr/>
        </p:nvSpPr>
        <p:spPr>
          <a:xfrm>
            <a:off x="2341225" y="1456648"/>
            <a:ext cx="3775046" cy="369332"/>
          </a:xfrm>
          <a:prstGeom prst="rect">
            <a:avLst/>
          </a:prstGeom>
          <a:noFill/>
          <a:ln w="28575">
            <a:solidFill>
              <a:srgbClr val="144379"/>
            </a:solidFill>
          </a:ln>
        </p:spPr>
        <p:txBody>
          <a:bodyPr wrap="square" rtlCol="0">
            <a:spAutoFit/>
          </a:bodyPr>
          <a:lstStyle/>
          <a:p>
            <a:pPr algn="r"/>
            <a:r>
              <a:rPr lang="en-US" b="1" dirty="0"/>
              <a:t>Form Point-in-Time Count Committee </a:t>
            </a:r>
          </a:p>
        </p:txBody>
      </p:sp>
      <p:sp>
        <p:nvSpPr>
          <p:cNvPr id="7" name="TextBox 6"/>
          <p:cNvSpPr txBox="1"/>
          <p:nvPr/>
        </p:nvSpPr>
        <p:spPr>
          <a:xfrm>
            <a:off x="2260833" y="4454787"/>
            <a:ext cx="4387442" cy="338554"/>
          </a:xfrm>
          <a:prstGeom prst="rect">
            <a:avLst/>
          </a:prstGeom>
          <a:noFill/>
        </p:spPr>
        <p:txBody>
          <a:bodyPr wrap="square" rtlCol="0">
            <a:spAutoFit/>
          </a:bodyPr>
          <a:lstStyle/>
          <a:p>
            <a:pPr algn="ctr"/>
            <a:r>
              <a:rPr lang="en-US" sz="1600" dirty="0">
                <a:solidFill>
                  <a:schemeClr val="tx2"/>
                </a:solidFill>
              </a:rPr>
              <a:t>Free tools: Google maps, Tableau, Doodle Poll </a:t>
            </a:r>
          </a:p>
        </p:txBody>
      </p:sp>
    </p:spTree>
    <p:extLst>
      <p:ext uri="{BB962C8B-B14F-4D97-AF65-F5344CB8AC3E}">
        <p14:creationId xmlns:p14="http://schemas.microsoft.com/office/powerpoint/2010/main" val="3338011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E2EEC-B98C-47F5-9FBF-CDBC331D08DC}"/>
              </a:ext>
            </a:extLst>
          </p:cNvPr>
          <p:cNvSpPr>
            <a:spLocks noGrp="1"/>
          </p:cNvSpPr>
          <p:nvPr>
            <p:ph type="sldNum" sz="quarter" idx="12"/>
          </p:nvPr>
        </p:nvSpPr>
        <p:spPr/>
        <p:txBody>
          <a:bodyPr/>
          <a:lstStyle/>
          <a:p>
            <a:fld id="{AF88E988-FB04-AB4E-BE5A-59F242AF7F7A}" type="slidenum">
              <a:rPr lang="en-US" smtClean="0"/>
              <a:t>9</a:t>
            </a:fld>
            <a:endParaRPr lang="en-US" dirty="0"/>
          </a:p>
        </p:txBody>
      </p:sp>
      <p:sp>
        <p:nvSpPr>
          <p:cNvPr id="2" name="Title 1">
            <a:extLst>
              <a:ext uri="{FF2B5EF4-FFF2-40B4-BE49-F238E27FC236}">
                <a16:creationId xmlns:a16="http://schemas.microsoft.com/office/drawing/2014/main" id="{D78551C7-2BEA-4D3B-AE24-30C703948919}"/>
              </a:ext>
            </a:extLst>
          </p:cNvPr>
          <p:cNvSpPr>
            <a:spLocks noGrp="1"/>
          </p:cNvSpPr>
          <p:nvPr>
            <p:ph type="title"/>
          </p:nvPr>
        </p:nvSpPr>
        <p:spPr>
          <a:xfrm>
            <a:off x="457200" y="716530"/>
            <a:ext cx="8229600" cy="857250"/>
          </a:xfrm>
        </p:spPr>
        <p:txBody>
          <a:bodyPr>
            <a:normAutofit/>
          </a:bodyPr>
          <a:lstStyle/>
          <a:p>
            <a:r>
              <a:rPr lang="en-US" dirty="0"/>
              <a:t>Count Planning</a:t>
            </a:r>
            <a:br>
              <a:rPr lang="en-US" dirty="0"/>
            </a:br>
            <a:r>
              <a:rPr lang="en-US" sz="2200" dirty="0"/>
              <a:t>(King County) </a:t>
            </a:r>
            <a:endParaRPr lang="en-US" sz="2200" b="0" dirty="0"/>
          </a:p>
        </p:txBody>
      </p:sp>
      <p:sp>
        <p:nvSpPr>
          <p:cNvPr id="10" name="TextBox 9">
            <a:extLst>
              <a:ext uri="{FF2B5EF4-FFF2-40B4-BE49-F238E27FC236}">
                <a16:creationId xmlns:a16="http://schemas.microsoft.com/office/drawing/2014/main" id="{4D31C294-BBEF-4E11-86FB-9A70A451AEB2}"/>
              </a:ext>
            </a:extLst>
          </p:cNvPr>
          <p:cNvSpPr txBox="1"/>
          <p:nvPr/>
        </p:nvSpPr>
        <p:spPr>
          <a:xfrm>
            <a:off x="457200" y="1711842"/>
            <a:ext cx="318919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Assign volunteers to regions</a:t>
            </a:r>
          </a:p>
          <a:p>
            <a:pPr marL="285750" indent="-285750">
              <a:buFont typeface="Arial" panose="020B0604020202020204" pitchFamily="34" charset="0"/>
              <a:buChar char="•"/>
            </a:pPr>
            <a:r>
              <a:rPr lang="en-US" dirty="0"/>
              <a:t>Split regions into teams</a:t>
            </a:r>
          </a:p>
          <a:p>
            <a:pPr marL="285750" indent="-285750">
              <a:buFont typeface="Arial" panose="020B0604020202020204" pitchFamily="34" charset="0"/>
              <a:buChar char="•"/>
            </a:pPr>
            <a:r>
              <a:rPr lang="en-US" dirty="0"/>
              <a:t>Ensure each census tract is covered by a team</a:t>
            </a:r>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CB74ECDF-843C-4904-99CA-BE2FF41FA05E}"/>
              </a:ext>
            </a:extLst>
          </p:cNvPr>
          <p:cNvPicPr>
            <a:picLocks noChangeAspect="1"/>
          </p:cNvPicPr>
          <p:nvPr/>
        </p:nvPicPr>
        <p:blipFill>
          <a:blip r:embed="rId3"/>
          <a:stretch>
            <a:fillRect/>
          </a:stretch>
        </p:blipFill>
        <p:spPr>
          <a:xfrm>
            <a:off x="3646391" y="1145155"/>
            <a:ext cx="5040409" cy="324691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842809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3F998CAC0D5A4D995B7ABCDBD034A4" ma:contentTypeVersion="10" ma:contentTypeDescription="Create a new document." ma:contentTypeScope="" ma:versionID="687c0c2c241c7b4003e2493f7f986dab">
  <xsd:schema xmlns:xsd="http://www.w3.org/2001/XMLSchema" xmlns:xs="http://www.w3.org/2001/XMLSchema" xmlns:p="http://schemas.microsoft.com/office/2006/metadata/properties" xmlns:ns2="ac21f1e0-219b-4f56-9766-95758546f8bc" xmlns:ns3="ebf2f72f-3374-4cad-9673-6b9545c847a3" targetNamespace="http://schemas.microsoft.com/office/2006/metadata/properties" ma:root="true" ma:fieldsID="e1fb29e58aeb654acd6ba09c2280be4e" ns2:_="" ns3:_="">
    <xsd:import namespace="ac21f1e0-219b-4f56-9766-95758546f8bc"/>
    <xsd:import namespace="ebf2f72f-3374-4cad-9673-6b9545c847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1f1e0-219b-4f56-9766-95758546f8b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f2f72f-3374-4cad-9673-6b9545c847a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495301E-7BFA-456F-9D3E-C177B3AEA3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21f1e0-219b-4f56-9766-95758546f8bc"/>
    <ds:schemaRef ds:uri="ebf2f72f-3374-4cad-9673-6b9545c847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600</TotalTime>
  <Words>5069</Words>
  <Application>Microsoft Office PowerPoint</Application>
  <PresentationFormat>On-screen Show (16:9)</PresentationFormat>
  <Paragraphs>515</Paragraphs>
  <Slides>39</Slides>
  <Notes>38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PIT Count Planning and Analysis Aided by Open Data and Open Source Tools</vt:lpstr>
      <vt:lpstr>Texas Balance of State </vt:lpstr>
      <vt:lpstr>King County</vt:lpstr>
      <vt:lpstr>Pre-Count Planning (TX-BOS)</vt:lpstr>
      <vt:lpstr>Pre-Count Planning (King County)</vt:lpstr>
      <vt:lpstr>PowerPoint Presentation</vt:lpstr>
      <vt:lpstr>PowerPoint Presentation</vt:lpstr>
      <vt:lpstr>Count Planning (TX-BOS) </vt:lpstr>
      <vt:lpstr>Count Planning (King County) </vt:lpstr>
      <vt:lpstr>Training (TX-BOS)</vt:lpstr>
      <vt:lpstr>Training (King County)</vt:lpstr>
      <vt:lpstr>Messaging (TX-BOS)</vt:lpstr>
      <vt:lpstr>Messaging (King County)</vt:lpstr>
      <vt:lpstr>Night of the Count (TX-BOS) </vt:lpstr>
      <vt:lpstr>Night of the Count (King County) </vt:lpstr>
      <vt:lpstr>After the Count (TX-BOS) </vt:lpstr>
      <vt:lpstr>After the Count (King County)</vt:lpstr>
      <vt:lpstr>Summary (TX-BOS)</vt:lpstr>
      <vt:lpstr>PowerPoint Presentation</vt:lpstr>
      <vt:lpstr>Summary (King County)</vt:lpstr>
      <vt:lpstr>PowerPoint Presentation</vt:lpstr>
      <vt:lpstr>Google Sheets</vt:lpstr>
      <vt:lpstr>Google Sheets</vt:lpstr>
      <vt:lpstr>Trello</vt:lpstr>
      <vt:lpstr>Trello</vt:lpstr>
      <vt:lpstr>Canva</vt:lpstr>
      <vt:lpstr>EventBrite</vt:lpstr>
      <vt:lpstr>EventBrite</vt:lpstr>
      <vt:lpstr>Mailchimp</vt:lpstr>
      <vt:lpstr>Mailchimp</vt:lpstr>
      <vt:lpstr>Join.Me</vt:lpstr>
      <vt:lpstr>Join.Me</vt:lpstr>
      <vt:lpstr>QGIS</vt:lpstr>
      <vt:lpstr>QGIS</vt:lpstr>
      <vt:lpstr>QGIS</vt:lpstr>
      <vt:lpstr>U.S. Census Data</vt:lpstr>
      <vt:lpstr>HUD GIS Tools</vt:lpstr>
      <vt:lpstr>AWS Open Data</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 Count Planning and Analysis Aided by Open Data and Open Source Tools</dc:title>
  <dc:creator>Edward Barber</dc:creator>
  <cp:lastModifiedBy>Edward Barber</cp:lastModifiedBy>
  <cp:revision>39</cp:revision>
  <dcterms:created xsi:type="dcterms:W3CDTF">2019-04-05T15:54:13Z</dcterms:created>
  <dcterms:modified xsi:type="dcterms:W3CDTF">2020-03-23T23:21:54Z</dcterms:modified>
</cp:coreProperties>
</file>