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9"/>
  </p:notesMasterIdLst>
  <p:handoutMasterIdLst>
    <p:handoutMasterId r:id="rId40"/>
  </p:handoutMasterIdLst>
  <p:sldIdLst>
    <p:sldId id="256" r:id="rId5"/>
    <p:sldId id="264" r:id="rId6"/>
    <p:sldId id="257" r:id="rId7"/>
    <p:sldId id="258" r:id="rId8"/>
    <p:sldId id="259" r:id="rId9"/>
    <p:sldId id="260" r:id="rId10"/>
    <p:sldId id="261" r:id="rId11"/>
    <p:sldId id="262" r:id="rId12"/>
    <p:sldId id="263" r:id="rId13"/>
    <p:sldId id="266" r:id="rId14"/>
    <p:sldId id="268" r:id="rId15"/>
    <p:sldId id="273" r:id="rId16"/>
    <p:sldId id="295" r:id="rId17"/>
    <p:sldId id="278" r:id="rId18"/>
    <p:sldId id="316" r:id="rId19"/>
    <p:sldId id="275" r:id="rId20"/>
    <p:sldId id="274" r:id="rId21"/>
    <p:sldId id="296" r:id="rId22"/>
    <p:sldId id="277" r:id="rId23"/>
    <p:sldId id="310" r:id="rId24"/>
    <p:sldId id="271" r:id="rId25"/>
    <p:sldId id="309" r:id="rId26"/>
    <p:sldId id="287" r:id="rId27"/>
    <p:sldId id="289" r:id="rId28"/>
    <p:sldId id="294" r:id="rId29"/>
    <p:sldId id="300" r:id="rId30"/>
    <p:sldId id="297" r:id="rId31"/>
    <p:sldId id="298" r:id="rId32"/>
    <p:sldId id="299" r:id="rId33"/>
    <p:sldId id="291" r:id="rId34"/>
    <p:sldId id="308" r:id="rId35"/>
    <p:sldId id="292" r:id="rId36"/>
    <p:sldId id="317" r:id="rId37"/>
    <p:sldId id="293"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3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04600D-AD42-448A-BFAD-6C4C58E3A5EC}" v="9162" dt="2019-04-12T14:25:25.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94660"/>
  </p:normalViewPr>
  <p:slideViewPr>
    <p:cSldViewPr snapToGrid="0" snapToObjects="1">
      <p:cViewPr varScale="1">
        <p:scale>
          <a:sx n="143" d="100"/>
          <a:sy n="143" d="100"/>
        </p:scale>
        <p:origin x="288" y="11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7118A-7D60-40F0-8153-ACBF4F6EC9AA}"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89239C2C-9A7C-4C55-AF9C-C0EBBD63CFED}">
      <dgm:prSet phldrT="[Text]"/>
      <dgm:spPr/>
      <dgm:t>
        <a:bodyPr/>
        <a:lstStyle/>
        <a:p>
          <a:r>
            <a:rPr lang="en-US" dirty="0">
              <a:latin typeface="Raleway" panose="020B0503030101060003" pitchFamily="34" charset="0"/>
            </a:rPr>
            <a:t>TX BoS CoC</a:t>
          </a:r>
        </a:p>
      </dgm:t>
    </dgm:pt>
    <dgm:pt modelId="{8E283DAE-CBA5-46A6-9CC0-D23B65B1AE4B}" type="parTrans" cxnId="{8ABA9902-CA75-4069-95A9-91EBDBEF601C}">
      <dgm:prSet/>
      <dgm:spPr/>
      <dgm:t>
        <a:bodyPr/>
        <a:lstStyle/>
        <a:p>
          <a:endParaRPr lang="en-US">
            <a:latin typeface="Raleway" panose="020B0503030101060003" pitchFamily="34" charset="0"/>
          </a:endParaRPr>
        </a:p>
      </dgm:t>
    </dgm:pt>
    <dgm:pt modelId="{0CE64666-0E8F-4DB9-9B3D-97E0EB0DB32B}" type="sibTrans" cxnId="{8ABA9902-CA75-4069-95A9-91EBDBEF601C}">
      <dgm:prSet/>
      <dgm:spPr/>
      <dgm:t>
        <a:bodyPr/>
        <a:lstStyle/>
        <a:p>
          <a:endParaRPr lang="en-US">
            <a:latin typeface="Raleway" panose="020B0503030101060003" pitchFamily="34" charset="0"/>
          </a:endParaRPr>
        </a:p>
      </dgm:t>
    </dgm:pt>
    <dgm:pt modelId="{6B8FBA01-6824-46CF-B351-DA8EA9D53758}">
      <dgm:prSet phldrT="[Text]"/>
      <dgm:spPr/>
      <dgm:t>
        <a:bodyPr/>
        <a:lstStyle/>
        <a:p>
          <a:r>
            <a:rPr lang="en-US" dirty="0"/>
            <a:t>Establish a CoC and a CoC Board</a:t>
          </a:r>
          <a:endParaRPr lang="en-US" dirty="0">
            <a:latin typeface="Raleway" panose="020B0503030101060003" pitchFamily="34" charset="0"/>
          </a:endParaRPr>
        </a:p>
      </dgm:t>
    </dgm:pt>
    <dgm:pt modelId="{C6CE968F-2690-49E6-853A-112B18A046D8}" type="parTrans" cxnId="{1C8A3F4F-0050-4AB6-B948-175BE8290F15}">
      <dgm:prSet/>
      <dgm:spPr/>
      <dgm:t>
        <a:bodyPr/>
        <a:lstStyle/>
        <a:p>
          <a:endParaRPr lang="en-US">
            <a:latin typeface="Raleway" panose="020B0503030101060003" pitchFamily="34" charset="0"/>
          </a:endParaRPr>
        </a:p>
      </dgm:t>
    </dgm:pt>
    <dgm:pt modelId="{348B13BA-BC46-455A-9625-BE45C1046401}" type="sibTrans" cxnId="{1C8A3F4F-0050-4AB6-B948-175BE8290F15}">
      <dgm:prSet/>
      <dgm:spPr/>
      <dgm:t>
        <a:bodyPr/>
        <a:lstStyle/>
        <a:p>
          <a:endParaRPr lang="en-US">
            <a:latin typeface="Raleway" panose="020B0503030101060003" pitchFamily="34" charset="0"/>
          </a:endParaRPr>
        </a:p>
      </dgm:t>
    </dgm:pt>
    <dgm:pt modelId="{B5DD47E3-3E6C-4BB1-A641-B67F4E7FF6F9}">
      <dgm:prSet phldrT="[Text]"/>
      <dgm:spPr/>
      <dgm:t>
        <a:bodyPr/>
        <a:lstStyle/>
        <a:p>
          <a:r>
            <a:rPr lang="en-US" dirty="0"/>
            <a:t>Administer and Operate HMIS</a:t>
          </a:r>
          <a:endParaRPr lang="en-US" dirty="0">
            <a:latin typeface="Raleway" panose="020B0503030101060003" pitchFamily="34" charset="0"/>
          </a:endParaRPr>
        </a:p>
      </dgm:t>
    </dgm:pt>
    <dgm:pt modelId="{3CEE62C0-6BF7-4D57-A3A9-55ECA5CE8277}" type="parTrans" cxnId="{2158A92F-55B9-418A-B887-1AC7FEDBC3A1}">
      <dgm:prSet/>
      <dgm:spPr/>
      <dgm:t>
        <a:bodyPr/>
        <a:lstStyle/>
        <a:p>
          <a:endParaRPr lang="en-US">
            <a:latin typeface="Raleway" panose="020B0503030101060003" pitchFamily="34" charset="0"/>
          </a:endParaRPr>
        </a:p>
      </dgm:t>
    </dgm:pt>
    <dgm:pt modelId="{E4D00E43-8911-4082-B135-51A47F05AF9F}" type="sibTrans" cxnId="{2158A92F-55B9-418A-B887-1AC7FEDBC3A1}">
      <dgm:prSet/>
      <dgm:spPr/>
      <dgm:t>
        <a:bodyPr/>
        <a:lstStyle/>
        <a:p>
          <a:endParaRPr lang="en-US">
            <a:latin typeface="Raleway" panose="020B0503030101060003" pitchFamily="34" charset="0"/>
          </a:endParaRPr>
        </a:p>
      </dgm:t>
    </dgm:pt>
    <dgm:pt modelId="{8D9EFB87-B7EB-469E-BABB-464458E14779}">
      <dgm:prSet phldrT="[Text]"/>
      <dgm:spPr/>
      <dgm:t>
        <a:bodyPr/>
        <a:lstStyle/>
        <a:p>
          <a:r>
            <a:rPr lang="en-US" dirty="0"/>
            <a:t>Conduct CoC Planning and Operations</a:t>
          </a:r>
          <a:endParaRPr lang="en-US" dirty="0">
            <a:latin typeface="Raleway" panose="020B0503030101060003" pitchFamily="34" charset="0"/>
          </a:endParaRPr>
        </a:p>
      </dgm:t>
    </dgm:pt>
    <dgm:pt modelId="{B34BDE72-BC4F-4F55-B2A9-100E78F37848}" type="parTrans" cxnId="{E30DED71-B187-4A7A-83FC-49E6F521012A}">
      <dgm:prSet/>
      <dgm:spPr/>
      <dgm:t>
        <a:bodyPr/>
        <a:lstStyle/>
        <a:p>
          <a:endParaRPr lang="en-US">
            <a:latin typeface="Raleway" panose="020B0503030101060003" pitchFamily="34" charset="0"/>
          </a:endParaRPr>
        </a:p>
      </dgm:t>
    </dgm:pt>
    <dgm:pt modelId="{D17E27CA-B7B9-4B13-B6F7-DD74FFFB530F}" type="sibTrans" cxnId="{E30DED71-B187-4A7A-83FC-49E6F521012A}">
      <dgm:prSet/>
      <dgm:spPr/>
      <dgm:t>
        <a:bodyPr/>
        <a:lstStyle/>
        <a:p>
          <a:endParaRPr lang="en-US">
            <a:latin typeface="Raleway" panose="020B0503030101060003" pitchFamily="34" charset="0"/>
          </a:endParaRPr>
        </a:p>
      </dgm:t>
    </dgm:pt>
    <dgm:pt modelId="{378660D8-B6AF-4DA9-9A34-418D58C50F8B}">
      <dgm:prSet phldrT="[Text]"/>
      <dgm:spPr/>
      <dgm:t>
        <a:bodyPr/>
        <a:lstStyle/>
        <a:p>
          <a:r>
            <a:rPr lang="en-US" dirty="0"/>
            <a:t>Facilitate Application for Funds</a:t>
          </a:r>
          <a:endParaRPr lang="en-US" dirty="0">
            <a:latin typeface="Raleway" panose="020B0503030101060003" pitchFamily="34" charset="0"/>
          </a:endParaRPr>
        </a:p>
      </dgm:t>
    </dgm:pt>
    <dgm:pt modelId="{BF1347EF-40D8-40F5-8815-32BD3A2841F8}" type="parTrans" cxnId="{1AC99504-4995-499C-B5AA-BDAE9196533E}">
      <dgm:prSet/>
      <dgm:spPr/>
      <dgm:t>
        <a:bodyPr/>
        <a:lstStyle/>
        <a:p>
          <a:endParaRPr lang="en-US">
            <a:latin typeface="Raleway" panose="020B0503030101060003" pitchFamily="34" charset="0"/>
          </a:endParaRPr>
        </a:p>
      </dgm:t>
    </dgm:pt>
    <dgm:pt modelId="{D8068F48-4D49-4486-B586-1A7678D40A2D}" type="sibTrans" cxnId="{1AC99504-4995-499C-B5AA-BDAE9196533E}">
      <dgm:prSet/>
      <dgm:spPr/>
      <dgm:t>
        <a:bodyPr/>
        <a:lstStyle/>
        <a:p>
          <a:endParaRPr lang="en-US">
            <a:latin typeface="Raleway" panose="020B0503030101060003" pitchFamily="34" charset="0"/>
          </a:endParaRPr>
        </a:p>
      </dgm:t>
    </dgm:pt>
    <dgm:pt modelId="{40284ADD-3B1A-4AEF-A368-9C88E192F7F4}" type="pres">
      <dgm:prSet presAssocID="{3727118A-7D60-40F0-8153-ACBF4F6EC9AA}" presName="diagram" presStyleCnt="0">
        <dgm:presLayoutVars>
          <dgm:chMax val="1"/>
          <dgm:dir/>
          <dgm:animLvl val="ctr"/>
          <dgm:resizeHandles val="exact"/>
        </dgm:presLayoutVars>
      </dgm:prSet>
      <dgm:spPr/>
    </dgm:pt>
    <dgm:pt modelId="{791F52A4-102B-46B9-BE46-D5730394D3D5}" type="pres">
      <dgm:prSet presAssocID="{3727118A-7D60-40F0-8153-ACBF4F6EC9AA}" presName="matrix" presStyleCnt="0"/>
      <dgm:spPr/>
    </dgm:pt>
    <dgm:pt modelId="{E17617E4-806F-445B-9D25-00C63960912F}" type="pres">
      <dgm:prSet presAssocID="{3727118A-7D60-40F0-8153-ACBF4F6EC9AA}" presName="tile1" presStyleLbl="node1" presStyleIdx="0" presStyleCnt="4"/>
      <dgm:spPr/>
    </dgm:pt>
    <dgm:pt modelId="{C32CC55F-00E6-4CA0-B40C-572768F1E4E4}" type="pres">
      <dgm:prSet presAssocID="{3727118A-7D60-40F0-8153-ACBF4F6EC9AA}" presName="tile1text" presStyleLbl="node1" presStyleIdx="0" presStyleCnt="4">
        <dgm:presLayoutVars>
          <dgm:chMax val="0"/>
          <dgm:chPref val="0"/>
          <dgm:bulletEnabled val="1"/>
        </dgm:presLayoutVars>
      </dgm:prSet>
      <dgm:spPr/>
    </dgm:pt>
    <dgm:pt modelId="{CFE736FD-5422-4ABA-9765-D2056A4D6019}" type="pres">
      <dgm:prSet presAssocID="{3727118A-7D60-40F0-8153-ACBF4F6EC9AA}" presName="tile2" presStyleLbl="node1" presStyleIdx="1" presStyleCnt="4"/>
      <dgm:spPr/>
    </dgm:pt>
    <dgm:pt modelId="{213DC808-FC0B-4A10-AF91-E8C4A027AD80}" type="pres">
      <dgm:prSet presAssocID="{3727118A-7D60-40F0-8153-ACBF4F6EC9AA}" presName="tile2text" presStyleLbl="node1" presStyleIdx="1" presStyleCnt="4">
        <dgm:presLayoutVars>
          <dgm:chMax val="0"/>
          <dgm:chPref val="0"/>
          <dgm:bulletEnabled val="1"/>
        </dgm:presLayoutVars>
      </dgm:prSet>
      <dgm:spPr/>
    </dgm:pt>
    <dgm:pt modelId="{B3192E39-751B-4D54-893A-A5C1307591D3}" type="pres">
      <dgm:prSet presAssocID="{3727118A-7D60-40F0-8153-ACBF4F6EC9AA}" presName="tile3" presStyleLbl="node1" presStyleIdx="2" presStyleCnt="4"/>
      <dgm:spPr/>
    </dgm:pt>
    <dgm:pt modelId="{4092CBAD-AF73-456A-A0D2-BF44F42E81FD}" type="pres">
      <dgm:prSet presAssocID="{3727118A-7D60-40F0-8153-ACBF4F6EC9AA}" presName="tile3text" presStyleLbl="node1" presStyleIdx="2" presStyleCnt="4">
        <dgm:presLayoutVars>
          <dgm:chMax val="0"/>
          <dgm:chPref val="0"/>
          <dgm:bulletEnabled val="1"/>
        </dgm:presLayoutVars>
      </dgm:prSet>
      <dgm:spPr/>
    </dgm:pt>
    <dgm:pt modelId="{84EFC35A-98AB-480B-90FB-0DE5DD040EE3}" type="pres">
      <dgm:prSet presAssocID="{3727118A-7D60-40F0-8153-ACBF4F6EC9AA}" presName="tile4" presStyleLbl="node1" presStyleIdx="3" presStyleCnt="4"/>
      <dgm:spPr/>
    </dgm:pt>
    <dgm:pt modelId="{B0A36D97-A170-4D17-96FD-62C4F8757F64}" type="pres">
      <dgm:prSet presAssocID="{3727118A-7D60-40F0-8153-ACBF4F6EC9AA}" presName="tile4text" presStyleLbl="node1" presStyleIdx="3" presStyleCnt="4">
        <dgm:presLayoutVars>
          <dgm:chMax val="0"/>
          <dgm:chPref val="0"/>
          <dgm:bulletEnabled val="1"/>
        </dgm:presLayoutVars>
      </dgm:prSet>
      <dgm:spPr/>
    </dgm:pt>
    <dgm:pt modelId="{CC3FF3AE-C31E-4368-AA89-AEA748CBDB9C}" type="pres">
      <dgm:prSet presAssocID="{3727118A-7D60-40F0-8153-ACBF4F6EC9AA}" presName="centerTile" presStyleLbl="fgShp" presStyleIdx="0" presStyleCnt="1">
        <dgm:presLayoutVars>
          <dgm:chMax val="0"/>
          <dgm:chPref val="0"/>
        </dgm:presLayoutVars>
      </dgm:prSet>
      <dgm:spPr/>
    </dgm:pt>
  </dgm:ptLst>
  <dgm:cxnLst>
    <dgm:cxn modelId="{8ABA9902-CA75-4069-95A9-91EBDBEF601C}" srcId="{3727118A-7D60-40F0-8153-ACBF4F6EC9AA}" destId="{89239C2C-9A7C-4C55-AF9C-C0EBBD63CFED}" srcOrd="0" destOrd="0" parTransId="{8E283DAE-CBA5-46A6-9CC0-D23B65B1AE4B}" sibTransId="{0CE64666-0E8F-4DB9-9B3D-97E0EB0DB32B}"/>
    <dgm:cxn modelId="{1AC99504-4995-499C-B5AA-BDAE9196533E}" srcId="{89239C2C-9A7C-4C55-AF9C-C0EBBD63CFED}" destId="{378660D8-B6AF-4DA9-9A34-418D58C50F8B}" srcOrd="3" destOrd="0" parTransId="{BF1347EF-40D8-40F5-8815-32BD3A2841F8}" sibTransId="{D8068F48-4D49-4486-B586-1A7678D40A2D}"/>
    <dgm:cxn modelId="{60C6900E-78CA-4D09-B2EB-5E081D3CED95}" type="presOf" srcId="{3727118A-7D60-40F0-8153-ACBF4F6EC9AA}" destId="{40284ADD-3B1A-4AEF-A368-9C88E192F7F4}" srcOrd="0" destOrd="0" presId="urn:microsoft.com/office/officeart/2005/8/layout/matrix1"/>
    <dgm:cxn modelId="{BE87E315-9874-434C-9D70-1BAD5095AE33}" type="presOf" srcId="{378660D8-B6AF-4DA9-9A34-418D58C50F8B}" destId="{B0A36D97-A170-4D17-96FD-62C4F8757F64}" srcOrd="1" destOrd="0" presId="urn:microsoft.com/office/officeart/2005/8/layout/matrix1"/>
    <dgm:cxn modelId="{57B95017-BB31-48F7-81B1-9429A4D3763B}" type="presOf" srcId="{6B8FBA01-6824-46CF-B351-DA8EA9D53758}" destId="{E17617E4-806F-445B-9D25-00C63960912F}" srcOrd="0" destOrd="0" presId="urn:microsoft.com/office/officeart/2005/8/layout/matrix1"/>
    <dgm:cxn modelId="{2158A92F-55B9-418A-B887-1AC7FEDBC3A1}" srcId="{89239C2C-9A7C-4C55-AF9C-C0EBBD63CFED}" destId="{B5DD47E3-3E6C-4BB1-A641-B67F4E7FF6F9}" srcOrd="1" destOrd="0" parTransId="{3CEE62C0-6BF7-4D57-A3A9-55ECA5CE8277}" sibTransId="{E4D00E43-8911-4082-B135-51A47F05AF9F}"/>
    <dgm:cxn modelId="{BDC95B4B-A9AE-4736-BA5C-732AFF206EB1}" type="presOf" srcId="{8D9EFB87-B7EB-469E-BABB-464458E14779}" destId="{B3192E39-751B-4D54-893A-A5C1307591D3}" srcOrd="0" destOrd="0" presId="urn:microsoft.com/office/officeart/2005/8/layout/matrix1"/>
    <dgm:cxn modelId="{1C8A3F4F-0050-4AB6-B948-175BE8290F15}" srcId="{89239C2C-9A7C-4C55-AF9C-C0EBBD63CFED}" destId="{6B8FBA01-6824-46CF-B351-DA8EA9D53758}" srcOrd="0" destOrd="0" parTransId="{C6CE968F-2690-49E6-853A-112B18A046D8}" sibTransId="{348B13BA-BC46-455A-9625-BE45C1046401}"/>
    <dgm:cxn modelId="{E30DED71-B187-4A7A-83FC-49E6F521012A}" srcId="{89239C2C-9A7C-4C55-AF9C-C0EBBD63CFED}" destId="{8D9EFB87-B7EB-469E-BABB-464458E14779}" srcOrd="2" destOrd="0" parTransId="{B34BDE72-BC4F-4F55-B2A9-100E78F37848}" sibTransId="{D17E27CA-B7B9-4B13-B6F7-DD74FFFB530F}"/>
    <dgm:cxn modelId="{F9988C59-9508-4942-8EE4-CBD5C8CB000E}" type="presOf" srcId="{8D9EFB87-B7EB-469E-BABB-464458E14779}" destId="{4092CBAD-AF73-456A-A0D2-BF44F42E81FD}" srcOrd="1" destOrd="0" presId="urn:microsoft.com/office/officeart/2005/8/layout/matrix1"/>
    <dgm:cxn modelId="{C9C8047C-F049-4B6E-A691-10173BCCF3E7}" type="presOf" srcId="{89239C2C-9A7C-4C55-AF9C-C0EBBD63CFED}" destId="{CC3FF3AE-C31E-4368-AA89-AEA748CBDB9C}" srcOrd="0" destOrd="0" presId="urn:microsoft.com/office/officeart/2005/8/layout/matrix1"/>
    <dgm:cxn modelId="{B774ECB4-94DC-4E00-A26D-C19294863DAA}" type="presOf" srcId="{B5DD47E3-3E6C-4BB1-A641-B67F4E7FF6F9}" destId="{213DC808-FC0B-4A10-AF91-E8C4A027AD80}" srcOrd="1" destOrd="0" presId="urn:microsoft.com/office/officeart/2005/8/layout/matrix1"/>
    <dgm:cxn modelId="{35A692D9-3BE5-4F86-AA72-678DC5161E9B}" type="presOf" srcId="{B5DD47E3-3E6C-4BB1-A641-B67F4E7FF6F9}" destId="{CFE736FD-5422-4ABA-9765-D2056A4D6019}" srcOrd="0" destOrd="0" presId="urn:microsoft.com/office/officeart/2005/8/layout/matrix1"/>
    <dgm:cxn modelId="{9CBF4CEA-8598-4708-B9BB-0129366E5412}" type="presOf" srcId="{6B8FBA01-6824-46CF-B351-DA8EA9D53758}" destId="{C32CC55F-00E6-4CA0-B40C-572768F1E4E4}" srcOrd="1" destOrd="0" presId="urn:microsoft.com/office/officeart/2005/8/layout/matrix1"/>
    <dgm:cxn modelId="{F9027DF7-E19C-477C-BCCA-F5FDEDD6818F}" type="presOf" srcId="{378660D8-B6AF-4DA9-9A34-418D58C50F8B}" destId="{84EFC35A-98AB-480B-90FB-0DE5DD040EE3}" srcOrd="0" destOrd="0" presId="urn:microsoft.com/office/officeart/2005/8/layout/matrix1"/>
    <dgm:cxn modelId="{E6343A3A-7C94-4141-8F26-6524187AFEE6}" type="presParOf" srcId="{40284ADD-3B1A-4AEF-A368-9C88E192F7F4}" destId="{791F52A4-102B-46B9-BE46-D5730394D3D5}" srcOrd="0" destOrd="0" presId="urn:microsoft.com/office/officeart/2005/8/layout/matrix1"/>
    <dgm:cxn modelId="{620B1903-4160-468E-B83A-7C41B421F3EB}" type="presParOf" srcId="{791F52A4-102B-46B9-BE46-D5730394D3D5}" destId="{E17617E4-806F-445B-9D25-00C63960912F}" srcOrd="0" destOrd="0" presId="urn:microsoft.com/office/officeart/2005/8/layout/matrix1"/>
    <dgm:cxn modelId="{A70DDC80-1F9D-4D9B-B2D2-D7607A563480}" type="presParOf" srcId="{791F52A4-102B-46B9-BE46-D5730394D3D5}" destId="{C32CC55F-00E6-4CA0-B40C-572768F1E4E4}" srcOrd="1" destOrd="0" presId="urn:microsoft.com/office/officeart/2005/8/layout/matrix1"/>
    <dgm:cxn modelId="{34E6473A-83DB-40C4-974E-AF8C9304C05E}" type="presParOf" srcId="{791F52A4-102B-46B9-BE46-D5730394D3D5}" destId="{CFE736FD-5422-4ABA-9765-D2056A4D6019}" srcOrd="2" destOrd="0" presId="urn:microsoft.com/office/officeart/2005/8/layout/matrix1"/>
    <dgm:cxn modelId="{1E0548F4-A276-42BB-84EC-47D9F989E802}" type="presParOf" srcId="{791F52A4-102B-46B9-BE46-D5730394D3D5}" destId="{213DC808-FC0B-4A10-AF91-E8C4A027AD80}" srcOrd="3" destOrd="0" presId="urn:microsoft.com/office/officeart/2005/8/layout/matrix1"/>
    <dgm:cxn modelId="{BCF290D3-56AA-48D5-9F35-3AB118C81E95}" type="presParOf" srcId="{791F52A4-102B-46B9-BE46-D5730394D3D5}" destId="{B3192E39-751B-4D54-893A-A5C1307591D3}" srcOrd="4" destOrd="0" presId="urn:microsoft.com/office/officeart/2005/8/layout/matrix1"/>
    <dgm:cxn modelId="{14DB87BC-7752-495B-A2A2-6C6FC33167A1}" type="presParOf" srcId="{791F52A4-102B-46B9-BE46-D5730394D3D5}" destId="{4092CBAD-AF73-456A-A0D2-BF44F42E81FD}" srcOrd="5" destOrd="0" presId="urn:microsoft.com/office/officeart/2005/8/layout/matrix1"/>
    <dgm:cxn modelId="{7B0FBA12-810D-47A4-871F-E2B109962426}" type="presParOf" srcId="{791F52A4-102B-46B9-BE46-D5730394D3D5}" destId="{84EFC35A-98AB-480B-90FB-0DE5DD040EE3}" srcOrd="6" destOrd="0" presId="urn:microsoft.com/office/officeart/2005/8/layout/matrix1"/>
    <dgm:cxn modelId="{DD0EB0E0-C8CE-4C8B-BE92-27C385ACFEDE}" type="presParOf" srcId="{791F52A4-102B-46B9-BE46-D5730394D3D5}" destId="{B0A36D97-A170-4D17-96FD-62C4F8757F64}" srcOrd="7" destOrd="0" presId="urn:microsoft.com/office/officeart/2005/8/layout/matrix1"/>
    <dgm:cxn modelId="{F7CCD1C4-70E7-4D74-9F3C-34D113D22465}" type="presParOf" srcId="{40284ADD-3B1A-4AEF-A368-9C88E192F7F4}" destId="{CC3FF3AE-C31E-4368-AA89-AEA748CBDB9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421CA6-21DD-49C1-A257-43F6F8A0A550}"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61528CF1-7910-44DD-BA96-636AE15BA282}">
      <dgm:prSet phldrT="[Text]"/>
      <dgm:spPr/>
      <dgm:t>
        <a:bodyPr/>
        <a:lstStyle/>
        <a:p>
          <a:pPr algn="ctr"/>
          <a:r>
            <a:rPr lang="en-US" dirty="0">
              <a:latin typeface="Raleway" panose="020B0503030101060003" pitchFamily="34" charset="0"/>
            </a:rPr>
            <a:t>Statewide Initiatives </a:t>
          </a:r>
        </a:p>
      </dgm:t>
    </dgm:pt>
    <dgm:pt modelId="{C1220CAC-201C-421F-B80F-FFC3B79F6B15}" type="parTrans" cxnId="{CFEB8B35-592B-451D-B0D3-91F370E6F0E7}">
      <dgm:prSet/>
      <dgm:spPr/>
      <dgm:t>
        <a:bodyPr/>
        <a:lstStyle/>
        <a:p>
          <a:pPr algn="ctr"/>
          <a:endParaRPr lang="en-US">
            <a:latin typeface="Raleway" panose="020B0503030101060003" pitchFamily="34" charset="0"/>
          </a:endParaRPr>
        </a:p>
      </dgm:t>
    </dgm:pt>
    <dgm:pt modelId="{54B40EC2-14F8-4033-87E3-836E02809E7F}" type="sibTrans" cxnId="{CFEB8B35-592B-451D-B0D3-91F370E6F0E7}">
      <dgm:prSet/>
      <dgm:spPr/>
      <dgm:t>
        <a:bodyPr/>
        <a:lstStyle/>
        <a:p>
          <a:pPr algn="ctr"/>
          <a:endParaRPr lang="en-US">
            <a:latin typeface="Raleway" panose="020B0503030101060003" pitchFamily="34" charset="0"/>
          </a:endParaRPr>
        </a:p>
      </dgm:t>
    </dgm:pt>
    <dgm:pt modelId="{24883113-0448-44F0-9B9B-05CC0C0F4F4A}">
      <dgm:prSet phldrT="[Text]"/>
      <dgm:spPr/>
      <dgm:t>
        <a:bodyPr/>
        <a:lstStyle/>
        <a:p>
          <a:pPr algn="ctr"/>
          <a:r>
            <a:rPr lang="en-US" dirty="0">
              <a:latin typeface="Raleway" panose="020B0503030101060003" pitchFamily="34" charset="0"/>
            </a:rPr>
            <a:t>State level clearinghouse</a:t>
          </a:r>
        </a:p>
      </dgm:t>
    </dgm:pt>
    <dgm:pt modelId="{ECF8CEDF-E4CE-4697-9195-7D7B421A8420}" type="parTrans" cxnId="{11A4C489-9980-4E92-AC28-6FF6C4892FF0}">
      <dgm:prSet/>
      <dgm:spPr/>
      <dgm:t>
        <a:bodyPr/>
        <a:lstStyle/>
        <a:p>
          <a:pPr algn="ctr"/>
          <a:endParaRPr lang="en-US">
            <a:latin typeface="Raleway" panose="020B0503030101060003" pitchFamily="34" charset="0"/>
          </a:endParaRPr>
        </a:p>
      </dgm:t>
    </dgm:pt>
    <dgm:pt modelId="{0E89963A-EF9F-439E-BAAB-A3A97BC5BE44}" type="sibTrans" cxnId="{11A4C489-9980-4E92-AC28-6FF6C4892FF0}">
      <dgm:prSet/>
      <dgm:spPr/>
      <dgm:t>
        <a:bodyPr/>
        <a:lstStyle/>
        <a:p>
          <a:pPr algn="ctr"/>
          <a:endParaRPr lang="en-US">
            <a:latin typeface="Raleway" panose="020B0503030101060003" pitchFamily="34" charset="0"/>
          </a:endParaRPr>
        </a:p>
      </dgm:t>
    </dgm:pt>
    <dgm:pt modelId="{642964C3-90AA-4160-AF99-A891652F1FDB}">
      <dgm:prSet phldrT="[Text]"/>
      <dgm:spPr/>
      <dgm:t>
        <a:bodyPr/>
        <a:lstStyle/>
        <a:p>
          <a:pPr algn="ctr"/>
          <a:r>
            <a:rPr lang="en-US">
              <a:latin typeface="Raleway" panose="020B0503030101060003" pitchFamily="34" charset="0"/>
            </a:rPr>
            <a:t>AmeriCorps VISTA project</a:t>
          </a:r>
        </a:p>
      </dgm:t>
    </dgm:pt>
    <dgm:pt modelId="{8C19FE9C-F507-46BB-8CCF-50A134A6626B}" type="parTrans" cxnId="{FDC5AAD9-CEA9-48AF-BD6F-6612AEFD6DE9}">
      <dgm:prSet/>
      <dgm:spPr/>
      <dgm:t>
        <a:bodyPr/>
        <a:lstStyle/>
        <a:p>
          <a:pPr algn="ctr"/>
          <a:endParaRPr lang="en-US">
            <a:latin typeface="Raleway" panose="020B0503030101060003" pitchFamily="34" charset="0"/>
          </a:endParaRPr>
        </a:p>
      </dgm:t>
    </dgm:pt>
    <dgm:pt modelId="{D192FB0E-1DBC-4860-B421-3304626E9F14}" type="sibTrans" cxnId="{FDC5AAD9-CEA9-48AF-BD6F-6612AEFD6DE9}">
      <dgm:prSet/>
      <dgm:spPr/>
      <dgm:t>
        <a:bodyPr/>
        <a:lstStyle/>
        <a:p>
          <a:pPr algn="ctr"/>
          <a:endParaRPr lang="en-US">
            <a:latin typeface="Raleway" panose="020B0503030101060003" pitchFamily="34" charset="0"/>
          </a:endParaRPr>
        </a:p>
      </dgm:t>
    </dgm:pt>
    <dgm:pt modelId="{7851DABD-9DFE-4AE6-A758-2760AB294B45}">
      <dgm:prSet phldrT="[Text]"/>
      <dgm:spPr/>
      <dgm:t>
        <a:bodyPr/>
        <a:lstStyle/>
        <a:p>
          <a:pPr algn="ctr"/>
          <a:r>
            <a:rPr lang="en-US">
              <a:latin typeface="Raleway" panose="020B0503030101060003" pitchFamily="34" charset="0"/>
            </a:rPr>
            <a:t>SOAR</a:t>
          </a:r>
        </a:p>
      </dgm:t>
    </dgm:pt>
    <dgm:pt modelId="{13580321-C267-4B63-9D49-4EADF8A4F6C0}" type="parTrans" cxnId="{D5F98A36-8951-4B03-B878-F24564597678}">
      <dgm:prSet/>
      <dgm:spPr/>
      <dgm:t>
        <a:bodyPr/>
        <a:lstStyle/>
        <a:p>
          <a:pPr algn="ctr"/>
          <a:endParaRPr lang="en-US">
            <a:latin typeface="Raleway" panose="020B0503030101060003" pitchFamily="34" charset="0"/>
          </a:endParaRPr>
        </a:p>
      </dgm:t>
    </dgm:pt>
    <dgm:pt modelId="{3EDF463D-5126-4839-9E30-60F4BF5554BC}" type="sibTrans" cxnId="{D5F98A36-8951-4B03-B878-F24564597678}">
      <dgm:prSet/>
      <dgm:spPr/>
      <dgm:t>
        <a:bodyPr/>
        <a:lstStyle/>
        <a:p>
          <a:pPr algn="ctr"/>
          <a:endParaRPr lang="en-US">
            <a:latin typeface="Raleway" panose="020B0503030101060003" pitchFamily="34" charset="0"/>
          </a:endParaRPr>
        </a:p>
      </dgm:t>
    </dgm:pt>
    <dgm:pt modelId="{FB75B7BE-FF65-4D59-BEC9-658F7E5ADB18}">
      <dgm:prSet phldrT="[Text]"/>
      <dgm:spPr/>
      <dgm:t>
        <a:bodyPr/>
        <a:lstStyle/>
        <a:p>
          <a:pPr algn="ctr"/>
          <a:r>
            <a:rPr lang="en-US" dirty="0">
              <a:latin typeface="Raleway" panose="020B0503030101060003" pitchFamily="34" charset="0"/>
            </a:rPr>
            <a:t>Advocacy </a:t>
          </a:r>
        </a:p>
      </dgm:t>
    </dgm:pt>
    <dgm:pt modelId="{D26BC6FB-C00D-4393-9A4A-C2D45A98A441}" type="parTrans" cxnId="{F4D1DC0C-D2B8-4115-A674-F1E5C112D001}">
      <dgm:prSet/>
      <dgm:spPr/>
      <dgm:t>
        <a:bodyPr/>
        <a:lstStyle/>
        <a:p>
          <a:pPr algn="ctr"/>
          <a:endParaRPr lang="en-US">
            <a:latin typeface="Raleway" panose="020B0503030101060003" pitchFamily="34" charset="0"/>
          </a:endParaRPr>
        </a:p>
      </dgm:t>
    </dgm:pt>
    <dgm:pt modelId="{3CC1353E-44A4-4472-9F5F-BF793D40F2CC}" type="sibTrans" cxnId="{F4D1DC0C-D2B8-4115-A674-F1E5C112D001}">
      <dgm:prSet/>
      <dgm:spPr/>
      <dgm:t>
        <a:bodyPr/>
        <a:lstStyle/>
        <a:p>
          <a:pPr algn="ctr"/>
          <a:endParaRPr lang="en-US">
            <a:latin typeface="Raleway" panose="020B0503030101060003" pitchFamily="34" charset="0"/>
          </a:endParaRPr>
        </a:p>
      </dgm:t>
    </dgm:pt>
    <dgm:pt modelId="{B0F853EE-1521-4D70-84B2-AE883C570A51}" type="pres">
      <dgm:prSet presAssocID="{00421CA6-21DD-49C1-A257-43F6F8A0A550}" presName="diagram" presStyleCnt="0">
        <dgm:presLayoutVars>
          <dgm:chMax val="1"/>
          <dgm:dir/>
          <dgm:animLvl val="ctr"/>
          <dgm:resizeHandles val="exact"/>
        </dgm:presLayoutVars>
      </dgm:prSet>
      <dgm:spPr/>
    </dgm:pt>
    <dgm:pt modelId="{06E35BFC-6EFC-4698-8D29-DA1E1E4633AF}" type="pres">
      <dgm:prSet presAssocID="{00421CA6-21DD-49C1-A257-43F6F8A0A550}" presName="matrix" presStyleCnt="0"/>
      <dgm:spPr/>
    </dgm:pt>
    <dgm:pt modelId="{63660618-B495-4E9E-9DE6-E011FD8F5982}" type="pres">
      <dgm:prSet presAssocID="{00421CA6-21DD-49C1-A257-43F6F8A0A550}" presName="tile1" presStyleLbl="node1" presStyleIdx="0" presStyleCnt="4" custLinFactNeighborX="0" custLinFactNeighborY="0"/>
      <dgm:spPr/>
    </dgm:pt>
    <dgm:pt modelId="{53201CBC-0D10-4F6D-8C4B-DBCD166FA3F0}" type="pres">
      <dgm:prSet presAssocID="{00421CA6-21DD-49C1-A257-43F6F8A0A550}" presName="tile1text" presStyleLbl="node1" presStyleIdx="0" presStyleCnt="4">
        <dgm:presLayoutVars>
          <dgm:chMax val="0"/>
          <dgm:chPref val="0"/>
          <dgm:bulletEnabled val="1"/>
        </dgm:presLayoutVars>
      </dgm:prSet>
      <dgm:spPr/>
    </dgm:pt>
    <dgm:pt modelId="{F1F9780C-CA2D-4D6C-A49C-04C15CD5B995}" type="pres">
      <dgm:prSet presAssocID="{00421CA6-21DD-49C1-A257-43F6F8A0A550}" presName="tile2" presStyleLbl="node1" presStyleIdx="1" presStyleCnt="4"/>
      <dgm:spPr/>
    </dgm:pt>
    <dgm:pt modelId="{C4BFCE17-9025-425A-AEF8-75C3388F9A5F}" type="pres">
      <dgm:prSet presAssocID="{00421CA6-21DD-49C1-A257-43F6F8A0A550}" presName="tile2text" presStyleLbl="node1" presStyleIdx="1" presStyleCnt="4">
        <dgm:presLayoutVars>
          <dgm:chMax val="0"/>
          <dgm:chPref val="0"/>
          <dgm:bulletEnabled val="1"/>
        </dgm:presLayoutVars>
      </dgm:prSet>
      <dgm:spPr/>
    </dgm:pt>
    <dgm:pt modelId="{82A96FA3-C5C9-4734-A311-A91A562E4EDD}" type="pres">
      <dgm:prSet presAssocID="{00421CA6-21DD-49C1-A257-43F6F8A0A550}" presName="tile3" presStyleLbl="node1" presStyleIdx="2" presStyleCnt="4" custLinFactNeighborY="0"/>
      <dgm:spPr/>
    </dgm:pt>
    <dgm:pt modelId="{B7F1712A-521D-437B-BEDE-480551FA6ECD}" type="pres">
      <dgm:prSet presAssocID="{00421CA6-21DD-49C1-A257-43F6F8A0A550}" presName="tile3text" presStyleLbl="node1" presStyleIdx="2" presStyleCnt="4">
        <dgm:presLayoutVars>
          <dgm:chMax val="0"/>
          <dgm:chPref val="0"/>
          <dgm:bulletEnabled val="1"/>
        </dgm:presLayoutVars>
      </dgm:prSet>
      <dgm:spPr/>
    </dgm:pt>
    <dgm:pt modelId="{1AE0263F-FCCC-4516-9E77-29CD65A8815C}" type="pres">
      <dgm:prSet presAssocID="{00421CA6-21DD-49C1-A257-43F6F8A0A550}" presName="tile4" presStyleLbl="node1" presStyleIdx="3" presStyleCnt="4"/>
      <dgm:spPr/>
    </dgm:pt>
    <dgm:pt modelId="{646CCA62-56FA-4207-9DCC-C5E53BEDA426}" type="pres">
      <dgm:prSet presAssocID="{00421CA6-21DD-49C1-A257-43F6F8A0A550}" presName="tile4text" presStyleLbl="node1" presStyleIdx="3" presStyleCnt="4">
        <dgm:presLayoutVars>
          <dgm:chMax val="0"/>
          <dgm:chPref val="0"/>
          <dgm:bulletEnabled val="1"/>
        </dgm:presLayoutVars>
      </dgm:prSet>
      <dgm:spPr/>
    </dgm:pt>
    <dgm:pt modelId="{B73EB688-2B58-46DF-970E-C1CD0BEFAB9E}" type="pres">
      <dgm:prSet presAssocID="{00421CA6-21DD-49C1-A257-43F6F8A0A550}" presName="centerTile" presStyleLbl="fgShp" presStyleIdx="0" presStyleCnt="1">
        <dgm:presLayoutVars>
          <dgm:chMax val="0"/>
          <dgm:chPref val="0"/>
        </dgm:presLayoutVars>
      </dgm:prSet>
      <dgm:spPr/>
    </dgm:pt>
  </dgm:ptLst>
  <dgm:cxnLst>
    <dgm:cxn modelId="{5BA4EF08-C36B-41E1-AD04-2190EC377F90}" type="presOf" srcId="{642964C3-90AA-4160-AF99-A891652F1FDB}" destId="{C4BFCE17-9025-425A-AEF8-75C3388F9A5F}" srcOrd="1" destOrd="0" presId="urn:microsoft.com/office/officeart/2005/8/layout/matrix1"/>
    <dgm:cxn modelId="{3F97F709-A9DB-40A2-B4E9-3F6D2ED8FF6E}" type="presOf" srcId="{FB75B7BE-FF65-4D59-BEC9-658F7E5ADB18}" destId="{1AE0263F-FCCC-4516-9E77-29CD65A8815C}" srcOrd="0" destOrd="0" presId="urn:microsoft.com/office/officeart/2005/8/layout/matrix1"/>
    <dgm:cxn modelId="{F4D1DC0C-D2B8-4115-A674-F1E5C112D001}" srcId="{61528CF1-7910-44DD-BA96-636AE15BA282}" destId="{FB75B7BE-FF65-4D59-BEC9-658F7E5ADB18}" srcOrd="3" destOrd="0" parTransId="{D26BC6FB-C00D-4393-9A4A-C2D45A98A441}" sibTransId="{3CC1353E-44A4-4472-9F5F-BF793D40F2CC}"/>
    <dgm:cxn modelId="{CFEB8B35-592B-451D-B0D3-91F370E6F0E7}" srcId="{00421CA6-21DD-49C1-A257-43F6F8A0A550}" destId="{61528CF1-7910-44DD-BA96-636AE15BA282}" srcOrd="0" destOrd="0" parTransId="{C1220CAC-201C-421F-B80F-FFC3B79F6B15}" sibTransId="{54B40EC2-14F8-4033-87E3-836E02809E7F}"/>
    <dgm:cxn modelId="{D5F98A36-8951-4B03-B878-F24564597678}" srcId="{61528CF1-7910-44DD-BA96-636AE15BA282}" destId="{7851DABD-9DFE-4AE6-A758-2760AB294B45}" srcOrd="2" destOrd="0" parTransId="{13580321-C267-4B63-9D49-4EADF8A4F6C0}" sibTransId="{3EDF463D-5126-4839-9E30-60F4BF5554BC}"/>
    <dgm:cxn modelId="{2B5B295E-A796-4553-AF58-74663F783D6B}" type="presOf" srcId="{FB75B7BE-FF65-4D59-BEC9-658F7E5ADB18}" destId="{646CCA62-56FA-4207-9DCC-C5E53BEDA426}" srcOrd="1" destOrd="0" presId="urn:microsoft.com/office/officeart/2005/8/layout/matrix1"/>
    <dgm:cxn modelId="{3D637F7F-C384-427D-83F6-E607B5AD0B1C}" type="presOf" srcId="{24883113-0448-44F0-9B9B-05CC0C0F4F4A}" destId="{63660618-B495-4E9E-9DE6-E011FD8F5982}" srcOrd="0" destOrd="0" presId="urn:microsoft.com/office/officeart/2005/8/layout/matrix1"/>
    <dgm:cxn modelId="{86FC0582-CBAE-4F86-8732-30F6DE072B77}" type="presOf" srcId="{61528CF1-7910-44DD-BA96-636AE15BA282}" destId="{B73EB688-2B58-46DF-970E-C1CD0BEFAB9E}" srcOrd="0" destOrd="0" presId="urn:microsoft.com/office/officeart/2005/8/layout/matrix1"/>
    <dgm:cxn modelId="{18817283-CA64-4A61-B293-9794557C0E14}" type="presOf" srcId="{00421CA6-21DD-49C1-A257-43F6F8A0A550}" destId="{B0F853EE-1521-4D70-84B2-AE883C570A51}" srcOrd="0" destOrd="0" presId="urn:microsoft.com/office/officeart/2005/8/layout/matrix1"/>
    <dgm:cxn modelId="{11A4C489-9980-4E92-AC28-6FF6C4892FF0}" srcId="{61528CF1-7910-44DD-BA96-636AE15BA282}" destId="{24883113-0448-44F0-9B9B-05CC0C0F4F4A}" srcOrd="0" destOrd="0" parTransId="{ECF8CEDF-E4CE-4697-9195-7D7B421A8420}" sibTransId="{0E89963A-EF9F-439E-BAAB-A3A97BC5BE44}"/>
    <dgm:cxn modelId="{6DC2269C-9CEF-4576-85CD-B4000139B0D7}" type="presOf" srcId="{7851DABD-9DFE-4AE6-A758-2760AB294B45}" destId="{B7F1712A-521D-437B-BEDE-480551FA6ECD}" srcOrd="1" destOrd="0" presId="urn:microsoft.com/office/officeart/2005/8/layout/matrix1"/>
    <dgm:cxn modelId="{6D0B7AA2-15C6-4CBD-8B25-34B8FD9373A5}" type="presOf" srcId="{7851DABD-9DFE-4AE6-A758-2760AB294B45}" destId="{82A96FA3-C5C9-4734-A311-A91A562E4EDD}" srcOrd="0" destOrd="0" presId="urn:microsoft.com/office/officeart/2005/8/layout/matrix1"/>
    <dgm:cxn modelId="{FBE900B6-56EB-4656-B52F-6906C1C22444}" type="presOf" srcId="{642964C3-90AA-4160-AF99-A891652F1FDB}" destId="{F1F9780C-CA2D-4D6C-A49C-04C15CD5B995}" srcOrd="0" destOrd="0" presId="urn:microsoft.com/office/officeart/2005/8/layout/matrix1"/>
    <dgm:cxn modelId="{FDC5AAD9-CEA9-48AF-BD6F-6612AEFD6DE9}" srcId="{61528CF1-7910-44DD-BA96-636AE15BA282}" destId="{642964C3-90AA-4160-AF99-A891652F1FDB}" srcOrd="1" destOrd="0" parTransId="{8C19FE9C-F507-46BB-8CCF-50A134A6626B}" sibTransId="{D192FB0E-1DBC-4860-B421-3304626E9F14}"/>
    <dgm:cxn modelId="{FE7514F2-2695-4CB7-BB5E-07020936576D}" type="presOf" srcId="{24883113-0448-44F0-9B9B-05CC0C0F4F4A}" destId="{53201CBC-0D10-4F6D-8C4B-DBCD166FA3F0}" srcOrd="1" destOrd="0" presId="urn:microsoft.com/office/officeart/2005/8/layout/matrix1"/>
    <dgm:cxn modelId="{3D885C5A-1B04-476E-AA28-6741689571FC}" type="presParOf" srcId="{B0F853EE-1521-4D70-84B2-AE883C570A51}" destId="{06E35BFC-6EFC-4698-8D29-DA1E1E4633AF}" srcOrd="0" destOrd="0" presId="urn:microsoft.com/office/officeart/2005/8/layout/matrix1"/>
    <dgm:cxn modelId="{7F01280B-85A6-4207-B3BF-DDCF06244615}" type="presParOf" srcId="{06E35BFC-6EFC-4698-8D29-DA1E1E4633AF}" destId="{63660618-B495-4E9E-9DE6-E011FD8F5982}" srcOrd="0" destOrd="0" presId="urn:microsoft.com/office/officeart/2005/8/layout/matrix1"/>
    <dgm:cxn modelId="{C0BA028A-F406-412B-A58C-042F176B40F4}" type="presParOf" srcId="{06E35BFC-6EFC-4698-8D29-DA1E1E4633AF}" destId="{53201CBC-0D10-4F6D-8C4B-DBCD166FA3F0}" srcOrd="1" destOrd="0" presId="urn:microsoft.com/office/officeart/2005/8/layout/matrix1"/>
    <dgm:cxn modelId="{2D0834CF-7005-4E0F-8D04-9C53759CBC8D}" type="presParOf" srcId="{06E35BFC-6EFC-4698-8D29-DA1E1E4633AF}" destId="{F1F9780C-CA2D-4D6C-A49C-04C15CD5B995}" srcOrd="2" destOrd="0" presId="urn:microsoft.com/office/officeart/2005/8/layout/matrix1"/>
    <dgm:cxn modelId="{9DEFE5C5-EFC4-4467-97EC-EEBDDF2A2611}" type="presParOf" srcId="{06E35BFC-6EFC-4698-8D29-DA1E1E4633AF}" destId="{C4BFCE17-9025-425A-AEF8-75C3388F9A5F}" srcOrd="3" destOrd="0" presId="urn:microsoft.com/office/officeart/2005/8/layout/matrix1"/>
    <dgm:cxn modelId="{F018F1D5-82E7-4E86-9B48-CAF9079DEB92}" type="presParOf" srcId="{06E35BFC-6EFC-4698-8D29-DA1E1E4633AF}" destId="{82A96FA3-C5C9-4734-A311-A91A562E4EDD}" srcOrd="4" destOrd="0" presId="urn:microsoft.com/office/officeart/2005/8/layout/matrix1"/>
    <dgm:cxn modelId="{1C1A5ECA-F144-4977-AC1F-6F680A32573D}" type="presParOf" srcId="{06E35BFC-6EFC-4698-8D29-DA1E1E4633AF}" destId="{B7F1712A-521D-437B-BEDE-480551FA6ECD}" srcOrd="5" destOrd="0" presId="urn:microsoft.com/office/officeart/2005/8/layout/matrix1"/>
    <dgm:cxn modelId="{C0A149E4-06DA-4876-A65A-7EFBF3A0EE43}" type="presParOf" srcId="{06E35BFC-6EFC-4698-8D29-DA1E1E4633AF}" destId="{1AE0263F-FCCC-4516-9E77-29CD65A8815C}" srcOrd="6" destOrd="0" presId="urn:microsoft.com/office/officeart/2005/8/layout/matrix1"/>
    <dgm:cxn modelId="{96C4DDA2-7A73-4223-AFB6-FB14B469DA8A}" type="presParOf" srcId="{06E35BFC-6EFC-4698-8D29-DA1E1E4633AF}" destId="{646CCA62-56FA-4207-9DCC-C5E53BEDA426}" srcOrd="7" destOrd="0" presId="urn:microsoft.com/office/officeart/2005/8/layout/matrix1"/>
    <dgm:cxn modelId="{4B58B694-CA3E-4FCE-92EC-1D56C0BF16F2}" type="presParOf" srcId="{B0F853EE-1521-4D70-84B2-AE883C570A51}" destId="{B73EB688-2B58-46DF-970E-C1CD0BEFAB9E}"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17E4-806F-445B-9D25-00C63960912F}">
      <dsp:nvSpPr>
        <dsp:cNvPr id="0" name=""/>
        <dsp:cNvSpPr/>
      </dsp:nvSpPr>
      <dsp:spPr>
        <a:xfrm rot="16200000">
          <a:off x="327005" y="-327005"/>
          <a:ext cx="1042360" cy="1696372"/>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Establish a CoC and a CoC Board</a:t>
          </a:r>
          <a:endParaRPr lang="en-US" sz="1300" kern="1200" dirty="0">
            <a:latin typeface="Raleway" panose="020B0503030101060003" pitchFamily="34" charset="0"/>
          </a:endParaRPr>
        </a:p>
      </dsp:txBody>
      <dsp:txXfrm rot="5400000">
        <a:off x="-1" y="1"/>
        <a:ext cx="1696372" cy="781770"/>
      </dsp:txXfrm>
    </dsp:sp>
    <dsp:sp modelId="{CFE736FD-5422-4ABA-9765-D2056A4D6019}">
      <dsp:nvSpPr>
        <dsp:cNvPr id="0" name=""/>
        <dsp:cNvSpPr/>
      </dsp:nvSpPr>
      <dsp:spPr>
        <a:xfrm>
          <a:off x="1696372" y="0"/>
          <a:ext cx="1696372" cy="1042360"/>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Administer and Operate HMIS</a:t>
          </a:r>
          <a:endParaRPr lang="en-US" sz="1300" kern="1200" dirty="0">
            <a:latin typeface="Raleway" panose="020B0503030101060003" pitchFamily="34" charset="0"/>
          </a:endParaRPr>
        </a:p>
      </dsp:txBody>
      <dsp:txXfrm>
        <a:off x="1696372" y="0"/>
        <a:ext cx="1696372" cy="781770"/>
      </dsp:txXfrm>
    </dsp:sp>
    <dsp:sp modelId="{B3192E39-751B-4D54-893A-A5C1307591D3}">
      <dsp:nvSpPr>
        <dsp:cNvPr id="0" name=""/>
        <dsp:cNvSpPr/>
      </dsp:nvSpPr>
      <dsp:spPr>
        <a:xfrm rot="10800000">
          <a:off x="0" y="1042360"/>
          <a:ext cx="1696372" cy="1042360"/>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Conduct CoC Planning and Operations</a:t>
          </a:r>
          <a:endParaRPr lang="en-US" sz="1300" kern="1200" dirty="0">
            <a:latin typeface="Raleway" panose="020B0503030101060003" pitchFamily="34" charset="0"/>
          </a:endParaRPr>
        </a:p>
      </dsp:txBody>
      <dsp:txXfrm rot="10800000">
        <a:off x="0" y="1302950"/>
        <a:ext cx="1696372" cy="781770"/>
      </dsp:txXfrm>
    </dsp:sp>
    <dsp:sp modelId="{84EFC35A-98AB-480B-90FB-0DE5DD040EE3}">
      <dsp:nvSpPr>
        <dsp:cNvPr id="0" name=""/>
        <dsp:cNvSpPr/>
      </dsp:nvSpPr>
      <dsp:spPr>
        <a:xfrm rot="5400000">
          <a:off x="2023377" y="715354"/>
          <a:ext cx="1042360" cy="1696372"/>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Facilitate Application for Funds</a:t>
          </a:r>
          <a:endParaRPr lang="en-US" sz="1300" kern="1200" dirty="0">
            <a:latin typeface="Raleway" panose="020B0503030101060003" pitchFamily="34" charset="0"/>
          </a:endParaRPr>
        </a:p>
      </dsp:txBody>
      <dsp:txXfrm rot="-5400000">
        <a:off x="1696371" y="1302950"/>
        <a:ext cx="1696372" cy="781770"/>
      </dsp:txXfrm>
    </dsp:sp>
    <dsp:sp modelId="{CC3FF3AE-C31E-4368-AA89-AEA748CBDB9C}">
      <dsp:nvSpPr>
        <dsp:cNvPr id="0" name=""/>
        <dsp:cNvSpPr/>
      </dsp:nvSpPr>
      <dsp:spPr>
        <a:xfrm>
          <a:off x="1187460" y="781770"/>
          <a:ext cx="1017823" cy="521180"/>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Raleway" panose="020B0503030101060003" pitchFamily="34" charset="0"/>
            </a:rPr>
            <a:t>TX BoS CoC</a:t>
          </a:r>
        </a:p>
      </dsp:txBody>
      <dsp:txXfrm>
        <a:off x="1212902" y="807212"/>
        <a:ext cx="966939" cy="470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60618-B495-4E9E-9DE6-E011FD8F5982}">
      <dsp:nvSpPr>
        <dsp:cNvPr id="0" name=""/>
        <dsp:cNvSpPr/>
      </dsp:nvSpPr>
      <dsp:spPr>
        <a:xfrm rot="16200000">
          <a:off x="331182" y="-331182"/>
          <a:ext cx="1042360" cy="1704726"/>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Raleway" panose="020B0503030101060003" pitchFamily="34" charset="0"/>
            </a:rPr>
            <a:t>State level clearinghouse</a:t>
          </a:r>
        </a:p>
      </dsp:txBody>
      <dsp:txXfrm rot="5400000">
        <a:off x="-1" y="1"/>
        <a:ext cx="1704726" cy="781770"/>
      </dsp:txXfrm>
    </dsp:sp>
    <dsp:sp modelId="{F1F9780C-CA2D-4D6C-A49C-04C15CD5B995}">
      <dsp:nvSpPr>
        <dsp:cNvPr id="0" name=""/>
        <dsp:cNvSpPr/>
      </dsp:nvSpPr>
      <dsp:spPr>
        <a:xfrm>
          <a:off x="1704726" y="0"/>
          <a:ext cx="1704726" cy="1042360"/>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Raleway" panose="020B0503030101060003" pitchFamily="34" charset="0"/>
            </a:rPr>
            <a:t>AmeriCorps VISTA project</a:t>
          </a:r>
        </a:p>
      </dsp:txBody>
      <dsp:txXfrm>
        <a:off x="1704726" y="0"/>
        <a:ext cx="1704726" cy="781770"/>
      </dsp:txXfrm>
    </dsp:sp>
    <dsp:sp modelId="{82A96FA3-C5C9-4734-A311-A91A562E4EDD}">
      <dsp:nvSpPr>
        <dsp:cNvPr id="0" name=""/>
        <dsp:cNvSpPr/>
      </dsp:nvSpPr>
      <dsp:spPr>
        <a:xfrm rot="10800000">
          <a:off x="0" y="1042360"/>
          <a:ext cx="1704726" cy="1042360"/>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Raleway" panose="020B0503030101060003" pitchFamily="34" charset="0"/>
            </a:rPr>
            <a:t>SOAR</a:t>
          </a:r>
        </a:p>
      </dsp:txBody>
      <dsp:txXfrm rot="10800000">
        <a:off x="0" y="1302950"/>
        <a:ext cx="1704726" cy="781770"/>
      </dsp:txXfrm>
    </dsp:sp>
    <dsp:sp modelId="{1AE0263F-FCCC-4516-9E77-29CD65A8815C}">
      <dsp:nvSpPr>
        <dsp:cNvPr id="0" name=""/>
        <dsp:cNvSpPr/>
      </dsp:nvSpPr>
      <dsp:spPr>
        <a:xfrm rot="5400000">
          <a:off x="2035908" y="711177"/>
          <a:ext cx="1042360" cy="1704726"/>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Raleway" panose="020B0503030101060003" pitchFamily="34" charset="0"/>
            </a:rPr>
            <a:t>Advocacy </a:t>
          </a:r>
        </a:p>
      </dsp:txBody>
      <dsp:txXfrm rot="-5400000">
        <a:off x="1704725" y="1302950"/>
        <a:ext cx="1704726" cy="781770"/>
      </dsp:txXfrm>
    </dsp:sp>
    <dsp:sp modelId="{B73EB688-2B58-46DF-970E-C1CD0BEFAB9E}">
      <dsp:nvSpPr>
        <dsp:cNvPr id="0" name=""/>
        <dsp:cNvSpPr/>
      </dsp:nvSpPr>
      <dsp:spPr>
        <a:xfrm>
          <a:off x="1193308" y="781770"/>
          <a:ext cx="1022835" cy="521180"/>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Raleway" panose="020B0503030101060003" pitchFamily="34" charset="0"/>
            </a:rPr>
            <a:t>Statewide Initiatives </a:t>
          </a:r>
        </a:p>
      </dsp:txBody>
      <dsp:txXfrm>
        <a:off x="1218750" y="807212"/>
        <a:ext cx="971951" cy="47029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785B88-5A74-8146-B62B-724301130AAD}" type="datetimeFigureOut">
              <a:rPr lang="en-US" smtClean="0"/>
              <a:t>3/23/2020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013C41-6F68-8246-8D54-8D41BE6F5FEE}" type="slidenum">
              <a:rPr lang="en-US" smtClean="0"/>
              <a:t>‹#›</a:t>
            </a:fld>
            <a:endParaRPr lang="en-US"/>
          </a:p>
        </p:txBody>
      </p:sp>
    </p:spTree>
    <p:extLst>
      <p:ext uri="{BB962C8B-B14F-4D97-AF65-F5344CB8AC3E}">
        <p14:creationId xmlns:p14="http://schemas.microsoft.com/office/powerpoint/2010/main" val="332387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6AA611-57C1-EC4F-96BA-FD6DCC6DD98E}" type="datetimeFigureOut">
              <a:rPr lang="en-US" smtClean="0"/>
              <a:t>3/23/2020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80252-6D94-B14F-9D9D-A4A9232FFC97}" type="slidenum">
              <a:rPr lang="en-US" smtClean="0"/>
              <a:t>‹#›</a:t>
            </a:fld>
            <a:endParaRPr lang="en-US"/>
          </a:p>
        </p:txBody>
      </p:sp>
    </p:spTree>
    <p:extLst>
      <p:ext uri="{BB962C8B-B14F-4D97-AF65-F5344CB8AC3E}">
        <p14:creationId xmlns:p14="http://schemas.microsoft.com/office/powerpoint/2010/main" val="303597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dhadallas.org/wp-content/uploads/2018/03/SPARC-Dallas-Initial-Research-Findings-March-2018.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15</a:t>
            </a:fld>
            <a:endParaRPr lang="en-US"/>
          </a:p>
        </p:txBody>
      </p:sp>
    </p:spTree>
    <p:extLst>
      <p:ext uri="{BB962C8B-B14F-4D97-AF65-F5344CB8AC3E}">
        <p14:creationId xmlns:p14="http://schemas.microsoft.com/office/powerpoint/2010/main" val="321692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http://www.mdhadallas.org/wp-content/uploads/2018/03/SPARC-Dallas-Initial-Research-Findings-March-2018.pdf</a:t>
            </a:r>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22</a:t>
            </a:fld>
            <a:endParaRPr lang="en-US"/>
          </a:p>
        </p:txBody>
      </p:sp>
    </p:spTree>
    <p:extLst>
      <p:ext uri="{BB962C8B-B14F-4D97-AF65-F5344CB8AC3E}">
        <p14:creationId xmlns:p14="http://schemas.microsoft.com/office/powerpoint/2010/main" val="255125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NHSDC_PowerPoint_Title_Wide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84401" y="1120545"/>
            <a:ext cx="6506230" cy="490262"/>
          </a:xfrm>
        </p:spPr>
        <p:txBody>
          <a:bodyPr lIns="0" rIns="0"/>
          <a:lstStyle>
            <a:lvl1pPr algn="r">
              <a:defRPr lang="en-US" sz="2400" b="1" kern="1200" dirty="0">
                <a:solidFill>
                  <a:srgbClr val="144379"/>
                </a:solidFill>
                <a:latin typeface="Arial"/>
                <a:ea typeface="+mn-ea"/>
                <a:cs typeface="Arial"/>
              </a:defRPr>
            </a:lvl1pPr>
          </a:lstStyle>
          <a:p>
            <a:r>
              <a:rPr lang="en-US" dirty="0"/>
              <a:t>Click to edit Master title style</a:t>
            </a:r>
          </a:p>
        </p:txBody>
      </p:sp>
      <p:sp>
        <p:nvSpPr>
          <p:cNvPr id="3" name="Subtitle 2"/>
          <p:cNvSpPr>
            <a:spLocks noGrp="1"/>
          </p:cNvSpPr>
          <p:nvPr>
            <p:ph type="subTitle" idx="1"/>
          </p:nvPr>
        </p:nvSpPr>
        <p:spPr>
          <a:xfrm>
            <a:off x="2284401" y="1704413"/>
            <a:ext cx="6506230" cy="528553"/>
          </a:xfrm>
        </p:spPr>
        <p:txBody>
          <a:bodyPr lIns="0" rIns="0">
            <a:normAutofit/>
          </a:bodyPr>
          <a:lstStyle>
            <a:lvl1pPr marL="0" indent="0" algn="r">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553200" y="4690556"/>
            <a:ext cx="2133600" cy="273844"/>
          </a:xfrm>
        </p:spPr>
        <p:txBody>
          <a:bodyPr/>
          <a:lstStyle>
            <a:lvl1pPr>
              <a:defRPr sz="1200">
                <a:solidFill>
                  <a:schemeClr val="tx1"/>
                </a:solidFill>
                <a:latin typeface="Arial"/>
                <a:cs typeface="Arial"/>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DC_PowerPoint_Wide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066781"/>
            <a:ext cx="8229600" cy="857250"/>
          </a:xfrm>
        </p:spPr>
        <p:txBody>
          <a:bodyPr>
            <a:normAutofit/>
          </a:bodyPr>
          <a:lstStyle>
            <a:lvl1pPr algn="l">
              <a:defRPr sz="2800" b="1">
                <a:solidFill>
                  <a:srgbClr val="144379"/>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924031"/>
            <a:ext cx="8229600" cy="2670591"/>
          </a:xfrm>
        </p:spPr>
        <p:txBody>
          <a:bodyPr>
            <a:normAutofit/>
          </a:bodyPr>
          <a:lstStyle>
            <a:lvl1pPr marL="285750" indent="-285750">
              <a:buFont typeface="Arial"/>
              <a:buChar cha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6553200" y="4690556"/>
            <a:ext cx="2133600" cy="273844"/>
          </a:xfrm>
        </p:spPr>
        <p:txBody>
          <a:bodyPr/>
          <a:lstStyle/>
          <a:p>
            <a:fld id="{AF88E988-FB04-AB4E-BE5A-59F242AF7F7A}" type="slidenum">
              <a:rPr lang="en-US" smtClean="0"/>
              <a:t>‹#›</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descr="NHSDC_PowerPoint_Wide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Slide Number Placeholder 5"/>
          <p:cNvSpPr>
            <a:spLocks noGrp="1"/>
          </p:cNvSpPr>
          <p:nvPr>
            <p:ph type="sldNum" sz="quarter" idx="12"/>
          </p:nvPr>
        </p:nvSpPr>
        <p:spPr>
          <a:xfrm>
            <a:off x="6553200" y="4690556"/>
            <a:ext cx="2133600" cy="273844"/>
          </a:xfrm>
        </p:spPr>
        <p:txBody>
          <a:bodyPr/>
          <a:lstStyle/>
          <a:p>
            <a:fld id="{AF88E988-FB04-AB4E-BE5A-59F242AF7F7A}" type="slidenum">
              <a:rPr lang="en-US" smtClean="0"/>
              <a:t>‹#›</a:t>
            </a:fld>
            <a:endParaRPr lang="en-US" dirty="0"/>
          </a:p>
        </p:txBody>
      </p:sp>
      <p:sp>
        <p:nvSpPr>
          <p:cNvPr id="8" name="Title 1"/>
          <p:cNvSpPr>
            <a:spLocks noGrp="1"/>
          </p:cNvSpPr>
          <p:nvPr>
            <p:ph type="title"/>
          </p:nvPr>
        </p:nvSpPr>
        <p:spPr>
          <a:xfrm>
            <a:off x="457200" y="1066781"/>
            <a:ext cx="8229600" cy="857250"/>
          </a:xfrm>
        </p:spPr>
        <p:txBody>
          <a:bodyPr>
            <a:normAutofit/>
          </a:bodyPr>
          <a:lstStyle>
            <a:lvl1pPr algn="l">
              <a:defRPr sz="2800" b="1">
                <a:solidFill>
                  <a:srgbClr val="144379"/>
                </a:solidFill>
                <a:latin typeface="Arial"/>
                <a:cs typeface="Arial"/>
              </a:defRPr>
            </a:lvl1pPr>
          </a:lstStyle>
          <a:p>
            <a:r>
              <a:rPr lang="en-US" dirty="0"/>
              <a:t>Click to edit Master title style</a:t>
            </a:r>
          </a:p>
        </p:txBody>
      </p:sp>
      <p:sp>
        <p:nvSpPr>
          <p:cNvPr id="10" name="Content Placeholder 2"/>
          <p:cNvSpPr>
            <a:spLocks noGrp="1"/>
          </p:cNvSpPr>
          <p:nvPr>
            <p:ph idx="1"/>
          </p:nvPr>
        </p:nvSpPr>
        <p:spPr>
          <a:xfrm>
            <a:off x="457200" y="1924031"/>
            <a:ext cx="4191000" cy="2670591"/>
          </a:xfrm>
        </p:spPr>
        <p:txBody>
          <a:bodyPr>
            <a:normAutofit/>
          </a:bodyPr>
          <a:lstStyle>
            <a:lvl1pPr marL="285750" indent="-285750">
              <a:buFont typeface="Arial"/>
              <a:buChar cha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8200" y="1924031"/>
            <a:ext cx="4038600" cy="2670591"/>
          </a:xfrm>
        </p:spPr>
        <p:txBody>
          <a:bodyPr>
            <a:normAutofit/>
          </a:bodyPr>
          <a:lstStyle>
            <a:lvl1pPr marL="285750" indent="-285750">
              <a:buFont typeface="Arial"/>
              <a:buChar cha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simtechsolutions.com/analysis/rac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census.go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Racial Disparities Analysis Using Data from Homeless Response Systems</a:t>
            </a:r>
          </a:p>
        </p:txBody>
      </p:sp>
      <p:sp>
        <p:nvSpPr>
          <p:cNvPr id="3" name="Subtitle 2"/>
          <p:cNvSpPr>
            <a:spLocks noGrp="1"/>
          </p:cNvSpPr>
          <p:nvPr>
            <p:ph type="subTitle" idx="1"/>
          </p:nvPr>
        </p:nvSpPr>
        <p:spPr/>
        <p:txBody>
          <a:bodyPr>
            <a:normAutofit fontScale="55000" lnSpcReduction="20000"/>
          </a:bodyPr>
          <a:lstStyle/>
          <a:p>
            <a:r>
              <a:rPr lang="en-US" dirty="0"/>
              <a:t>Nathan Andrade, Programmer Analyst, Simtech Solutions Inc</a:t>
            </a:r>
          </a:p>
          <a:p>
            <a:r>
              <a:rPr lang="en-US" dirty="0"/>
              <a:t>Alexandra Espinosa, Metro Dallas Homeless Alliance, HMIS Director</a:t>
            </a:r>
          </a:p>
          <a:p>
            <a:r>
              <a:rPr lang="en-US" dirty="0"/>
              <a:t>Eric Samuels, Texas Homeless Network, President/CEO</a:t>
            </a:r>
          </a:p>
        </p:txBody>
      </p:sp>
      <p:sp>
        <p:nvSpPr>
          <p:cNvPr id="4" name="Slide Number Placeholder 3"/>
          <p:cNvSpPr>
            <a:spLocks noGrp="1"/>
          </p:cNvSpPr>
          <p:nvPr>
            <p:ph type="sldNum" sz="quarter" idx="12"/>
          </p:nvPr>
        </p:nvSpPr>
        <p:spPr/>
        <p:txBody>
          <a:bodyPr/>
          <a:lstStyle/>
          <a:p>
            <a:fld id="{AF88E988-FB04-AB4E-BE5A-59F242AF7F7A}" type="slidenum">
              <a:rPr lang="en-US" smtClean="0"/>
              <a:pPr/>
              <a:t>1</a:t>
            </a:fld>
            <a:endParaRPr lang="en-US" dirty="0"/>
          </a:p>
        </p:txBody>
      </p:sp>
    </p:spTree>
    <p:extLst>
      <p:ext uri="{BB962C8B-B14F-4D97-AF65-F5344CB8AC3E}">
        <p14:creationId xmlns:p14="http://schemas.microsoft.com/office/powerpoint/2010/main" val="408052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BF7-514D-47C2-870C-213E0B49972D}"/>
              </a:ext>
            </a:extLst>
          </p:cNvPr>
          <p:cNvSpPr>
            <a:spLocks noGrp="1"/>
          </p:cNvSpPr>
          <p:nvPr>
            <p:ph type="title"/>
          </p:nvPr>
        </p:nvSpPr>
        <p:spPr>
          <a:xfrm>
            <a:off x="994493" y="2190740"/>
            <a:ext cx="6849657" cy="762019"/>
          </a:xfrm>
        </p:spPr>
        <p:txBody>
          <a:bodyPr>
            <a:noAutofit/>
          </a:bodyPr>
          <a:lstStyle/>
          <a:p>
            <a:r>
              <a:rPr lang="en-US" sz="3200" dirty="0"/>
              <a:t>Community Profile: Dallas - MDHA</a:t>
            </a:r>
          </a:p>
        </p:txBody>
      </p:sp>
      <p:sp>
        <p:nvSpPr>
          <p:cNvPr id="4" name="Slide Number Placeholder 3">
            <a:extLst>
              <a:ext uri="{FF2B5EF4-FFF2-40B4-BE49-F238E27FC236}">
                <a16:creationId xmlns:a16="http://schemas.microsoft.com/office/drawing/2014/main" id="{018E82CE-8988-437F-A91A-861046F11920}"/>
              </a:ext>
            </a:extLst>
          </p:cNvPr>
          <p:cNvSpPr>
            <a:spLocks noGrp="1"/>
          </p:cNvSpPr>
          <p:nvPr>
            <p:ph type="sldNum" sz="quarter" idx="12"/>
          </p:nvPr>
        </p:nvSpPr>
        <p:spPr/>
        <p:txBody>
          <a:bodyPr/>
          <a:lstStyle/>
          <a:p>
            <a:fld id="{AF88E988-FB04-AB4E-BE5A-59F242AF7F7A}" type="slidenum">
              <a:rPr lang="en-US" smtClean="0"/>
              <a:t>10</a:t>
            </a:fld>
            <a:endParaRPr lang="en-US" dirty="0"/>
          </a:p>
        </p:txBody>
      </p:sp>
    </p:spTree>
    <p:extLst>
      <p:ext uri="{BB962C8B-B14F-4D97-AF65-F5344CB8AC3E}">
        <p14:creationId xmlns:p14="http://schemas.microsoft.com/office/powerpoint/2010/main" val="429496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E9AA-A3A5-4109-B3F9-06708582B45B}"/>
              </a:ext>
            </a:extLst>
          </p:cNvPr>
          <p:cNvSpPr>
            <a:spLocks noGrp="1"/>
          </p:cNvSpPr>
          <p:nvPr>
            <p:ph type="title"/>
          </p:nvPr>
        </p:nvSpPr>
        <p:spPr>
          <a:xfrm>
            <a:off x="283665" y="726384"/>
            <a:ext cx="8229600" cy="857250"/>
          </a:xfrm>
        </p:spPr>
        <p:txBody>
          <a:bodyPr/>
          <a:lstStyle/>
          <a:p>
            <a:r>
              <a:rPr lang="en-US" dirty="0"/>
              <a:t>Community Profile: Dallas – PIT Trends</a:t>
            </a:r>
          </a:p>
        </p:txBody>
      </p:sp>
      <p:sp>
        <p:nvSpPr>
          <p:cNvPr id="4" name="Slide Number Placeholder 3">
            <a:extLst>
              <a:ext uri="{FF2B5EF4-FFF2-40B4-BE49-F238E27FC236}">
                <a16:creationId xmlns:a16="http://schemas.microsoft.com/office/drawing/2014/main" id="{B5ED9F6A-8C98-4CAD-99E2-8DE34F83CA8E}"/>
              </a:ext>
            </a:extLst>
          </p:cNvPr>
          <p:cNvSpPr>
            <a:spLocks noGrp="1"/>
          </p:cNvSpPr>
          <p:nvPr>
            <p:ph type="sldNum" sz="quarter" idx="12"/>
          </p:nvPr>
        </p:nvSpPr>
        <p:spPr/>
        <p:txBody>
          <a:bodyPr/>
          <a:lstStyle/>
          <a:p>
            <a:fld id="{AF88E988-FB04-AB4E-BE5A-59F242AF7F7A}" type="slidenum">
              <a:rPr lang="en-US" smtClean="0"/>
              <a:t>11</a:t>
            </a:fld>
            <a:endParaRPr lang="en-US" dirty="0"/>
          </a:p>
        </p:txBody>
      </p:sp>
      <p:pic>
        <p:nvPicPr>
          <p:cNvPr id="5" name="Picture 4">
            <a:extLst>
              <a:ext uri="{FF2B5EF4-FFF2-40B4-BE49-F238E27FC236}">
                <a16:creationId xmlns:a16="http://schemas.microsoft.com/office/drawing/2014/main" id="{F796888C-1204-4E62-9736-F06F9581CD63}"/>
              </a:ext>
            </a:extLst>
          </p:cNvPr>
          <p:cNvPicPr>
            <a:picLocks noChangeAspect="1"/>
          </p:cNvPicPr>
          <p:nvPr/>
        </p:nvPicPr>
        <p:blipFill>
          <a:blip r:embed="rId2"/>
          <a:stretch>
            <a:fillRect/>
          </a:stretch>
        </p:blipFill>
        <p:spPr>
          <a:xfrm>
            <a:off x="1970487" y="1583634"/>
            <a:ext cx="5203025" cy="3063240"/>
          </a:xfrm>
          <a:prstGeom prst="rect">
            <a:avLst/>
          </a:prstGeom>
        </p:spPr>
      </p:pic>
    </p:spTree>
    <p:extLst>
      <p:ext uri="{BB962C8B-B14F-4D97-AF65-F5344CB8AC3E}">
        <p14:creationId xmlns:p14="http://schemas.microsoft.com/office/powerpoint/2010/main" val="406757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BF7-514D-47C2-870C-213E0B49972D}"/>
              </a:ext>
            </a:extLst>
          </p:cNvPr>
          <p:cNvSpPr>
            <a:spLocks noGrp="1"/>
          </p:cNvSpPr>
          <p:nvPr>
            <p:ph type="title"/>
          </p:nvPr>
        </p:nvSpPr>
        <p:spPr>
          <a:xfrm>
            <a:off x="854329" y="2190740"/>
            <a:ext cx="7755714" cy="762019"/>
          </a:xfrm>
        </p:spPr>
        <p:txBody>
          <a:bodyPr>
            <a:noAutofit/>
          </a:bodyPr>
          <a:lstStyle/>
          <a:p>
            <a:r>
              <a:rPr lang="en-US" sz="3200" dirty="0"/>
              <a:t>Racial Disparities Analysis</a:t>
            </a:r>
          </a:p>
        </p:txBody>
      </p:sp>
      <p:sp>
        <p:nvSpPr>
          <p:cNvPr id="4" name="Slide Number Placeholder 3">
            <a:extLst>
              <a:ext uri="{FF2B5EF4-FFF2-40B4-BE49-F238E27FC236}">
                <a16:creationId xmlns:a16="http://schemas.microsoft.com/office/drawing/2014/main" id="{018E82CE-8988-437F-A91A-861046F11920}"/>
              </a:ext>
            </a:extLst>
          </p:cNvPr>
          <p:cNvSpPr>
            <a:spLocks noGrp="1"/>
          </p:cNvSpPr>
          <p:nvPr>
            <p:ph type="sldNum" sz="quarter" idx="12"/>
          </p:nvPr>
        </p:nvSpPr>
        <p:spPr/>
        <p:txBody>
          <a:bodyPr/>
          <a:lstStyle/>
          <a:p>
            <a:fld id="{AF88E988-FB04-AB4E-BE5A-59F242AF7F7A}" type="slidenum">
              <a:rPr lang="en-US" smtClean="0"/>
              <a:t>12</a:t>
            </a:fld>
            <a:endParaRPr lang="en-US" dirty="0"/>
          </a:p>
        </p:txBody>
      </p:sp>
    </p:spTree>
    <p:extLst>
      <p:ext uri="{BB962C8B-B14F-4D97-AF65-F5344CB8AC3E}">
        <p14:creationId xmlns:p14="http://schemas.microsoft.com/office/powerpoint/2010/main" val="3854996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2A9CE-7CC6-4B7E-B7C4-CDB85BB35F80}"/>
              </a:ext>
            </a:extLst>
          </p:cNvPr>
          <p:cNvSpPr>
            <a:spLocks noGrp="1"/>
          </p:cNvSpPr>
          <p:nvPr>
            <p:ph idx="1"/>
          </p:nvPr>
        </p:nvSpPr>
        <p:spPr>
          <a:xfrm>
            <a:off x="457199" y="1383401"/>
            <a:ext cx="8229600" cy="3229338"/>
          </a:xfrm>
        </p:spPr>
        <p:txBody>
          <a:bodyPr>
            <a:normAutofit fontScale="92500" lnSpcReduction="10000"/>
          </a:bodyPr>
          <a:lstStyle/>
          <a:p>
            <a:r>
              <a:rPr lang="en-US" dirty="0"/>
              <a:t>In the 2018 HUD NOFA application, section 3B-5a asked applicants to indicate if any of the following statements applied to their </a:t>
            </a:r>
            <a:r>
              <a:rPr lang="en-US" dirty="0" err="1"/>
              <a:t>CoC</a:t>
            </a:r>
            <a:r>
              <a:rPr lang="en-US" dirty="0"/>
              <a:t>.</a:t>
            </a:r>
          </a:p>
          <a:p>
            <a:pPr marL="800100" lvl="1" indent="-342900">
              <a:buFont typeface="+mj-lt"/>
              <a:buAutoNum type="arabicPeriod"/>
            </a:pPr>
            <a:r>
              <a:rPr lang="en-US" dirty="0"/>
              <a:t>People of different races or ethnicities are more or less likely to receive homeless assistance.</a:t>
            </a:r>
          </a:p>
          <a:p>
            <a:pPr marL="800100" lvl="1" indent="-342900">
              <a:buFont typeface="+mj-lt"/>
              <a:buAutoNum type="arabicPeriod"/>
            </a:pPr>
            <a:r>
              <a:rPr lang="en-US" dirty="0"/>
              <a:t>People of different races or ethnicities are more or less likely to receive a positive outcome from homeless assistance.</a:t>
            </a:r>
          </a:p>
          <a:p>
            <a:pPr marL="800100" lvl="1" indent="-342900">
              <a:buFont typeface="+mj-lt"/>
              <a:buAutoNum type="arabicPeriod"/>
            </a:pPr>
            <a:r>
              <a:rPr lang="en-US" dirty="0"/>
              <a:t>There are no racial or ethnic disparities in the provision or outcome of homeless assistance</a:t>
            </a:r>
          </a:p>
          <a:p>
            <a:pPr marL="800100" lvl="1" indent="-342900">
              <a:buFont typeface="+mj-lt"/>
              <a:buAutoNum type="arabicPeriod"/>
            </a:pPr>
            <a:r>
              <a:rPr lang="en-US" dirty="0"/>
              <a:t>The results are inconclusive for racial or ethnic disparities in the provision or outcome of homeless assistance.</a:t>
            </a:r>
          </a:p>
          <a:p>
            <a:r>
              <a:rPr lang="en-US" dirty="0"/>
              <a:t>Determining statements 1 and 2 will inform answers for statements 3 and 4.  </a:t>
            </a:r>
          </a:p>
          <a:p>
            <a:r>
              <a:rPr lang="en-US" dirty="0"/>
              <a:t>HMIS data can be used in conjunction with US Census data to provide a view into whether or not these disparities exist.</a:t>
            </a:r>
          </a:p>
        </p:txBody>
      </p:sp>
      <p:sp>
        <p:nvSpPr>
          <p:cNvPr id="4" name="Slide Number Placeholder 3">
            <a:extLst>
              <a:ext uri="{FF2B5EF4-FFF2-40B4-BE49-F238E27FC236}">
                <a16:creationId xmlns:a16="http://schemas.microsoft.com/office/drawing/2014/main" id="{289FA6AB-3729-4A9F-AA4B-BA6059C3DB73}"/>
              </a:ext>
            </a:extLst>
          </p:cNvPr>
          <p:cNvSpPr>
            <a:spLocks noGrp="1"/>
          </p:cNvSpPr>
          <p:nvPr>
            <p:ph type="sldNum" sz="quarter" idx="12"/>
          </p:nvPr>
        </p:nvSpPr>
        <p:spPr/>
        <p:txBody>
          <a:bodyPr/>
          <a:lstStyle/>
          <a:p>
            <a:fld id="{AF88E988-FB04-AB4E-BE5A-59F242AF7F7A}" type="slidenum">
              <a:rPr lang="en-US" smtClean="0"/>
              <a:t>13</a:t>
            </a:fld>
            <a:endParaRPr lang="en-US" dirty="0"/>
          </a:p>
        </p:txBody>
      </p:sp>
      <p:sp>
        <p:nvSpPr>
          <p:cNvPr id="5" name="Title 1">
            <a:extLst>
              <a:ext uri="{FF2B5EF4-FFF2-40B4-BE49-F238E27FC236}">
                <a16:creationId xmlns:a16="http://schemas.microsoft.com/office/drawing/2014/main" id="{4C049669-A727-4AC7-9BAA-E3632352BA7C}"/>
              </a:ext>
            </a:extLst>
          </p:cNvPr>
          <p:cNvSpPr>
            <a:spLocks noGrp="1"/>
          </p:cNvSpPr>
          <p:nvPr>
            <p:ph type="title"/>
          </p:nvPr>
        </p:nvSpPr>
        <p:spPr>
          <a:xfrm>
            <a:off x="222404" y="530761"/>
            <a:ext cx="8464395" cy="790781"/>
          </a:xfrm>
        </p:spPr>
        <p:txBody>
          <a:bodyPr>
            <a:normAutofit fontScale="90000"/>
          </a:bodyPr>
          <a:lstStyle/>
          <a:p>
            <a:r>
              <a:rPr lang="en-US" dirty="0"/>
              <a:t>Racial Disparities Analysis – 2018 NOFA Application</a:t>
            </a:r>
          </a:p>
        </p:txBody>
      </p:sp>
    </p:spTree>
    <p:extLst>
      <p:ext uri="{BB962C8B-B14F-4D97-AF65-F5344CB8AC3E}">
        <p14:creationId xmlns:p14="http://schemas.microsoft.com/office/powerpoint/2010/main" val="2090364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37CB-382A-4F99-9F6D-63583B56CFD6}"/>
              </a:ext>
            </a:extLst>
          </p:cNvPr>
          <p:cNvSpPr>
            <a:spLocks noGrp="1"/>
          </p:cNvSpPr>
          <p:nvPr>
            <p:ph type="title"/>
          </p:nvPr>
        </p:nvSpPr>
        <p:spPr>
          <a:xfrm>
            <a:off x="222404" y="530761"/>
            <a:ext cx="8786917" cy="857250"/>
          </a:xfrm>
        </p:spPr>
        <p:txBody>
          <a:bodyPr>
            <a:normAutofit fontScale="90000"/>
          </a:bodyPr>
          <a:lstStyle/>
          <a:p>
            <a:r>
              <a:rPr lang="en-US" dirty="0"/>
              <a:t>Racial Disparities Analysis – HMIS vs Census Population</a:t>
            </a:r>
          </a:p>
        </p:txBody>
      </p:sp>
      <p:sp>
        <p:nvSpPr>
          <p:cNvPr id="4" name="Slide Number Placeholder 3">
            <a:extLst>
              <a:ext uri="{FF2B5EF4-FFF2-40B4-BE49-F238E27FC236}">
                <a16:creationId xmlns:a16="http://schemas.microsoft.com/office/drawing/2014/main" id="{6F6988DE-8E3D-4BB7-9D3E-E22D91042ACB}"/>
              </a:ext>
            </a:extLst>
          </p:cNvPr>
          <p:cNvSpPr>
            <a:spLocks noGrp="1"/>
          </p:cNvSpPr>
          <p:nvPr>
            <p:ph type="sldNum" sz="quarter" idx="12"/>
          </p:nvPr>
        </p:nvSpPr>
        <p:spPr/>
        <p:txBody>
          <a:bodyPr/>
          <a:lstStyle/>
          <a:p>
            <a:fld id="{AF88E988-FB04-AB4E-BE5A-59F242AF7F7A}" type="slidenum">
              <a:rPr lang="en-US" smtClean="0"/>
              <a:t>14</a:t>
            </a:fld>
            <a:endParaRPr lang="en-US" dirty="0"/>
          </a:p>
        </p:txBody>
      </p:sp>
      <p:sp>
        <p:nvSpPr>
          <p:cNvPr id="6" name="TextBox 5">
            <a:extLst>
              <a:ext uri="{FF2B5EF4-FFF2-40B4-BE49-F238E27FC236}">
                <a16:creationId xmlns:a16="http://schemas.microsoft.com/office/drawing/2014/main" id="{4D519A48-6C41-4381-83A0-F5B1252A98A3}"/>
              </a:ext>
            </a:extLst>
          </p:cNvPr>
          <p:cNvSpPr txBox="1"/>
          <p:nvPr/>
        </p:nvSpPr>
        <p:spPr>
          <a:xfrm>
            <a:off x="106791" y="1203345"/>
            <a:ext cx="8930417" cy="338554"/>
          </a:xfrm>
          <a:prstGeom prst="rect">
            <a:avLst/>
          </a:prstGeom>
          <a:noFill/>
        </p:spPr>
        <p:txBody>
          <a:bodyPr wrap="square" rtlCol="0">
            <a:spAutoFit/>
          </a:bodyPr>
          <a:lstStyle/>
          <a:p>
            <a:pPr marL="800100" lvl="1" indent="-342900">
              <a:buFont typeface="+mj-lt"/>
              <a:buAutoNum type="arabicPeriod"/>
            </a:pPr>
            <a:r>
              <a:rPr lang="en-US" sz="1600" i="1" dirty="0"/>
              <a:t>People of different races or ethnicities are more or less likely to receive homeless assistance.</a:t>
            </a:r>
          </a:p>
        </p:txBody>
      </p:sp>
      <p:pic>
        <p:nvPicPr>
          <p:cNvPr id="3" name="Picture 2">
            <a:extLst>
              <a:ext uri="{FF2B5EF4-FFF2-40B4-BE49-F238E27FC236}">
                <a16:creationId xmlns:a16="http://schemas.microsoft.com/office/drawing/2014/main" id="{3612D51D-53DB-4211-B0C3-5FFD6DE757AE}"/>
              </a:ext>
            </a:extLst>
          </p:cNvPr>
          <p:cNvPicPr>
            <a:picLocks noChangeAspect="1"/>
          </p:cNvPicPr>
          <p:nvPr/>
        </p:nvPicPr>
        <p:blipFill>
          <a:blip r:embed="rId2"/>
          <a:stretch>
            <a:fillRect/>
          </a:stretch>
        </p:blipFill>
        <p:spPr>
          <a:xfrm>
            <a:off x="1782078" y="1645947"/>
            <a:ext cx="5579842" cy="3044609"/>
          </a:xfrm>
          <a:prstGeom prst="rect">
            <a:avLst/>
          </a:prstGeom>
        </p:spPr>
      </p:pic>
    </p:spTree>
    <p:extLst>
      <p:ext uri="{BB962C8B-B14F-4D97-AF65-F5344CB8AC3E}">
        <p14:creationId xmlns:p14="http://schemas.microsoft.com/office/powerpoint/2010/main" val="292390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8D0B0C-7BB8-4C46-B241-D9EFF763A0C4}"/>
              </a:ext>
            </a:extLst>
          </p:cNvPr>
          <p:cNvSpPr>
            <a:spLocks noGrp="1"/>
          </p:cNvSpPr>
          <p:nvPr>
            <p:ph type="sldNum" sz="quarter" idx="12"/>
          </p:nvPr>
        </p:nvSpPr>
        <p:spPr/>
        <p:txBody>
          <a:bodyPr/>
          <a:lstStyle/>
          <a:p>
            <a:fld id="{AF88E988-FB04-AB4E-BE5A-59F242AF7F7A}" type="slidenum">
              <a:rPr lang="en-US" smtClean="0"/>
              <a:t>15</a:t>
            </a:fld>
            <a:endParaRPr lang="en-US" dirty="0"/>
          </a:p>
        </p:txBody>
      </p:sp>
      <p:sp>
        <p:nvSpPr>
          <p:cNvPr id="5" name="Title 1">
            <a:extLst>
              <a:ext uri="{FF2B5EF4-FFF2-40B4-BE49-F238E27FC236}">
                <a16:creationId xmlns:a16="http://schemas.microsoft.com/office/drawing/2014/main" id="{67ED5894-304B-4647-AC1E-4EAED45C4D9C}"/>
              </a:ext>
            </a:extLst>
          </p:cNvPr>
          <p:cNvSpPr>
            <a:spLocks noGrp="1"/>
          </p:cNvSpPr>
          <p:nvPr>
            <p:ph type="title"/>
          </p:nvPr>
        </p:nvSpPr>
        <p:spPr>
          <a:xfrm>
            <a:off x="222404" y="423976"/>
            <a:ext cx="8786917" cy="857250"/>
          </a:xfrm>
        </p:spPr>
        <p:txBody>
          <a:bodyPr>
            <a:normAutofit fontScale="90000"/>
          </a:bodyPr>
          <a:lstStyle/>
          <a:p>
            <a:r>
              <a:rPr lang="en-US" dirty="0"/>
              <a:t>Racial Disparities Analysis – HMIS vs Census Population</a:t>
            </a:r>
          </a:p>
        </p:txBody>
      </p:sp>
      <p:pic>
        <p:nvPicPr>
          <p:cNvPr id="7" name="Picture 6">
            <a:extLst>
              <a:ext uri="{FF2B5EF4-FFF2-40B4-BE49-F238E27FC236}">
                <a16:creationId xmlns:a16="http://schemas.microsoft.com/office/drawing/2014/main" id="{8D4F2BDF-9833-47CE-84FA-0588348716A9}"/>
              </a:ext>
            </a:extLst>
          </p:cNvPr>
          <p:cNvPicPr>
            <a:picLocks noChangeAspect="1"/>
          </p:cNvPicPr>
          <p:nvPr/>
        </p:nvPicPr>
        <p:blipFill>
          <a:blip r:embed="rId3"/>
          <a:stretch>
            <a:fillRect/>
          </a:stretch>
        </p:blipFill>
        <p:spPr>
          <a:xfrm>
            <a:off x="1618421" y="1123117"/>
            <a:ext cx="5907158" cy="3533506"/>
          </a:xfrm>
          <a:prstGeom prst="rect">
            <a:avLst/>
          </a:prstGeom>
        </p:spPr>
      </p:pic>
      <p:sp>
        <p:nvSpPr>
          <p:cNvPr id="8" name="TextBox 7">
            <a:extLst>
              <a:ext uri="{FF2B5EF4-FFF2-40B4-BE49-F238E27FC236}">
                <a16:creationId xmlns:a16="http://schemas.microsoft.com/office/drawing/2014/main" id="{032F4839-0529-404C-8E6A-47C1C2BA3296}"/>
              </a:ext>
            </a:extLst>
          </p:cNvPr>
          <p:cNvSpPr txBox="1"/>
          <p:nvPr/>
        </p:nvSpPr>
        <p:spPr>
          <a:xfrm>
            <a:off x="2693976" y="4673589"/>
            <a:ext cx="3756048" cy="307777"/>
          </a:xfrm>
          <a:prstGeom prst="rect">
            <a:avLst/>
          </a:prstGeom>
          <a:noFill/>
        </p:spPr>
        <p:txBody>
          <a:bodyPr wrap="square" rtlCol="0">
            <a:spAutoFit/>
          </a:bodyPr>
          <a:lstStyle/>
          <a:p>
            <a:r>
              <a:rPr lang="en-US" sz="1400" dirty="0">
                <a:hlinkClick r:id="rId4"/>
              </a:rPr>
              <a:t>http://www.simtechsolutions.com/analysis/race/</a:t>
            </a:r>
            <a:endParaRPr lang="en-US" sz="1400" dirty="0"/>
          </a:p>
        </p:txBody>
      </p:sp>
    </p:spTree>
    <p:extLst>
      <p:ext uri="{BB962C8B-B14F-4D97-AF65-F5344CB8AC3E}">
        <p14:creationId xmlns:p14="http://schemas.microsoft.com/office/powerpoint/2010/main" val="2101422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37CB-382A-4F99-9F6D-63583B56CFD6}"/>
              </a:ext>
            </a:extLst>
          </p:cNvPr>
          <p:cNvSpPr>
            <a:spLocks noGrp="1"/>
          </p:cNvSpPr>
          <p:nvPr>
            <p:ph type="title"/>
          </p:nvPr>
        </p:nvSpPr>
        <p:spPr>
          <a:xfrm>
            <a:off x="222405" y="530761"/>
            <a:ext cx="8229600" cy="857250"/>
          </a:xfrm>
        </p:spPr>
        <p:txBody>
          <a:bodyPr>
            <a:normAutofit fontScale="90000"/>
          </a:bodyPr>
          <a:lstStyle/>
          <a:p>
            <a:r>
              <a:rPr lang="en-US" dirty="0"/>
              <a:t>Racial Disparities Analysis – Positive Destination</a:t>
            </a:r>
          </a:p>
        </p:txBody>
      </p:sp>
      <p:sp>
        <p:nvSpPr>
          <p:cNvPr id="4" name="Slide Number Placeholder 3">
            <a:extLst>
              <a:ext uri="{FF2B5EF4-FFF2-40B4-BE49-F238E27FC236}">
                <a16:creationId xmlns:a16="http://schemas.microsoft.com/office/drawing/2014/main" id="{6F6988DE-8E3D-4BB7-9D3E-E22D91042ACB}"/>
              </a:ext>
            </a:extLst>
          </p:cNvPr>
          <p:cNvSpPr>
            <a:spLocks noGrp="1"/>
          </p:cNvSpPr>
          <p:nvPr>
            <p:ph type="sldNum" sz="quarter" idx="12"/>
          </p:nvPr>
        </p:nvSpPr>
        <p:spPr/>
        <p:txBody>
          <a:bodyPr/>
          <a:lstStyle/>
          <a:p>
            <a:fld id="{AF88E988-FB04-AB4E-BE5A-59F242AF7F7A}" type="slidenum">
              <a:rPr lang="en-US" smtClean="0"/>
              <a:t>16</a:t>
            </a:fld>
            <a:endParaRPr lang="en-US" dirty="0"/>
          </a:p>
        </p:txBody>
      </p:sp>
      <p:sp>
        <p:nvSpPr>
          <p:cNvPr id="5" name="TextBox 4">
            <a:extLst>
              <a:ext uri="{FF2B5EF4-FFF2-40B4-BE49-F238E27FC236}">
                <a16:creationId xmlns:a16="http://schemas.microsoft.com/office/drawing/2014/main" id="{DB4D8C7B-C1E5-40F3-8EDC-B83DCD913435}"/>
              </a:ext>
            </a:extLst>
          </p:cNvPr>
          <p:cNvSpPr txBox="1"/>
          <p:nvPr/>
        </p:nvSpPr>
        <p:spPr>
          <a:xfrm>
            <a:off x="106791" y="1154683"/>
            <a:ext cx="8930417" cy="584775"/>
          </a:xfrm>
          <a:prstGeom prst="rect">
            <a:avLst/>
          </a:prstGeom>
          <a:noFill/>
        </p:spPr>
        <p:txBody>
          <a:bodyPr wrap="square" rtlCol="0">
            <a:spAutoFit/>
          </a:bodyPr>
          <a:lstStyle/>
          <a:p>
            <a:pPr lvl="1"/>
            <a:r>
              <a:rPr lang="en-US" sz="1600" i="1" dirty="0"/>
              <a:t>2. People of different races or ethnicities are more or less likely to receive a positive outcome from homeless assistance.</a:t>
            </a:r>
          </a:p>
        </p:txBody>
      </p:sp>
      <p:pic>
        <p:nvPicPr>
          <p:cNvPr id="6" name="Picture 5">
            <a:extLst>
              <a:ext uri="{FF2B5EF4-FFF2-40B4-BE49-F238E27FC236}">
                <a16:creationId xmlns:a16="http://schemas.microsoft.com/office/drawing/2014/main" id="{B5D9ED61-32A7-4261-ACEE-6DEAA012DB3C}"/>
              </a:ext>
            </a:extLst>
          </p:cNvPr>
          <p:cNvPicPr>
            <a:picLocks noChangeAspect="1"/>
          </p:cNvPicPr>
          <p:nvPr/>
        </p:nvPicPr>
        <p:blipFill>
          <a:blip r:embed="rId2"/>
          <a:stretch>
            <a:fillRect/>
          </a:stretch>
        </p:blipFill>
        <p:spPr>
          <a:xfrm>
            <a:off x="1999840" y="1694837"/>
            <a:ext cx="5144317" cy="3132641"/>
          </a:xfrm>
          <a:prstGeom prst="rect">
            <a:avLst/>
          </a:prstGeom>
        </p:spPr>
      </p:pic>
    </p:spTree>
    <p:extLst>
      <p:ext uri="{BB962C8B-B14F-4D97-AF65-F5344CB8AC3E}">
        <p14:creationId xmlns:p14="http://schemas.microsoft.com/office/powerpoint/2010/main" val="1019519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37CB-382A-4F99-9F6D-63583B56CFD6}"/>
              </a:ext>
            </a:extLst>
          </p:cNvPr>
          <p:cNvSpPr>
            <a:spLocks noGrp="1"/>
          </p:cNvSpPr>
          <p:nvPr>
            <p:ph type="title"/>
          </p:nvPr>
        </p:nvSpPr>
        <p:spPr>
          <a:xfrm>
            <a:off x="222405" y="530761"/>
            <a:ext cx="8229600" cy="857250"/>
          </a:xfrm>
        </p:spPr>
        <p:txBody>
          <a:bodyPr/>
          <a:lstStyle/>
          <a:p>
            <a:r>
              <a:rPr lang="en-US" dirty="0"/>
              <a:t>Racial Disparities Analysis – Length of Stay</a:t>
            </a:r>
          </a:p>
        </p:txBody>
      </p:sp>
      <p:sp>
        <p:nvSpPr>
          <p:cNvPr id="4" name="Slide Number Placeholder 3">
            <a:extLst>
              <a:ext uri="{FF2B5EF4-FFF2-40B4-BE49-F238E27FC236}">
                <a16:creationId xmlns:a16="http://schemas.microsoft.com/office/drawing/2014/main" id="{6F6988DE-8E3D-4BB7-9D3E-E22D91042ACB}"/>
              </a:ext>
            </a:extLst>
          </p:cNvPr>
          <p:cNvSpPr>
            <a:spLocks noGrp="1"/>
          </p:cNvSpPr>
          <p:nvPr>
            <p:ph type="sldNum" sz="quarter" idx="12"/>
          </p:nvPr>
        </p:nvSpPr>
        <p:spPr/>
        <p:txBody>
          <a:bodyPr/>
          <a:lstStyle/>
          <a:p>
            <a:fld id="{AF88E988-FB04-AB4E-BE5A-59F242AF7F7A}" type="slidenum">
              <a:rPr lang="en-US" smtClean="0"/>
              <a:t>17</a:t>
            </a:fld>
            <a:endParaRPr lang="en-US" dirty="0"/>
          </a:p>
        </p:txBody>
      </p:sp>
      <p:pic>
        <p:nvPicPr>
          <p:cNvPr id="5" name="Picture 4">
            <a:extLst>
              <a:ext uri="{FF2B5EF4-FFF2-40B4-BE49-F238E27FC236}">
                <a16:creationId xmlns:a16="http://schemas.microsoft.com/office/drawing/2014/main" id="{F2B98ADE-0C21-4072-AB55-9F4A0C06E127}"/>
              </a:ext>
            </a:extLst>
          </p:cNvPr>
          <p:cNvPicPr>
            <a:picLocks noChangeAspect="1"/>
          </p:cNvPicPr>
          <p:nvPr/>
        </p:nvPicPr>
        <p:blipFill>
          <a:blip r:embed="rId2"/>
          <a:stretch>
            <a:fillRect/>
          </a:stretch>
        </p:blipFill>
        <p:spPr>
          <a:xfrm>
            <a:off x="1590767" y="1254798"/>
            <a:ext cx="5962466" cy="3633269"/>
          </a:xfrm>
          <a:prstGeom prst="rect">
            <a:avLst/>
          </a:prstGeom>
        </p:spPr>
      </p:pic>
    </p:spTree>
    <p:extLst>
      <p:ext uri="{BB962C8B-B14F-4D97-AF65-F5344CB8AC3E}">
        <p14:creationId xmlns:p14="http://schemas.microsoft.com/office/powerpoint/2010/main" val="47302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2F402E-91BA-4691-A7C4-A42DA2451C1D}"/>
              </a:ext>
            </a:extLst>
          </p:cNvPr>
          <p:cNvSpPr>
            <a:spLocks noGrp="1"/>
          </p:cNvSpPr>
          <p:nvPr>
            <p:ph type="sldNum" sz="quarter" idx="12"/>
          </p:nvPr>
        </p:nvSpPr>
        <p:spPr/>
        <p:txBody>
          <a:bodyPr/>
          <a:lstStyle/>
          <a:p>
            <a:fld id="{AF88E988-FB04-AB4E-BE5A-59F242AF7F7A}" type="slidenum">
              <a:rPr lang="en-US" smtClean="0"/>
              <a:t>18</a:t>
            </a:fld>
            <a:endParaRPr lang="en-US" dirty="0"/>
          </a:p>
        </p:txBody>
      </p:sp>
      <p:pic>
        <p:nvPicPr>
          <p:cNvPr id="5" name="Picture 4">
            <a:extLst>
              <a:ext uri="{FF2B5EF4-FFF2-40B4-BE49-F238E27FC236}">
                <a16:creationId xmlns:a16="http://schemas.microsoft.com/office/drawing/2014/main" id="{FCFC68A2-DFB6-4665-B498-475AD4CACAAA}"/>
              </a:ext>
            </a:extLst>
          </p:cNvPr>
          <p:cNvPicPr>
            <a:picLocks noChangeAspect="1"/>
          </p:cNvPicPr>
          <p:nvPr/>
        </p:nvPicPr>
        <p:blipFill>
          <a:blip r:embed="rId2"/>
          <a:stretch>
            <a:fillRect/>
          </a:stretch>
        </p:blipFill>
        <p:spPr>
          <a:xfrm>
            <a:off x="1559785" y="1418973"/>
            <a:ext cx="6024429" cy="3545427"/>
          </a:xfrm>
          <a:prstGeom prst="rect">
            <a:avLst/>
          </a:prstGeom>
        </p:spPr>
      </p:pic>
      <p:sp>
        <p:nvSpPr>
          <p:cNvPr id="6" name="Title 1">
            <a:extLst>
              <a:ext uri="{FF2B5EF4-FFF2-40B4-BE49-F238E27FC236}">
                <a16:creationId xmlns:a16="http://schemas.microsoft.com/office/drawing/2014/main" id="{F3BD3D3C-C4B2-4520-A58F-B6EB4E688C2D}"/>
              </a:ext>
            </a:extLst>
          </p:cNvPr>
          <p:cNvSpPr>
            <a:spLocks noGrp="1"/>
          </p:cNvSpPr>
          <p:nvPr>
            <p:ph type="title"/>
          </p:nvPr>
        </p:nvSpPr>
        <p:spPr>
          <a:xfrm>
            <a:off x="222405" y="530761"/>
            <a:ext cx="8229600" cy="857250"/>
          </a:xfrm>
        </p:spPr>
        <p:txBody>
          <a:bodyPr>
            <a:normAutofit/>
          </a:bodyPr>
          <a:lstStyle/>
          <a:p>
            <a:r>
              <a:rPr lang="en-US" dirty="0"/>
              <a:t>Racial Disparities Analysis – All Destinations</a:t>
            </a:r>
          </a:p>
        </p:txBody>
      </p:sp>
    </p:spTree>
    <p:extLst>
      <p:ext uri="{BB962C8B-B14F-4D97-AF65-F5344CB8AC3E}">
        <p14:creationId xmlns:p14="http://schemas.microsoft.com/office/powerpoint/2010/main" val="2548785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37CB-382A-4F99-9F6D-63583B56CFD6}"/>
              </a:ext>
            </a:extLst>
          </p:cNvPr>
          <p:cNvSpPr>
            <a:spLocks noGrp="1"/>
          </p:cNvSpPr>
          <p:nvPr>
            <p:ph type="title"/>
          </p:nvPr>
        </p:nvSpPr>
        <p:spPr>
          <a:xfrm>
            <a:off x="222405" y="530761"/>
            <a:ext cx="8229600" cy="857250"/>
          </a:xfrm>
        </p:spPr>
        <p:txBody>
          <a:bodyPr>
            <a:normAutofit/>
          </a:bodyPr>
          <a:lstStyle/>
          <a:p>
            <a:r>
              <a:rPr lang="en-US" dirty="0"/>
              <a:t>Racial Disparities Analysis – Increased Income</a:t>
            </a:r>
          </a:p>
        </p:txBody>
      </p:sp>
      <p:sp>
        <p:nvSpPr>
          <p:cNvPr id="4" name="Slide Number Placeholder 3">
            <a:extLst>
              <a:ext uri="{FF2B5EF4-FFF2-40B4-BE49-F238E27FC236}">
                <a16:creationId xmlns:a16="http://schemas.microsoft.com/office/drawing/2014/main" id="{6F6988DE-8E3D-4BB7-9D3E-E22D91042ACB}"/>
              </a:ext>
            </a:extLst>
          </p:cNvPr>
          <p:cNvSpPr>
            <a:spLocks noGrp="1"/>
          </p:cNvSpPr>
          <p:nvPr>
            <p:ph type="sldNum" sz="quarter" idx="12"/>
          </p:nvPr>
        </p:nvSpPr>
        <p:spPr/>
        <p:txBody>
          <a:bodyPr/>
          <a:lstStyle/>
          <a:p>
            <a:fld id="{AF88E988-FB04-AB4E-BE5A-59F242AF7F7A}" type="slidenum">
              <a:rPr lang="en-US" smtClean="0"/>
              <a:t>19</a:t>
            </a:fld>
            <a:endParaRPr lang="en-US" dirty="0"/>
          </a:p>
        </p:txBody>
      </p:sp>
      <p:pic>
        <p:nvPicPr>
          <p:cNvPr id="5" name="Picture 4">
            <a:extLst>
              <a:ext uri="{FF2B5EF4-FFF2-40B4-BE49-F238E27FC236}">
                <a16:creationId xmlns:a16="http://schemas.microsoft.com/office/drawing/2014/main" id="{FBA395BE-5DA5-481E-A5E6-E8B5291B8F03}"/>
              </a:ext>
            </a:extLst>
          </p:cNvPr>
          <p:cNvPicPr>
            <a:picLocks noChangeAspect="1"/>
          </p:cNvPicPr>
          <p:nvPr/>
        </p:nvPicPr>
        <p:blipFill>
          <a:blip r:embed="rId2"/>
          <a:stretch>
            <a:fillRect/>
          </a:stretch>
        </p:blipFill>
        <p:spPr>
          <a:xfrm>
            <a:off x="1879852" y="1388011"/>
            <a:ext cx="5384296" cy="3294631"/>
          </a:xfrm>
          <a:prstGeom prst="rect">
            <a:avLst/>
          </a:prstGeom>
        </p:spPr>
      </p:pic>
    </p:spTree>
    <p:extLst>
      <p:ext uri="{BB962C8B-B14F-4D97-AF65-F5344CB8AC3E}">
        <p14:creationId xmlns:p14="http://schemas.microsoft.com/office/powerpoint/2010/main" val="81237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BF7-514D-47C2-870C-213E0B49972D}"/>
              </a:ext>
            </a:extLst>
          </p:cNvPr>
          <p:cNvSpPr>
            <a:spLocks noGrp="1"/>
          </p:cNvSpPr>
          <p:nvPr>
            <p:ph type="title"/>
          </p:nvPr>
        </p:nvSpPr>
        <p:spPr>
          <a:xfrm>
            <a:off x="1299849" y="2190740"/>
            <a:ext cx="6544301" cy="762019"/>
          </a:xfrm>
        </p:spPr>
        <p:txBody>
          <a:bodyPr>
            <a:noAutofit/>
          </a:bodyPr>
          <a:lstStyle/>
          <a:p>
            <a:r>
              <a:rPr lang="en-US" sz="3200" dirty="0"/>
              <a:t>Community Profile: Texas - THN</a:t>
            </a:r>
          </a:p>
        </p:txBody>
      </p:sp>
      <p:sp>
        <p:nvSpPr>
          <p:cNvPr id="4" name="Slide Number Placeholder 3">
            <a:extLst>
              <a:ext uri="{FF2B5EF4-FFF2-40B4-BE49-F238E27FC236}">
                <a16:creationId xmlns:a16="http://schemas.microsoft.com/office/drawing/2014/main" id="{018E82CE-8988-437F-A91A-861046F11920}"/>
              </a:ext>
            </a:extLst>
          </p:cNvPr>
          <p:cNvSpPr>
            <a:spLocks noGrp="1"/>
          </p:cNvSpPr>
          <p:nvPr>
            <p:ph type="sldNum" sz="quarter" idx="12"/>
          </p:nvPr>
        </p:nvSpPr>
        <p:spPr/>
        <p:txBody>
          <a:bodyPr/>
          <a:lstStyle/>
          <a:p>
            <a:fld id="{AF88E988-FB04-AB4E-BE5A-59F242AF7F7A}" type="slidenum">
              <a:rPr lang="en-US" smtClean="0"/>
              <a:t>2</a:t>
            </a:fld>
            <a:endParaRPr lang="en-US" dirty="0"/>
          </a:p>
        </p:txBody>
      </p:sp>
    </p:spTree>
    <p:extLst>
      <p:ext uri="{BB962C8B-B14F-4D97-AF65-F5344CB8AC3E}">
        <p14:creationId xmlns:p14="http://schemas.microsoft.com/office/powerpoint/2010/main" val="2889307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167B-EF39-47DE-9DDA-0362BF4CA6C4}"/>
              </a:ext>
            </a:extLst>
          </p:cNvPr>
          <p:cNvSpPr>
            <a:spLocks noGrp="1"/>
          </p:cNvSpPr>
          <p:nvPr>
            <p:ph type="title"/>
          </p:nvPr>
        </p:nvSpPr>
        <p:spPr>
          <a:xfrm>
            <a:off x="243616" y="753082"/>
            <a:ext cx="8700149" cy="857250"/>
          </a:xfrm>
        </p:spPr>
        <p:txBody>
          <a:bodyPr>
            <a:normAutofit fontScale="90000"/>
          </a:bodyPr>
          <a:lstStyle/>
          <a:p>
            <a:r>
              <a:rPr lang="en-US" dirty="0"/>
              <a:t>Racial Disparities Analysis – Comparing Results Across Multiple Regions</a:t>
            </a:r>
          </a:p>
        </p:txBody>
      </p:sp>
      <p:sp>
        <p:nvSpPr>
          <p:cNvPr id="4" name="Slide Number Placeholder 3">
            <a:extLst>
              <a:ext uri="{FF2B5EF4-FFF2-40B4-BE49-F238E27FC236}">
                <a16:creationId xmlns:a16="http://schemas.microsoft.com/office/drawing/2014/main" id="{097DA0B4-8CBE-420B-8F9F-30D2F3D7B0C1}"/>
              </a:ext>
            </a:extLst>
          </p:cNvPr>
          <p:cNvSpPr>
            <a:spLocks noGrp="1"/>
          </p:cNvSpPr>
          <p:nvPr>
            <p:ph type="sldNum" sz="quarter" idx="12"/>
          </p:nvPr>
        </p:nvSpPr>
        <p:spPr/>
        <p:txBody>
          <a:bodyPr/>
          <a:lstStyle/>
          <a:p>
            <a:fld id="{AF88E988-FB04-AB4E-BE5A-59F242AF7F7A}" type="slidenum">
              <a:rPr lang="en-US" smtClean="0"/>
              <a:t>20</a:t>
            </a:fld>
            <a:endParaRPr lang="en-US" dirty="0"/>
          </a:p>
        </p:txBody>
      </p:sp>
      <p:pic>
        <p:nvPicPr>
          <p:cNvPr id="5" name="Picture 4">
            <a:extLst>
              <a:ext uri="{FF2B5EF4-FFF2-40B4-BE49-F238E27FC236}">
                <a16:creationId xmlns:a16="http://schemas.microsoft.com/office/drawing/2014/main" id="{35C199D9-3F4E-4CA1-AB1A-3B5185E086B5}"/>
              </a:ext>
            </a:extLst>
          </p:cNvPr>
          <p:cNvPicPr>
            <a:picLocks noChangeAspect="1"/>
          </p:cNvPicPr>
          <p:nvPr/>
        </p:nvPicPr>
        <p:blipFill>
          <a:blip r:embed="rId2"/>
          <a:stretch>
            <a:fillRect/>
          </a:stretch>
        </p:blipFill>
        <p:spPr>
          <a:xfrm>
            <a:off x="1857829" y="1610332"/>
            <a:ext cx="5471721" cy="3211252"/>
          </a:xfrm>
          <a:prstGeom prst="rect">
            <a:avLst/>
          </a:prstGeom>
        </p:spPr>
      </p:pic>
    </p:spTree>
    <p:extLst>
      <p:ext uri="{BB962C8B-B14F-4D97-AF65-F5344CB8AC3E}">
        <p14:creationId xmlns:p14="http://schemas.microsoft.com/office/powerpoint/2010/main" val="2168889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BF7-514D-47C2-870C-213E0B49972D}"/>
              </a:ext>
            </a:extLst>
          </p:cNvPr>
          <p:cNvSpPr>
            <a:spLocks noGrp="1"/>
          </p:cNvSpPr>
          <p:nvPr>
            <p:ph type="title"/>
          </p:nvPr>
        </p:nvSpPr>
        <p:spPr>
          <a:xfrm>
            <a:off x="854329" y="2190740"/>
            <a:ext cx="7755714" cy="762019"/>
          </a:xfrm>
        </p:spPr>
        <p:txBody>
          <a:bodyPr>
            <a:noAutofit/>
          </a:bodyPr>
          <a:lstStyle/>
          <a:p>
            <a:r>
              <a:rPr lang="en-US" sz="3200" dirty="0"/>
              <a:t>Community Response: Dallas - MDHA</a:t>
            </a:r>
          </a:p>
        </p:txBody>
      </p:sp>
      <p:sp>
        <p:nvSpPr>
          <p:cNvPr id="4" name="Slide Number Placeholder 3">
            <a:extLst>
              <a:ext uri="{FF2B5EF4-FFF2-40B4-BE49-F238E27FC236}">
                <a16:creationId xmlns:a16="http://schemas.microsoft.com/office/drawing/2014/main" id="{018E82CE-8988-437F-A91A-861046F11920}"/>
              </a:ext>
            </a:extLst>
          </p:cNvPr>
          <p:cNvSpPr>
            <a:spLocks noGrp="1"/>
          </p:cNvSpPr>
          <p:nvPr>
            <p:ph type="sldNum" sz="quarter" idx="12"/>
          </p:nvPr>
        </p:nvSpPr>
        <p:spPr/>
        <p:txBody>
          <a:bodyPr/>
          <a:lstStyle/>
          <a:p>
            <a:fld id="{AF88E988-FB04-AB4E-BE5A-59F242AF7F7A}" type="slidenum">
              <a:rPr lang="en-US" smtClean="0"/>
              <a:t>21</a:t>
            </a:fld>
            <a:endParaRPr lang="en-US" dirty="0"/>
          </a:p>
        </p:txBody>
      </p:sp>
    </p:spTree>
    <p:extLst>
      <p:ext uri="{BB962C8B-B14F-4D97-AF65-F5344CB8AC3E}">
        <p14:creationId xmlns:p14="http://schemas.microsoft.com/office/powerpoint/2010/main" val="1774256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D4E7A-D37B-4536-BD16-3A221902C6DD}"/>
              </a:ext>
            </a:extLst>
          </p:cNvPr>
          <p:cNvSpPr>
            <a:spLocks noGrp="1"/>
          </p:cNvSpPr>
          <p:nvPr>
            <p:ph type="title"/>
          </p:nvPr>
        </p:nvSpPr>
        <p:spPr>
          <a:xfrm>
            <a:off x="182880" y="701021"/>
            <a:ext cx="8229600" cy="693439"/>
          </a:xfrm>
        </p:spPr>
        <p:txBody>
          <a:bodyPr>
            <a:normAutofit/>
          </a:bodyPr>
          <a:lstStyle/>
          <a:p>
            <a:r>
              <a:rPr lang="en-US" sz="2500" dirty="0"/>
              <a:t>Community Response: SPARC Report</a:t>
            </a:r>
          </a:p>
        </p:txBody>
      </p:sp>
      <p:sp>
        <p:nvSpPr>
          <p:cNvPr id="3" name="Content Placeholder 2">
            <a:extLst>
              <a:ext uri="{FF2B5EF4-FFF2-40B4-BE49-F238E27FC236}">
                <a16:creationId xmlns:a16="http://schemas.microsoft.com/office/drawing/2014/main" id="{FBB83569-3C12-451F-9535-BEBEEE57FD34}"/>
              </a:ext>
            </a:extLst>
          </p:cNvPr>
          <p:cNvSpPr>
            <a:spLocks noGrp="1"/>
          </p:cNvSpPr>
          <p:nvPr>
            <p:ph idx="1"/>
          </p:nvPr>
        </p:nvSpPr>
        <p:spPr>
          <a:xfrm>
            <a:off x="182880" y="1394460"/>
            <a:ext cx="8229600" cy="1295439"/>
          </a:xfrm>
        </p:spPr>
        <p:txBody>
          <a:bodyPr>
            <a:normAutofit/>
          </a:bodyPr>
          <a:lstStyle/>
          <a:p>
            <a:r>
              <a:rPr lang="en-US" dirty="0"/>
              <a:t>In March of 2018 SPARC released their findings for a racial inequality research project that MDHA participated in.</a:t>
            </a:r>
          </a:p>
          <a:p>
            <a:r>
              <a:rPr lang="en-US" dirty="0"/>
              <a:t>They made the following recommendations to help address the issue of racial inequality in the homeless system:</a:t>
            </a:r>
          </a:p>
        </p:txBody>
      </p:sp>
      <p:sp>
        <p:nvSpPr>
          <p:cNvPr id="4" name="Slide Number Placeholder 3">
            <a:extLst>
              <a:ext uri="{FF2B5EF4-FFF2-40B4-BE49-F238E27FC236}">
                <a16:creationId xmlns:a16="http://schemas.microsoft.com/office/drawing/2014/main" id="{01911470-28E8-4DFD-BD09-3A2E79156953}"/>
              </a:ext>
            </a:extLst>
          </p:cNvPr>
          <p:cNvSpPr>
            <a:spLocks noGrp="1"/>
          </p:cNvSpPr>
          <p:nvPr>
            <p:ph type="sldNum" sz="quarter" idx="12"/>
          </p:nvPr>
        </p:nvSpPr>
        <p:spPr/>
        <p:txBody>
          <a:bodyPr/>
          <a:lstStyle/>
          <a:p>
            <a:fld id="{AF88E988-FB04-AB4E-BE5A-59F242AF7F7A}" type="slidenum">
              <a:rPr lang="en-US" smtClean="0"/>
              <a:t>22</a:t>
            </a:fld>
            <a:endParaRPr lang="en-US" dirty="0"/>
          </a:p>
        </p:txBody>
      </p:sp>
      <p:sp>
        <p:nvSpPr>
          <p:cNvPr id="5" name="TextBox 4">
            <a:extLst>
              <a:ext uri="{FF2B5EF4-FFF2-40B4-BE49-F238E27FC236}">
                <a16:creationId xmlns:a16="http://schemas.microsoft.com/office/drawing/2014/main" id="{C17182C5-CF14-4E7A-95BA-E16B9498E2B5}"/>
              </a:ext>
            </a:extLst>
          </p:cNvPr>
          <p:cNvSpPr txBox="1"/>
          <p:nvPr/>
        </p:nvSpPr>
        <p:spPr>
          <a:xfrm>
            <a:off x="121920" y="2502187"/>
            <a:ext cx="8793480" cy="2462213"/>
          </a:xfrm>
          <a:prstGeom prst="rect">
            <a:avLst/>
          </a:prstGeom>
          <a:noFill/>
        </p:spPr>
        <p:txBody>
          <a:bodyPr wrap="square" numCol="1" rtlCol="0">
            <a:spAutoFit/>
          </a:bodyPr>
          <a:lstStyle/>
          <a:p>
            <a:pPr marL="800100" lvl="1" indent="-342900">
              <a:buAutoNum type="arabicPeriod"/>
            </a:pPr>
            <a:r>
              <a:rPr lang="en-US" sz="1400" dirty="0"/>
              <a:t>Design an equitable Coordinated Entry system. </a:t>
            </a:r>
          </a:p>
          <a:p>
            <a:pPr marL="800100" lvl="1" indent="-342900">
              <a:buAutoNum type="arabicPeriod"/>
            </a:pPr>
            <a:r>
              <a:rPr lang="en-US" sz="1400" dirty="0"/>
              <a:t>Incorporate racial equity into grantmaking and contracting for homelessness and housing programs. </a:t>
            </a:r>
          </a:p>
          <a:p>
            <a:pPr marL="800100" lvl="1" indent="-342900">
              <a:buAutoNum type="arabicPeriod"/>
            </a:pPr>
            <a:r>
              <a:rPr lang="en-US" sz="1400" dirty="0"/>
              <a:t>Include racial equity data analysis and benchmarks in strategic planning to end homelessness. </a:t>
            </a:r>
          </a:p>
          <a:p>
            <a:pPr marL="800100" lvl="1" indent="-342900">
              <a:buAutoNum type="arabicPeriod"/>
            </a:pPr>
            <a:r>
              <a:rPr lang="en-US" sz="1400" dirty="0"/>
              <a:t>Support organizational development to ensure racial equity at the organizational level. </a:t>
            </a:r>
          </a:p>
          <a:p>
            <a:pPr marL="800100" lvl="1" indent="-342900">
              <a:buAutoNum type="arabicPeriod"/>
            </a:pPr>
            <a:r>
              <a:rPr lang="en-US" sz="1400" dirty="0"/>
              <a:t>Encourage anti-racist program delivery. </a:t>
            </a:r>
          </a:p>
          <a:p>
            <a:pPr marL="800100" lvl="1" indent="-342900">
              <a:buAutoNum type="arabicPeriod"/>
            </a:pPr>
            <a:r>
              <a:rPr lang="en-US" sz="1400" dirty="0"/>
              <a:t>Promote ongoing anti-racism training for homeless service providers. </a:t>
            </a:r>
          </a:p>
          <a:p>
            <a:pPr marL="800100" lvl="1" indent="-342900">
              <a:buAutoNum type="arabicPeriod"/>
            </a:pPr>
            <a:r>
              <a:rPr lang="en-US" sz="1400" dirty="0"/>
              <a:t>Collaborate to increase affordable housing availability for all people experiencing homelessness. </a:t>
            </a:r>
          </a:p>
          <a:p>
            <a:pPr marL="800100" lvl="1" indent="-342900">
              <a:buAutoNum type="arabicPeriod"/>
            </a:pPr>
            <a:r>
              <a:rPr lang="en-US" sz="1400" dirty="0"/>
              <a:t>Utilize innovative upstream interventions to prevent homelessness for people of color. </a:t>
            </a:r>
          </a:p>
          <a:p>
            <a:pPr marL="800100" lvl="1" indent="-342900">
              <a:buAutoNum type="arabicPeriod"/>
            </a:pPr>
            <a:r>
              <a:rPr lang="en-US" sz="1400" dirty="0"/>
              <a:t>Investigate flexible subsidies to mitigate the effects of network impoverishment. </a:t>
            </a:r>
          </a:p>
          <a:p>
            <a:pPr marL="800100" lvl="1" indent="-342900">
              <a:buAutoNum type="arabicPeriod"/>
            </a:pPr>
            <a:r>
              <a:rPr lang="en-US" sz="1400" dirty="0"/>
              <a:t>Support innovative health care strategies to meet the health and behavioral health needs of communities of color.</a:t>
            </a:r>
          </a:p>
        </p:txBody>
      </p:sp>
    </p:spTree>
    <p:extLst>
      <p:ext uri="{BB962C8B-B14F-4D97-AF65-F5344CB8AC3E}">
        <p14:creationId xmlns:p14="http://schemas.microsoft.com/office/powerpoint/2010/main" val="442497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BF7-514D-47C2-870C-213E0B49972D}"/>
              </a:ext>
            </a:extLst>
          </p:cNvPr>
          <p:cNvSpPr>
            <a:spLocks noGrp="1"/>
          </p:cNvSpPr>
          <p:nvPr>
            <p:ph type="title"/>
          </p:nvPr>
        </p:nvSpPr>
        <p:spPr>
          <a:xfrm>
            <a:off x="623777" y="2190740"/>
            <a:ext cx="7986266" cy="762019"/>
          </a:xfrm>
        </p:spPr>
        <p:txBody>
          <a:bodyPr>
            <a:noAutofit/>
          </a:bodyPr>
          <a:lstStyle/>
          <a:p>
            <a:r>
              <a:rPr lang="en-US" sz="3200" dirty="0"/>
              <a:t>Creating the Racial Disparities Analysis</a:t>
            </a:r>
          </a:p>
        </p:txBody>
      </p:sp>
      <p:sp>
        <p:nvSpPr>
          <p:cNvPr id="4" name="Slide Number Placeholder 3">
            <a:extLst>
              <a:ext uri="{FF2B5EF4-FFF2-40B4-BE49-F238E27FC236}">
                <a16:creationId xmlns:a16="http://schemas.microsoft.com/office/drawing/2014/main" id="{018E82CE-8988-437F-A91A-861046F11920}"/>
              </a:ext>
            </a:extLst>
          </p:cNvPr>
          <p:cNvSpPr>
            <a:spLocks noGrp="1"/>
          </p:cNvSpPr>
          <p:nvPr>
            <p:ph type="sldNum" sz="quarter" idx="12"/>
          </p:nvPr>
        </p:nvSpPr>
        <p:spPr/>
        <p:txBody>
          <a:bodyPr/>
          <a:lstStyle/>
          <a:p>
            <a:fld id="{AF88E988-FB04-AB4E-BE5A-59F242AF7F7A}" type="slidenum">
              <a:rPr lang="en-US" smtClean="0"/>
              <a:t>23</a:t>
            </a:fld>
            <a:endParaRPr lang="en-US" dirty="0"/>
          </a:p>
        </p:txBody>
      </p:sp>
    </p:spTree>
    <p:extLst>
      <p:ext uri="{BB962C8B-B14F-4D97-AF65-F5344CB8AC3E}">
        <p14:creationId xmlns:p14="http://schemas.microsoft.com/office/powerpoint/2010/main" val="1121258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A4CB-C1C7-4439-A292-08004AB83D8B}"/>
              </a:ext>
            </a:extLst>
          </p:cNvPr>
          <p:cNvSpPr>
            <a:spLocks noGrp="1"/>
          </p:cNvSpPr>
          <p:nvPr>
            <p:ph type="title"/>
          </p:nvPr>
        </p:nvSpPr>
        <p:spPr>
          <a:xfrm>
            <a:off x="102782" y="598954"/>
            <a:ext cx="8378278" cy="857250"/>
          </a:xfrm>
        </p:spPr>
        <p:txBody>
          <a:bodyPr>
            <a:normAutofit fontScale="90000"/>
          </a:bodyPr>
          <a:lstStyle/>
          <a:p>
            <a:r>
              <a:rPr lang="en-US" dirty="0"/>
              <a:t>Creating the Racial Disparities Analysis – Data Cubes</a:t>
            </a:r>
          </a:p>
        </p:txBody>
      </p:sp>
      <p:sp>
        <p:nvSpPr>
          <p:cNvPr id="3" name="Content Placeholder 2">
            <a:extLst>
              <a:ext uri="{FF2B5EF4-FFF2-40B4-BE49-F238E27FC236}">
                <a16:creationId xmlns:a16="http://schemas.microsoft.com/office/drawing/2014/main" id="{B1C90978-E969-4F96-AEF7-6A8DFC03FB4D}"/>
              </a:ext>
            </a:extLst>
          </p:cNvPr>
          <p:cNvSpPr>
            <a:spLocks noGrp="1"/>
          </p:cNvSpPr>
          <p:nvPr>
            <p:ph idx="1"/>
          </p:nvPr>
        </p:nvSpPr>
        <p:spPr>
          <a:xfrm>
            <a:off x="5407475" y="1452042"/>
            <a:ext cx="3073585" cy="3086898"/>
          </a:xfrm>
        </p:spPr>
        <p:txBody>
          <a:bodyPr/>
          <a:lstStyle/>
          <a:p>
            <a:r>
              <a:rPr lang="en-US" dirty="0"/>
              <a:t>Records results from HMIS reports to store aggregate project level data</a:t>
            </a:r>
          </a:p>
          <a:p>
            <a:r>
              <a:rPr lang="en-US" dirty="0"/>
              <a:t>Filters are applied to the reports to focus on specific sub-populations</a:t>
            </a:r>
          </a:p>
          <a:p>
            <a:r>
              <a:rPr lang="en-US" dirty="0"/>
              <a:t>Recorded results can be exported in a CSV format that can be consumed by data visualization tools</a:t>
            </a:r>
          </a:p>
          <a:p>
            <a:endParaRPr lang="en-US" dirty="0"/>
          </a:p>
        </p:txBody>
      </p:sp>
      <p:sp>
        <p:nvSpPr>
          <p:cNvPr id="4" name="Slide Number Placeholder 3">
            <a:extLst>
              <a:ext uri="{FF2B5EF4-FFF2-40B4-BE49-F238E27FC236}">
                <a16:creationId xmlns:a16="http://schemas.microsoft.com/office/drawing/2014/main" id="{6F812DF8-DF2A-4C97-89A7-7D719D70F3F7}"/>
              </a:ext>
            </a:extLst>
          </p:cNvPr>
          <p:cNvSpPr>
            <a:spLocks noGrp="1"/>
          </p:cNvSpPr>
          <p:nvPr>
            <p:ph type="sldNum" sz="quarter" idx="12"/>
          </p:nvPr>
        </p:nvSpPr>
        <p:spPr/>
        <p:txBody>
          <a:bodyPr/>
          <a:lstStyle/>
          <a:p>
            <a:fld id="{AF88E988-FB04-AB4E-BE5A-59F242AF7F7A}" type="slidenum">
              <a:rPr lang="en-US" smtClean="0"/>
              <a:t>24</a:t>
            </a:fld>
            <a:endParaRPr lang="en-US" dirty="0"/>
          </a:p>
        </p:txBody>
      </p:sp>
      <p:pic>
        <p:nvPicPr>
          <p:cNvPr id="5" name="Picture 4">
            <a:extLst>
              <a:ext uri="{FF2B5EF4-FFF2-40B4-BE49-F238E27FC236}">
                <a16:creationId xmlns:a16="http://schemas.microsoft.com/office/drawing/2014/main" id="{365AAAD3-6ABC-48D5-980A-1097CF1AB9AB}"/>
              </a:ext>
            </a:extLst>
          </p:cNvPr>
          <p:cNvPicPr>
            <a:picLocks noChangeAspect="1"/>
          </p:cNvPicPr>
          <p:nvPr/>
        </p:nvPicPr>
        <p:blipFill>
          <a:blip r:embed="rId2"/>
          <a:stretch>
            <a:fillRect/>
          </a:stretch>
        </p:blipFill>
        <p:spPr>
          <a:xfrm>
            <a:off x="467389" y="1456204"/>
            <a:ext cx="4348451" cy="27582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6518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497C12-44A9-441B-9FB6-7DD636C22702}"/>
              </a:ext>
            </a:extLst>
          </p:cNvPr>
          <p:cNvSpPr>
            <a:spLocks noGrp="1"/>
          </p:cNvSpPr>
          <p:nvPr>
            <p:ph idx="1"/>
          </p:nvPr>
        </p:nvSpPr>
        <p:spPr>
          <a:xfrm>
            <a:off x="457199" y="1498039"/>
            <a:ext cx="3680961" cy="3347614"/>
          </a:xfrm>
        </p:spPr>
        <p:txBody>
          <a:bodyPr>
            <a:normAutofit/>
          </a:bodyPr>
          <a:lstStyle/>
          <a:p>
            <a:pPr marL="0" indent="0">
              <a:buNone/>
            </a:pPr>
            <a:r>
              <a:rPr lang="en-US" dirty="0"/>
              <a:t>Dallas Data Cube:</a:t>
            </a:r>
          </a:p>
          <a:p>
            <a:pPr marL="0" indent="0">
              <a:buNone/>
            </a:pPr>
            <a:endParaRPr lang="en-US" dirty="0"/>
          </a:p>
          <a:p>
            <a:pPr marL="0" indent="0">
              <a:buNone/>
            </a:pPr>
            <a:r>
              <a:rPr lang="en-US" dirty="0"/>
              <a:t>	43 projects</a:t>
            </a:r>
          </a:p>
          <a:p>
            <a:pPr marL="0" indent="0">
              <a:buNone/>
            </a:pPr>
            <a:r>
              <a:rPr lang="en-US" dirty="0"/>
              <a:t>x</a:t>
            </a:r>
          </a:p>
          <a:p>
            <a:pPr marL="0" indent="0">
              <a:buNone/>
            </a:pPr>
            <a:r>
              <a:rPr lang="en-US" dirty="0"/>
              <a:t>	2 report types (APR and HIC)</a:t>
            </a:r>
          </a:p>
          <a:p>
            <a:pPr marL="0" indent="0">
              <a:buNone/>
            </a:pPr>
            <a:r>
              <a:rPr lang="en-US" dirty="0"/>
              <a:t>x</a:t>
            </a:r>
          </a:p>
          <a:p>
            <a:pPr marL="0" indent="0">
              <a:buNone/>
            </a:pPr>
            <a:r>
              <a:rPr lang="en-US" dirty="0"/>
              <a:t>	2 years of data</a:t>
            </a:r>
          </a:p>
          <a:p>
            <a:pPr marL="0" indent="0">
              <a:buNone/>
            </a:pPr>
            <a:r>
              <a:rPr lang="en-US" dirty="0"/>
              <a:t>x</a:t>
            </a:r>
          </a:p>
          <a:p>
            <a:pPr marL="0" indent="0">
              <a:buNone/>
            </a:pPr>
            <a:r>
              <a:rPr lang="en-US" dirty="0"/>
              <a:t>	7 populations</a:t>
            </a:r>
          </a:p>
          <a:p>
            <a:pPr marL="0" indent="0">
              <a:buNone/>
            </a:pPr>
            <a:r>
              <a:rPr lang="en-US" dirty="0"/>
              <a:t>______________________</a:t>
            </a:r>
          </a:p>
          <a:p>
            <a:pPr marL="0" indent="0">
              <a:buNone/>
            </a:pPr>
            <a:r>
              <a:rPr lang="en-US" dirty="0"/>
              <a:t> 	1132 total reports run</a:t>
            </a:r>
          </a:p>
          <a:p>
            <a:pPr marL="0" indent="0">
              <a:buNone/>
            </a:pPr>
            <a:endParaRPr lang="en-US" dirty="0"/>
          </a:p>
        </p:txBody>
      </p:sp>
      <p:sp>
        <p:nvSpPr>
          <p:cNvPr id="4" name="Slide Number Placeholder 3">
            <a:extLst>
              <a:ext uri="{FF2B5EF4-FFF2-40B4-BE49-F238E27FC236}">
                <a16:creationId xmlns:a16="http://schemas.microsoft.com/office/drawing/2014/main" id="{EE79D25D-8FD2-41D9-8BDF-395E6A9040BD}"/>
              </a:ext>
            </a:extLst>
          </p:cNvPr>
          <p:cNvSpPr>
            <a:spLocks noGrp="1"/>
          </p:cNvSpPr>
          <p:nvPr>
            <p:ph type="sldNum" sz="quarter" idx="12"/>
          </p:nvPr>
        </p:nvSpPr>
        <p:spPr/>
        <p:txBody>
          <a:bodyPr/>
          <a:lstStyle/>
          <a:p>
            <a:fld id="{AF88E988-FB04-AB4E-BE5A-59F242AF7F7A}" type="slidenum">
              <a:rPr lang="en-US" smtClean="0"/>
              <a:t>25</a:t>
            </a:fld>
            <a:endParaRPr lang="en-US" dirty="0"/>
          </a:p>
        </p:txBody>
      </p:sp>
      <p:sp>
        <p:nvSpPr>
          <p:cNvPr id="5" name="Title 1">
            <a:extLst>
              <a:ext uri="{FF2B5EF4-FFF2-40B4-BE49-F238E27FC236}">
                <a16:creationId xmlns:a16="http://schemas.microsoft.com/office/drawing/2014/main" id="{91491C61-7924-44A4-8AD1-DBB3CCD7807A}"/>
              </a:ext>
            </a:extLst>
          </p:cNvPr>
          <p:cNvSpPr>
            <a:spLocks noGrp="1"/>
          </p:cNvSpPr>
          <p:nvPr>
            <p:ph type="title"/>
          </p:nvPr>
        </p:nvSpPr>
        <p:spPr>
          <a:xfrm>
            <a:off x="102782" y="598954"/>
            <a:ext cx="8378278" cy="857250"/>
          </a:xfrm>
        </p:spPr>
        <p:txBody>
          <a:bodyPr>
            <a:normAutofit fontScale="90000"/>
          </a:bodyPr>
          <a:lstStyle/>
          <a:p>
            <a:r>
              <a:rPr lang="en-US" dirty="0"/>
              <a:t>Creating the Racial Disparities Analysis – Data Cubes</a:t>
            </a:r>
          </a:p>
        </p:txBody>
      </p:sp>
      <p:sp>
        <p:nvSpPr>
          <p:cNvPr id="7" name="Rectangle 6">
            <a:extLst>
              <a:ext uri="{FF2B5EF4-FFF2-40B4-BE49-F238E27FC236}">
                <a16:creationId xmlns:a16="http://schemas.microsoft.com/office/drawing/2014/main" id="{9919FA90-3E04-4D7C-B182-99E44678EF4F}"/>
              </a:ext>
            </a:extLst>
          </p:cNvPr>
          <p:cNvSpPr/>
          <p:nvPr/>
        </p:nvSpPr>
        <p:spPr>
          <a:xfrm>
            <a:off x="4178206" y="2334716"/>
            <a:ext cx="4949107" cy="1477328"/>
          </a:xfrm>
          <a:prstGeom prst="rect">
            <a:avLst/>
          </a:prstGeom>
        </p:spPr>
        <p:txBody>
          <a:bodyPr wrap="square">
            <a:spAutoFit/>
          </a:bodyPr>
          <a:lstStyle/>
          <a:p>
            <a:r>
              <a:rPr lang="en-US" dirty="0"/>
              <a:t>	(566 APR reports x 1011 APR data elements) </a:t>
            </a:r>
          </a:p>
          <a:p>
            <a:r>
              <a:rPr lang="en-US" dirty="0"/>
              <a:t>+</a:t>
            </a:r>
          </a:p>
          <a:p>
            <a:r>
              <a:rPr lang="en-US" dirty="0"/>
              <a:t>	(566 HIC reports x 15 HIC data elements)</a:t>
            </a:r>
          </a:p>
          <a:p>
            <a:r>
              <a:rPr lang="en-US" dirty="0"/>
              <a:t>_______________________________________</a:t>
            </a:r>
          </a:p>
          <a:p>
            <a:r>
              <a:rPr lang="en-US" dirty="0"/>
              <a:t>	580,716 total data elements recorded</a:t>
            </a:r>
          </a:p>
        </p:txBody>
      </p:sp>
    </p:spTree>
    <p:extLst>
      <p:ext uri="{BB962C8B-B14F-4D97-AF65-F5344CB8AC3E}">
        <p14:creationId xmlns:p14="http://schemas.microsoft.com/office/powerpoint/2010/main" val="3487460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28013-A6FA-418A-9F67-63A7B231B99C}"/>
              </a:ext>
            </a:extLst>
          </p:cNvPr>
          <p:cNvSpPr>
            <a:spLocks noGrp="1"/>
          </p:cNvSpPr>
          <p:nvPr>
            <p:ph type="sldNum" sz="quarter" idx="12"/>
          </p:nvPr>
        </p:nvSpPr>
        <p:spPr/>
        <p:txBody>
          <a:bodyPr/>
          <a:lstStyle/>
          <a:p>
            <a:fld id="{AF88E988-FB04-AB4E-BE5A-59F242AF7F7A}" type="slidenum">
              <a:rPr lang="en-US" smtClean="0"/>
              <a:t>26</a:t>
            </a:fld>
            <a:endParaRPr lang="en-US" dirty="0"/>
          </a:p>
        </p:txBody>
      </p:sp>
      <p:sp>
        <p:nvSpPr>
          <p:cNvPr id="5" name="Title 1">
            <a:extLst>
              <a:ext uri="{FF2B5EF4-FFF2-40B4-BE49-F238E27FC236}">
                <a16:creationId xmlns:a16="http://schemas.microsoft.com/office/drawing/2014/main" id="{EB0E356D-95D5-4E36-8FA7-71DE86525F83}"/>
              </a:ext>
            </a:extLst>
          </p:cNvPr>
          <p:cNvSpPr>
            <a:spLocks noGrp="1"/>
          </p:cNvSpPr>
          <p:nvPr>
            <p:ph type="title"/>
          </p:nvPr>
        </p:nvSpPr>
        <p:spPr>
          <a:xfrm>
            <a:off x="102781" y="598954"/>
            <a:ext cx="8126819" cy="535703"/>
          </a:xfrm>
        </p:spPr>
        <p:txBody>
          <a:bodyPr>
            <a:normAutofit/>
          </a:bodyPr>
          <a:lstStyle/>
          <a:p>
            <a:r>
              <a:rPr lang="en-US" sz="2500" dirty="0"/>
              <a:t>Creating the Analysis – APR Results Recorded</a:t>
            </a:r>
          </a:p>
        </p:txBody>
      </p:sp>
      <p:sp>
        <p:nvSpPr>
          <p:cNvPr id="8" name="TextBox 7">
            <a:extLst>
              <a:ext uri="{FF2B5EF4-FFF2-40B4-BE49-F238E27FC236}">
                <a16:creationId xmlns:a16="http://schemas.microsoft.com/office/drawing/2014/main" id="{3773E068-EE02-4EE2-9A42-C02A79145590}"/>
              </a:ext>
            </a:extLst>
          </p:cNvPr>
          <p:cNvSpPr txBox="1"/>
          <p:nvPr/>
        </p:nvSpPr>
        <p:spPr>
          <a:xfrm>
            <a:off x="5719557" y="1311512"/>
            <a:ext cx="2476221" cy="369332"/>
          </a:xfrm>
          <a:prstGeom prst="rect">
            <a:avLst/>
          </a:prstGeom>
          <a:noFill/>
        </p:spPr>
        <p:txBody>
          <a:bodyPr wrap="square" rtlCol="0">
            <a:spAutoFit/>
          </a:bodyPr>
          <a:lstStyle/>
          <a:p>
            <a:pPr algn="ctr"/>
            <a:r>
              <a:rPr lang="en-US" dirty="0"/>
              <a:t>Tableau</a:t>
            </a:r>
          </a:p>
        </p:txBody>
      </p:sp>
      <p:sp>
        <p:nvSpPr>
          <p:cNvPr id="9" name="TextBox 8">
            <a:extLst>
              <a:ext uri="{FF2B5EF4-FFF2-40B4-BE49-F238E27FC236}">
                <a16:creationId xmlns:a16="http://schemas.microsoft.com/office/drawing/2014/main" id="{CEDA7630-2CDE-4ADC-BC8A-2F2141C67D3C}"/>
              </a:ext>
            </a:extLst>
          </p:cNvPr>
          <p:cNvSpPr txBox="1"/>
          <p:nvPr/>
        </p:nvSpPr>
        <p:spPr>
          <a:xfrm>
            <a:off x="706380" y="1333778"/>
            <a:ext cx="2476221" cy="369332"/>
          </a:xfrm>
          <a:prstGeom prst="rect">
            <a:avLst/>
          </a:prstGeom>
          <a:noFill/>
        </p:spPr>
        <p:txBody>
          <a:bodyPr wrap="square" rtlCol="0">
            <a:spAutoFit/>
          </a:bodyPr>
          <a:lstStyle/>
          <a:p>
            <a:pPr algn="ctr"/>
            <a:r>
              <a:rPr lang="en-US" dirty="0"/>
              <a:t>APR</a:t>
            </a:r>
          </a:p>
        </p:txBody>
      </p:sp>
      <p:sp>
        <p:nvSpPr>
          <p:cNvPr id="10" name="Arrow: Right 9">
            <a:extLst>
              <a:ext uri="{FF2B5EF4-FFF2-40B4-BE49-F238E27FC236}">
                <a16:creationId xmlns:a16="http://schemas.microsoft.com/office/drawing/2014/main" id="{D6C2E2DE-C03E-4E9D-9C98-3F9BF342C7EE}"/>
              </a:ext>
            </a:extLst>
          </p:cNvPr>
          <p:cNvSpPr/>
          <p:nvPr/>
        </p:nvSpPr>
        <p:spPr>
          <a:xfrm>
            <a:off x="4654676" y="2469547"/>
            <a:ext cx="609816" cy="4738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7CD6D5-70EC-4321-B8C7-15E4E7689CD2}"/>
              </a:ext>
            </a:extLst>
          </p:cNvPr>
          <p:cNvPicPr>
            <a:picLocks noChangeAspect="1"/>
          </p:cNvPicPr>
          <p:nvPr/>
        </p:nvPicPr>
        <p:blipFill>
          <a:blip r:embed="rId2"/>
          <a:stretch>
            <a:fillRect/>
          </a:stretch>
        </p:blipFill>
        <p:spPr>
          <a:xfrm>
            <a:off x="5484497" y="1710620"/>
            <a:ext cx="2872103" cy="2854283"/>
          </a:xfrm>
          <a:prstGeom prst="rect">
            <a:avLst/>
          </a:prstGeom>
        </p:spPr>
      </p:pic>
      <p:pic>
        <p:nvPicPr>
          <p:cNvPr id="6" name="Picture 5">
            <a:extLst>
              <a:ext uri="{FF2B5EF4-FFF2-40B4-BE49-F238E27FC236}">
                <a16:creationId xmlns:a16="http://schemas.microsoft.com/office/drawing/2014/main" id="{2BE008C8-5B17-4A1C-9BAF-EE19756781C0}"/>
              </a:ext>
            </a:extLst>
          </p:cNvPr>
          <p:cNvPicPr>
            <a:picLocks noChangeAspect="1"/>
          </p:cNvPicPr>
          <p:nvPr/>
        </p:nvPicPr>
        <p:blipFill>
          <a:blip r:embed="rId3"/>
          <a:stretch>
            <a:fillRect/>
          </a:stretch>
        </p:blipFill>
        <p:spPr>
          <a:xfrm>
            <a:off x="313033" y="2015705"/>
            <a:ext cx="4121736" cy="1855458"/>
          </a:xfrm>
          <a:prstGeom prst="rect">
            <a:avLst/>
          </a:prstGeom>
        </p:spPr>
      </p:pic>
    </p:spTree>
    <p:extLst>
      <p:ext uri="{BB962C8B-B14F-4D97-AF65-F5344CB8AC3E}">
        <p14:creationId xmlns:p14="http://schemas.microsoft.com/office/powerpoint/2010/main" val="3536689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28013-A6FA-418A-9F67-63A7B231B99C}"/>
              </a:ext>
            </a:extLst>
          </p:cNvPr>
          <p:cNvSpPr>
            <a:spLocks noGrp="1"/>
          </p:cNvSpPr>
          <p:nvPr>
            <p:ph type="sldNum" sz="quarter" idx="12"/>
          </p:nvPr>
        </p:nvSpPr>
        <p:spPr/>
        <p:txBody>
          <a:bodyPr/>
          <a:lstStyle/>
          <a:p>
            <a:fld id="{AF88E988-FB04-AB4E-BE5A-59F242AF7F7A}" type="slidenum">
              <a:rPr lang="en-US" smtClean="0"/>
              <a:t>27</a:t>
            </a:fld>
            <a:endParaRPr lang="en-US" dirty="0"/>
          </a:p>
        </p:txBody>
      </p:sp>
      <p:sp>
        <p:nvSpPr>
          <p:cNvPr id="5" name="Title 1">
            <a:extLst>
              <a:ext uri="{FF2B5EF4-FFF2-40B4-BE49-F238E27FC236}">
                <a16:creationId xmlns:a16="http://schemas.microsoft.com/office/drawing/2014/main" id="{EB0E356D-95D5-4E36-8FA7-71DE86525F83}"/>
              </a:ext>
            </a:extLst>
          </p:cNvPr>
          <p:cNvSpPr>
            <a:spLocks noGrp="1"/>
          </p:cNvSpPr>
          <p:nvPr>
            <p:ph type="title"/>
          </p:nvPr>
        </p:nvSpPr>
        <p:spPr>
          <a:xfrm>
            <a:off x="102781" y="598954"/>
            <a:ext cx="8126819" cy="535703"/>
          </a:xfrm>
        </p:spPr>
        <p:txBody>
          <a:bodyPr>
            <a:normAutofit/>
          </a:bodyPr>
          <a:lstStyle/>
          <a:p>
            <a:r>
              <a:rPr lang="en-US" sz="2500" dirty="0"/>
              <a:t>Creating the Analysis – APR Results Recorded</a:t>
            </a:r>
          </a:p>
        </p:txBody>
      </p:sp>
      <p:pic>
        <p:nvPicPr>
          <p:cNvPr id="7" name="Picture 6">
            <a:extLst>
              <a:ext uri="{FF2B5EF4-FFF2-40B4-BE49-F238E27FC236}">
                <a16:creationId xmlns:a16="http://schemas.microsoft.com/office/drawing/2014/main" id="{DD824465-D40C-4123-A524-A291CD13456E}"/>
              </a:ext>
            </a:extLst>
          </p:cNvPr>
          <p:cNvPicPr>
            <a:picLocks noChangeAspect="1"/>
          </p:cNvPicPr>
          <p:nvPr/>
        </p:nvPicPr>
        <p:blipFill>
          <a:blip r:embed="rId2"/>
          <a:stretch>
            <a:fillRect/>
          </a:stretch>
        </p:blipFill>
        <p:spPr>
          <a:xfrm>
            <a:off x="133716" y="1707116"/>
            <a:ext cx="4122147" cy="2231475"/>
          </a:xfrm>
          <a:prstGeom prst="rect">
            <a:avLst/>
          </a:prstGeom>
        </p:spPr>
      </p:pic>
      <p:sp>
        <p:nvSpPr>
          <p:cNvPr id="8" name="TextBox 7">
            <a:extLst>
              <a:ext uri="{FF2B5EF4-FFF2-40B4-BE49-F238E27FC236}">
                <a16:creationId xmlns:a16="http://schemas.microsoft.com/office/drawing/2014/main" id="{3773E068-EE02-4EE2-9A42-C02A79145590}"/>
              </a:ext>
            </a:extLst>
          </p:cNvPr>
          <p:cNvSpPr txBox="1"/>
          <p:nvPr/>
        </p:nvSpPr>
        <p:spPr>
          <a:xfrm>
            <a:off x="5719557" y="1311512"/>
            <a:ext cx="2476221" cy="369332"/>
          </a:xfrm>
          <a:prstGeom prst="rect">
            <a:avLst/>
          </a:prstGeom>
          <a:noFill/>
        </p:spPr>
        <p:txBody>
          <a:bodyPr wrap="square" rtlCol="0">
            <a:spAutoFit/>
          </a:bodyPr>
          <a:lstStyle/>
          <a:p>
            <a:pPr algn="ctr"/>
            <a:r>
              <a:rPr lang="en-US" dirty="0"/>
              <a:t>Tableau</a:t>
            </a:r>
          </a:p>
        </p:txBody>
      </p:sp>
      <p:sp>
        <p:nvSpPr>
          <p:cNvPr id="9" name="TextBox 8">
            <a:extLst>
              <a:ext uri="{FF2B5EF4-FFF2-40B4-BE49-F238E27FC236}">
                <a16:creationId xmlns:a16="http://schemas.microsoft.com/office/drawing/2014/main" id="{CEDA7630-2CDE-4ADC-BC8A-2F2141C67D3C}"/>
              </a:ext>
            </a:extLst>
          </p:cNvPr>
          <p:cNvSpPr txBox="1"/>
          <p:nvPr/>
        </p:nvSpPr>
        <p:spPr>
          <a:xfrm>
            <a:off x="706380" y="1333778"/>
            <a:ext cx="2476221" cy="369332"/>
          </a:xfrm>
          <a:prstGeom prst="rect">
            <a:avLst/>
          </a:prstGeom>
          <a:noFill/>
        </p:spPr>
        <p:txBody>
          <a:bodyPr wrap="square" rtlCol="0">
            <a:spAutoFit/>
          </a:bodyPr>
          <a:lstStyle/>
          <a:p>
            <a:pPr algn="ctr"/>
            <a:r>
              <a:rPr lang="en-US" dirty="0"/>
              <a:t>APR</a:t>
            </a:r>
          </a:p>
        </p:txBody>
      </p:sp>
      <p:sp>
        <p:nvSpPr>
          <p:cNvPr id="10" name="Arrow: Right 9">
            <a:extLst>
              <a:ext uri="{FF2B5EF4-FFF2-40B4-BE49-F238E27FC236}">
                <a16:creationId xmlns:a16="http://schemas.microsoft.com/office/drawing/2014/main" id="{D6C2E2DE-C03E-4E9D-9C98-3F9BF342C7EE}"/>
              </a:ext>
            </a:extLst>
          </p:cNvPr>
          <p:cNvSpPr/>
          <p:nvPr/>
        </p:nvSpPr>
        <p:spPr>
          <a:xfrm>
            <a:off x="4337176" y="2469547"/>
            <a:ext cx="609816" cy="4738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AA113C9-94DC-46E7-9732-95614F637212}"/>
              </a:ext>
            </a:extLst>
          </p:cNvPr>
          <p:cNvPicPr>
            <a:picLocks noChangeAspect="1"/>
          </p:cNvPicPr>
          <p:nvPr/>
        </p:nvPicPr>
        <p:blipFill>
          <a:blip r:embed="rId3"/>
          <a:stretch>
            <a:fillRect/>
          </a:stretch>
        </p:blipFill>
        <p:spPr>
          <a:xfrm>
            <a:off x="4952952" y="1595960"/>
            <a:ext cx="4026847" cy="2453786"/>
          </a:xfrm>
          <a:prstGeom prst="rect">
            <a:avLst/>
          </a:prstGeom>
        </p:spPr>
      </p:pic>
    </p:spTree>
    <p:extLst>
      <p:ext uri="{BB962C8B-B14F-4D97-AF65-F5344CB8AC3E}">
        <p14:creationId xmlns:p14="http://schemas.microsoft.com/office/powerpoint/2010/main" val="3588401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28013-A6FA-418A-9F67-63A7B231B99C}"/>
              </a:ext>
            </a:extLst>
          </p:cNvPr>
          <p:cNvSpPr>
            <a:spLocks noGrp="1"/>
          </p:cNvSpPr>
          <p:nvPr>
            <p:ph type="sldNum" sz="quarter" idx="12"/>
          </p:nvPr>
        </p:nvSpPr>
        <p:spPr/>
        <p:txBody>
          <a:bodyPr/>
          <a:lstStyle/>
          <a:p>
            <a:fld id="{AF88E988-FB04-AB4E-BE5A-59F242AF7F7A}" type="slidenum">
              <a:rPr lang="en-US" smtClean="0"/>
              <a:t>28</a:t>
            </a:fld>
            <a:endParaRPr lang="en-US" dirty="0"/>
          </a:p>
        </p:txBody>
      </p:sp>
      <p:sp>
        <p:nvSpPr>
          <p:cNvPr id="5" name="Title 1">
            <a:extLst>
              <a:ext uri="{FF2B5EF4-FFF2-40B4-BE49-F238E27FC236}">
                <a16:creationId xmlns:a16="http://schemas.microsoft.com/office/drawing/2014/main" id="{EB0E356D-95D5-4E36-8FA7-71DE86525F83}"/>
              </a:ext>
            </a:extLst>
          </p:cNvPr>
          <p:cNvSpPr>
            <a:spLocks noGrp="1"/>
          </p:cNvSpPr>
          <p:nvPr>
            <p:ph type="title"/>
          </p:nvPr>
        </p:nvSpPr>
        <p:spPr>
          <a:xfrm>
            <a:off x="102781" y="598954"/>
            <a:ext cx="8126819" cy="535703"/>
          </a:xfrm>
        </p:spPr>
        <p:txBody>
          <a:bodyPr>
            <a:normAutofit/>
          </a:bodyPr>
          <a:lstStyle/>
          <a:p>
            <a:r>
              <a:rPr lang="en-US" sz="2500" dirty="0"/>
              <a:t>Creating the Analysis – APR Results Recorded</a:t>
            </a:r>
          </a:p>
        </p:txBody>
      </p:sp>
      <p:sp>
        <p:nvSpPr>
          <p:cNvPr id="8" name="TextBox 7">
            <a:extLst>
              <a:ext uri="{FF2B5EF4-FFF2-40B4-BE49-F238E27FC236}">
                <a16:creationId xmlns:a16="http://schemas.microsoft.com/office/drawing/2014/main" id="{3773E068-EE02-4EE2-9A42-C02A79145590}"/>
              </a:ext>
            </a:extLst>
          </p:cNvPr>
          <p:cNvSpPr txBox="1"/>
          <p:nvPr/>
        </p:nvSpPr>
        <p:spPr>
          <a:xfrm>
            <a:off x="5719557" y="1311512"/>
            <a:ext cx="2476221" cy="369332"/>
          </a:xfrm>
          <a:prstGeom prst="rect">
            <a:avLst/>
          </a:prstGeom>
          <a:noFill/>
        </p:spPr>
        <p:txBody>
          <a:bodyPr wrap="square" rtlCol="0">
            <a:spAutoFit/>
          </a:bodyPr>
          <a:lstStyle/>
          <a:p>
            <a:pPr algn="ctr"/>
            <a:r>
              <a:rPr lang="en-US" dirty="0"/>
              <a:t>Tableau</a:t>
            </a:r>
          </a:p>
        </p:txBody>
      </p:sp>
      <p:sp>
        <p:nvSpPr>
          <p:cNvPr id="9" name="TextBox 8">
            <a:extLst>
              <a:ext uri="{FF2B5EF4-FFF2-40B4-BE49-F238E27FC236}">
                <a16:creationId xmlns:a16="http://schemas.microsoft.com/office/drawing/2014/main" id="{CEDA7630-2CDE-4ADC-BC8A-2F2141C67D3C}"/>
              </a:ext>
            </a:extLst>
          </p:cNvPr>
          <p:cNvSpPr txBox="1"/>
          <p:nvPr/>
        </p:nvSpPr>
        <p:spPr>
          <a:xfrm>
            <a:off x="706380" y="1333778"/>
            <a:ext cx="2476221" cy="369332"/>
          </a:xfrm>
          <a:prstGeom prst="rect">
            <a:avLst/>
          </a:prstGeom>
          <a:noFill/>
        </p:spPr>
        <p:txBody>
          <a:bodyPr wrap="square" rtlCol="0">
            <a:spAutoFit/>
          </a:bodyPr>
          <a:lstStyle/>
          <a:p>
            <a:pPr algn="ctr"/>
            <a:r>
              <a:rPr lang="en-US" dirty="0"/>
              <a:t>APR</a:t>
            </a:r>
          </a:p>
        </p:txBody>
      </p:sp>
      <p:sp>
        <p:nvSpPr>
          <p:cNvPr id="10" name="Arrow: Right 9">
            <a:extLst>
              <a:ext uri="{FF2B5EF4-FFF2-40B4-BE49-F238E27FC236}">
                <a16:creationId xmlns:a16="http://schemas.microsoft.com/office/drawing/2014/main" id="{D6C2E2DE-C03E-4E9D-9C98-3F9BF342C7EE}"/>
              </a:ext>
            </a:extLst>
          </p:cNvPr>
          <p:cNvSpPr/>
          <p:nvPr/>
        </p:nvSpPr>
        <p:spPr>
          <a:xfrm>
            <a:off x="4337176" y="2469547"/>
            <a:ext cx="609816" cy="4738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17BDC0E-E7E3-4C95-9A72-CC475D67961E}"/>
              </a:ext>
            </a:extLst>
          </p:cNvPr>
          <p:cNvPicPr>
            <a:picLocks noChangeAspect="1"/>
          </p:cNvPicPr>
          <p:nvPr/>
        </p:nvPicPr>
        <p:blipFill>
          <a:blip r:embed="rId2"/>
          <a:stretch>
            <a:fillRect/>
          </a:stretch>
        </p:blipFill>
        <p:spPr>
          <a:xfrm>
            <a:off x="161309" y="1861001"/>
            <a:ext cx="4039873" cy="1937045"/>
          </a:xfrm>
          <a:prstGeom prst="rect">
            <a:avLst/>
          </a:prstGeom>
        </p:spPr>
      </p:pic>
      <p:sp>
        <p:nvSpPr>
          <p:cNvPr id="16" name="Oval 15">
            <a:extLst>
              <a:ext uri="{FF2B5EF4-FFF2-40B4-BE49-F238E27FC236}">
                <a16:creationId xmlns:a16="http://schemas.microsoft.com/office/drawing/2014/main" id="{BB595429-D462-460A-9E74-75011E78C5EF}"/>
              </a:ext>
            </a:extLst>
          </p:cNvPr>
          <p:cNvSpPr/>
          <p:nvPr/>
        </p:nvSpPr>
        <p:spPr>
          <a:xfrm>
            <a:off x="3467100" y="2000250"/>
            <a:ext cx="400050" cy="17977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04A306E-434B-4942-83B9-262861FBE74B}"/>
              </a:ext>
            </a:extLst>
          </p:cNvPr>
          <p:cNvPicPr>
            <a:picLocks noChangeAspect="1"/>
          </p:cNvPicPr>
          <p:nvPr/>
        </p:nvPicPr>
        <p:blipFill>
          <a:blip r:embed="rId3"/>
          <a:stretch>
            <a:fillRect/>
          </a:stretch>
        </p:blipFill>
        <p:spPr>
          <a:xfrm>
            <a:off x="5082986" y="1718338"/>
            <a:ext cx="3632069" cy="2222450"/>
          </a:xfrm>
          <a:prstGeom prst="rect">
            <a:avLst/>
          </a:prstGeom>
        </p:spPr>
      </p:pic>
    </p:spTree>
    <p:extLst>
      <p:ext uri="{BB962C8B-B14F-4D97-AF65-F5344CB8AC3E}">
        <p14:creationId xmlns:p14="http://schemas.microsoft.com/office/powerpoint/2010/main" val="2085753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28013-A6FA-418A-9F67-63A7B231B99C}"/>
              </a:ext>
            </a:extLst>
          </p:cNvPr>
          <p:cNvSpPr>
            <a:spLocks noGrp="1"/>
          </p:cNvSpPr>
          <p:nvPr>
            <p:ph type="sldNum" sz="quarter" idx="12"/>
          </p:nvPr>
        </p:nvSpPr>
        <p:spPr/>
        <p:txBody>
          <a:bodyPr/>
          <a:lstStyle/>
          <a:p>
            <a:fld id="{AF88E988-FB04-AB4E-BE5A-59F242AF7F7A}" type="slidenum">
              <a:rPr lang="en-US" smtClean="0"/>
              <a:t>29</a:t>
            </a:fld>
            <a:endParaRPr lang="en-US" dirty="0"/>
          </a:p>
        </p:txBody>
      </p:sp>
      <p:sp>
        <p:nvSpPr>
          <p:cNvPr id="5" name="Title 1">
            <a:extLst>
              <a:ext uri="{FF2B5EF4-FFF2-40B4-BE49-F238E27FC236}">
                <a16:creationId xmlns:a16="http://schemas.microsoft.com/office/drawing/2014/main" id="{EB0E356D-95D5-4E36-8FA7-71DE86525F83}"/>
              </a:ext>
            </a:extLst>
          </p:cNvPr>
          <p:cNvSpPr>
            <a:spLocks noGrp="1"/>
          </p:cNvSpPr>
          <p:nvPr>
            <p:ph type="title"/>
          </p:nvPr>
        </p:nvSpPr>
        <p:spPr>
          <a:xfrm>
            <a:off x="102781" y="598954"/>
            <a:ext cx="8126819" cy="535703"/>
          </a:xfrm>
        </p:spPr>
        <p:txBody>
          <a:bodyPr>
            <a:normAutofit/>
          </a:bodyPr>
          <a:lstStyle/>
          <a:p>
            <a:r>
              <a:rPr lang="en-US" sz="2500" dirty="0"/>
              <a:t>Creating the Analysis – APR Results Recorded</a:t>
            </a:r>
          </a:p>
        </p:txBody>
      </p:sp>
      <p:sp>
        <p:nvSpPr>
          <p:cNvPr id="8" name="TextBox 7">
            <a:extLst>
              <a:ext uri="{FF2B5EF4-FFF2-40B4-BE49-F238E27FC236}">
                <a16:creationId xmlns:a16="http://schemas.microsoft.com/office/drawing/2014/main" id="{3773E068-EE02-4EE2-9A42-C02A79145590}"/>
              </a:ext>
            </a:extLst>
          </p:cNvPr>
          <p:cNvSpPr txBox="1"/>
          <p:nvPr/>
        </p:nvSpPr>
        <p:spPr>
          <a:xfrm>
            <a:off x="5719557" y="1311512"/>
            <a:ext cx="2476221" cy="369332"/>
          </a:xfrm>
          <a:prstGeom prst="rect">
            <a:avLst/>
          </a:prstGeom>
          <a:noFill/>
        </p:spPr>
        <p:txBody>
          <a:bodyPr wrap="square" rtlCol="0">
            <a:spAutoFit/>
          </a:bodyPr>
          <a:lstStyle/>
          <a:p>
            <a:pPr algn="ctr"/>
            <a:r>
              <a:rPr lang="en-US" dirty="0"/>
              <a:t>Tableau</a:t>
            </a:r>
          </a:p>
        </p:txBody>
      </p:sp>
      <p:sp>
        <p:nvSpPr>
          <p:cNvPr id="9" name="TextBox 8">
            <a:extLst>
              <a:ext uri="{FF2B5EF4-FFF2-40B4-BE49-F238E27FC236}">
                <a16:creationId xmlns:a16="http://schemas.microsoft.com/office/drawing/2014/main" id="{CEDA7630-2CDE-4ADC-BC8A-2F2141C67D3C}"/>
              </a:ext>
            </a:extLst>
          </p:cNvPr>
          <p:cNvSpPr txBox="1"/>
          <p:nvPr/>
        </p:nvSpPr>
        <p:spPr>
          <a:xfrm>
            <a:off x="706380" y="1333778"/>
            <a:ext cx="2476221" cy="369332"/>
          </a:xfrm>
          <a:prstGeom prst="rect">
            <a:avLst/>
          </a:prstGeom>
          <a:noFill/>
        </p:spPr>
        <p:txBody>
          <a:bodyPr wrap="square" rtlCol="0">
            <a:spAutoFit/>
          </a:bodyPr>
          <a:lstStyle/>
          <a:p>
            <a:pPr algn="ctr"/>
            <a:r>
              <a:rPr lang="en-US" dirty="0"/>
              <a:t>APR</a:t>
            </a:r>
          </a:p>
        </p:txBody>
      </p:sp>
      <p:sp>
        <p:nvSpPr>
          <p:cNvPr id="10" name="Arrow: Right 9">
            <a:extLst>
              <a:ext uri="{FF2B5EF4-FFF2-40B4-BE49-F238E27FC236}">
                <a16:creationId xmlns:a16="http://schemas.microsoft.com/office/drawing/2014/main" id="{D6C2E2DE-C03E-4E9D-9C98-3F9BF342C7EE}"/>
              </a:ext>
            </a:extLst>
          </p:cNvPr>
          <p:cNvSpPr/>
          <p:nvPr/>
        </p:nvSpPr>
        <p:spPr>
          <a:xfrm>
            <a:off x="4337176" y="2469547"/>
            <a:ext cx="609816" cy="4738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868B02-4995-45CA-85F0-D369BC346182}"/>
              </a:ext>
            </a:extLst>
          </p:cNvPr>
          <p:cNvPicPr>
            <a:picLocks noChangeAspect="1"/>
          </p:cNvPicPr>
          <p:nvPr/>
        </p:nvPicPr>
        <p:blipFill>
          <a:blip r:embed="rId2"/>
          <a:stretch>
            <a:fillRect/>
          </a:stretch>
        </p:blipFill>
        <p:spPr>
          <a:xfrm>
            <a:off x="384626" y="2010934"/>
            <a:ext cx="3871238" cy="1762924"/>
          </a:xfrm>
          <a:prstGeom prst="rect">
            <a:avLst/>
          </a:prstGeom>
        </p:spPr>
      </p:pic>
      <p:pic>
        <p:nvPicPr>
          <p:cNvPr id="12" name="Picture 11">
            <a:extLst>
              <a:ext uri="{FF2B5EF4-FFF2-40B4-BE49-F238E27FC236}">
                <a16:creationId xmlns:a16="http://schemas.microsoft.com/office/drawing/2014/main" id="{28FA0004-AABD-4EB7-A8D5-921940CB7F81}"/>
              </a:ext>
            </a:extLst>
          </p:cNvPr>
          <p:cNvPicPr>
            <a:picLocks noChangeAspect="1"/>
          </p:cNvPicPr>
          <p:nvPr/>
        </p:nvPicPr>
        <p:blipFill>
          <a:blip r:embed="rId3"/>
          <a:stretch>
            <a:fillRect/>
          </a:stretch>
        </p:blipFill>
        <p:spPr>
          <a:xfrm>
            <a:off x="384626" y="1902231"/>
            <a:ext cx="3871238" cy="131072"/>
          </a:xfrm>
          <a:prstGeom prst="rect">
            <a:avLst/>
          </a:prstGeom>
        </p:spPr>
      </p:pic>
      <p:sp>
        <p:nvSpPr>
          <p:cNvPr id="13" name="Oval 12">
            <a:extLst>
              <a:ext uri="{FF2B5EF4-FFF2-40B4-BE49-F238E27FC236}">
                <a16:creationId xmlns:a16="http://schemas.microsoft.com/office/drawing/2014/main" id="{DF227461-C026-41C8-8101-718DF2F04089}"/>
              </a:ext>
            </a:extLst>
          </p:cNvPr>
          <p:cNvSpPr/>
          <p:nvPr/>
        </p:nvSpPr>
        <p:spPr>
          <a:xfrm>
            <a:off x="384626" y="3263900"/>
            <a:ext cx="1177474" cy="1310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770E1C-E4CF-4EF2-AF79-D2F00D522FF9}"/>
              </a:ext>
            </a:extLst>
          </p:cNvPr>
          <p:cNvPicPr>
            <a:picLocks noChangeAspect="1"/>
          </p:cNvPicPr>
          <p:nvPr/>
        </p:nvPicPr>
        <p:blipFill>
          <a:blip r:embed="rId4"/>
          <a:stretch>
            <a:fillRect/>
          </a:stretch>
        </p:blipFill>
        <p:spPr>
          <a:xfrm>
            <a:off x="5170205" y="1759832"/>
            <a:ext cx="3719717" cy="2265128"/>
          </a:xfrm>
          <a:prstGeom prst="rect">
            <a:avLst/>
          </a:prstGeom>
        </p:spPr>
      </p:pic>
    </p:spTree>
    <p:extLst>
      <p:ext uri="{BB962C8B-B14F-4D97-AF65-F5344CB8AC3E}">
        <p14:creationId xmlns:p14="http://schemas.microsoft.com/office/powerpoint/2010/main" val="311931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88E988-FB04-AB4E-BE5A-59F242AF7F7A}" type="slidenum">
              <a:rPr lang="en-US" smtClean="0"/>
              <a:t>3</a:t>
            </a:fld>
            <a:endParaRPr lang="en-US" dirty="0"/>
          </a:p>
        </p:txBody>
      </p:sp>
      <p:sp>
        <p:nvSpPr>
          <p:cNvPr id="5" name="TextBox 4">
            <a:extLst>
              <a:ext uri="{FF2B5EF4-FFF2-40B4-BE49-F238E27FC236}">
                <a16:creationId xmlns:a16="http://schemas.microsoft.com/office/drawing/2014/main" id="{92EADAFF-4E81-4554-ADED-D50E5C9B1609}"/>
              </a:ext>
            </a:extLst>
          </p:cNvPr>
          <p:cNvSpPr txBox="1"/>
          <p:nvPr/>
        </p:nvSpPr>
        <p:spPr>
          <a:xfrm>
            <a:off x="295359" y="777060"/>
            <a:ext cx="6780856" cy="800219"/>
          </a:xfrm>
          <a:prstGeom prst="rect">
            <a:avLst/>
          </a:prstGeom>
          <a:noFill/>
        </p:spPr>
        <p:txBody>
          <a:bodyPr wrap="square" rtlCol="0">
            <a:spAutoFit/>
          </a:bodyPr>
          <a:lstStyle/>
          <a:p>
            <a:r>
              <a:rPr lang="en-US" sz="2800" b="1" dirty="0">
                <a:solidFill>
                  <a:srgbClr val="004379"/>
                </a:solidFill>
                <a:latin typeface="Myriad Pro"/>
                <a:cs typeface="Myriad Pro"/>
              </a:rPr>
              <a:t>Community Profile: Texas - THN</a:t>
            </a:r>
            <a:endParaRPr lang="en-US" dirty="0">
              <a:latin typeface="Myriad Pro"/>
              <a:cs typeface="Myriad Pro"/>
            </a:endParaRPr>
          </a:p>
          <a:p>
            <a:endParaRPr lang="en-US" dirty="0">
              <a:latin typeface="Myriad Pro"/>
              <a:cs typeface="Myriad Pro"/>
            </a:endParaRPr>
          </a:p>
        </p:txBody>
      </p:sp>
      <p:sp>
        <p:nvSpPr>
          <p:cNvPr id="6" name="Rectangle 5">
            <a:extLst>
              <a:ext uri="{FF2B5EF4-FFF2-40B4-BE49-F238E27FC236}">
                <a16:creationId xmlns:a16="http://schemas.microsoft.com/office/drawing/2014/main" id="{E620D4CF-78E6-4948-8CDA-151FA76E6843}"/>
              </a:ext>
            </a:extLst>
          </p:cNvPr>
          <p:cNvSpPr/>
          <p:nvPr/>
        </p:nvSpPr>
        <p:spPr>
          <a:xfrm>
            <a:off x="295359" y="1573996"/>
            <a:ext cx="3903177" cy="3416320"/>
          </a:xfrm>
          <a:prstGeom prst="rect">
            <a:avLst/>
          </a:prstGeom>
        </p:spPr>
        <p:txBody>
          <a:bodyPr wrap="square">
            <a:spAutoFit/>
          </a:bodyPr>
          <a:lstStyle/>
          <a:p>
            <a:pPr marL="285750" indent="-285750">
              <a:buFont typeface="Arial" panose="020B0604020202020204" pitchFamily="34" charset="0"/>
              <a:buChar char="•"/>
            </a:pPr>
            <a:r>
              <a:rPr lang="en-US" altLang="en-US" dirty="0">
                <a:latin typeface="Myriad Pro"/>
              </a:rPr>
              <a:t>THN is a statewide agency that…</a:t>
            </a:r>
          </a:p>
          <a:p>
            <a:pPr marL="171450" indent="-171450">
              <a:buFont typeface="Arial" panose="020B0604020202020204" pitchFamily="34" charset="0"/>
              <a:buChar char="•"/>
            </a:pPr>
            <a:endParaRPr lang="en-US" altLang="en-US" dirty="0">
              <a:latin typeface="Myriad Pro"/>
            </a:endParaRPr>
          </a:p>
          <a:p>
            <a:pPr marL="742950" lvl="1" indent="-285750">
              <a:buFont typeface="Arial" panose="020B0604020202020204" pitchFamily="34" charset="0"/>
              <a:buChar char="•"/>
            </a:pPr>
            <a:r>
              <a:rPr lang="en-US" altLang="en-US" dirty="0">
                <a:latin typeface="Myriad Pro"/>
              </a:rPr>
              <a:t>Provides solutions to end homelessness in Texas communities through </a:t>
            </a:r>
            <a:r>
              <a:rPr lang="en-US" altLang="en-US" u="sng" dirty="0">
                <a:latin typeface="Myriad Pro"/>
              </a:rPr>
              <a:t>education</a:t>
            </a:r>
            <a:r>
              <a:rPr lang="en-US" altLang="en-US" dirty="0">
                <a:latin typeface="Myriad Pro"/>
              </a:rPr>
              <a:t>, </a:t>
            </a:r>
            <a:r>
              <a:rPr lang="en-US" altLang="en-US" u="sng" dirty="0">
                <a:latin typeface="Myriad Pro"/>
              </a:rPr>
              <a:t>resources</a:t>
            </a:r>
            <a:r>
              <a:rPr lang="en-US" altLang="en-US" dirty="0">
                <a:latin typeface="Myriad Pro"/>
              </a:rPr>
              <a:t> and </a:t>
            </a:r>
            <a:r>
              <a:rPr lang="en-US" altLang="en-US" u="sng" dirty="0">
                <a:latin typeface="Myriad Pro"/>
              </a:rPr>
              <a:t>advocacy</a:t>
            </a:r>
          </a:p>
          <a:p>
            <a:pPr marL="742950" lvl="1" indent="-285750">
              <a:buFont typeface="Arial" panose="020B0604020202020204" pitchFamily="34" charset="0"/>
              <a:buChar char="•"/>
            </a:pPr>
            <a:endParaRPr lang="en-US" altLang="en-US" u="sng" dirty="0">
              <a:latin typeface="Myriad Pro"/>
            </a:endParaRPr>
          </a:p>
          <a:p>
            <a:pPr marL="742950" lvl="1" indent="-285750">
              <a:buFont typeface="Arial" panose="020B0604020202020204" pitchFamily="34" charset="0"/>
              <a:buChar char="•"/>
            </a:pPr>
            <a:r>
              <a:rPr lang="en-US" altLang="en-US" dirty="0">
                <a:latin typeface="Myriad Pro"/>
              </a:rPr>
              <a:t>We provide support to agencies and communities that  build systems to end homelessness.      </a:t>
            </a:r>
            <a:r>
              <a:rPr lang="en-US" altLang="en-US" dirty="0">
                <a:latin typeface="Calibri" pitchFamily="34" charset="0"/>
              </a:rPr>
              <a:t> </a:t>
            </a:r>
            <a:endParaRPr lang="en-US" dirty="0"/>
          </a:p>
        </p:txBody>
      </p:sp>
      <p:pic>
        <p:nvPicPr>
          <p:cNvPr id="7" name="Content Placeholder 2">
            <a:extLst>
              <a:ext uri="{FF2B5EF4-FFF2-40B4-BE49-F238E27FC236}">
                <a16:creationId xmlns:a16="http://schemas.microsoft.com/office/drawing/2014/main" id="{4ADBB281-93B3-4E9A-953C-1FFE6ADCAB0F}"/>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5835" y="1874503"/>
            <a:ext cx="3903177" cy="2816053"/>
          </a:xfrm>
          <a:prstGeom prst="rect">
            <a:avLst/>
          </a:prstGeom>
        </p:spPr>
      </p:pic>
      <p:pic>
        <p:nvPicPr>
          <p:cNvPr id="8" name="Picture 7">
            <a:extLst>
              <a:ext uri="{FF2B5EF4-FFF2-40B4-BE49-F238E27FC236}">
                <a16:creationId xmlns:a16="http://schemas.microsoft.com/office/drawing/2014/main" id="{403324BE-842B-4702-898F-0CA597A1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644" y="640809"/>
            <a:ext cx="1266736" cy="1214712"/>
          </a:xfrm>
          <a:prstGeom prst="rect">
            <a:avLst/>
          </a:prstGeom>
        </p:spPr>
      </p:pic>
    </p:spTree>
    <p:extLst>
      <p:ext uri="{BB962C8B-B14F-4D97-AF65-F5344CB8AC3E}">
        <p14:creationId xmlns:p14="http://schemas.microsoft.com/office/powerpoint/2010/main" val="8701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A4CB-C1C7-4439-A292-08004AB83D8B}"/>
              </a:ext>
            </a:extLst>
          </p:cNvPr>
          <p:cNvSpPr>
            <a:spLocks noGrp="1"/>
          </p:cNvSpPr>
          <p:nvPr>
            <p:ph type="title"/>
          </p:nvPr>
        </p:nvSpPr>
        <p:spPr>
          <a:xfrm>
            <a:off x="102782" y="598954"/>
            <a:ext cx="8487238" cy="857250"/>
          </a:xfrm>
        </p:spPr>
        <p:txBody>
          <a:bodyPr>
            <a:normAutofit fontScale="90000"/>
          </a:bodyPr>
          <a:lstStyle/>
          <a:p>
            <a:r>
              <a:rPr lang="en-US" dirty="0"/>
              <a:t>Creating the Racial Disparities Analysis – Census Data</a:t>
            </a:r>
          </a:p>
        </p:txBody>
      </p:sp>
      <p:sp>
        <p:nvSpPr>
          <p:cNvPr id="3" name="Content Placeholder 2">
            <a:extLst>
              <a:ext uri="{FF2B5EF4-FFF2-40B4-BE49-F238E27FC236}">
                <a16:creationId xmlns:a16="http://schemas.microsoft.com/office/drawing/2014/main" id="{B1C90978-E969-4F96-AEF7-6A8DFC03FB4D}"/>
              </a:ext>
            </a:extLst>
          </p:cNvPr>
          <p:cNvSpPr>
            <a:spLocks noGrp="1"/>
          </p:cNvSpPr>
          <p:nvPr>
            <p:ph idx="1"/>
          </p:nvPr>
        </p:nvSpPr>
        <p:spPr>
          <a:xfrm>
            <a:off x="363758" y="1570285"/>
            <a:ext cx="3434006" cy="3235321"/>
          </a:xfrm>
        </p:spPr>
        <p:txBody>
          <a:bodyPr>
            <a:normAutofit fontScale="92500" lnSpcReduction="10000"/>
          </a:bodyPr>
          <a:lstStyle/>
          <a:p>
            <a:r>
              <a:rPr lang="en-US" dirty="0"/>
              <a:t>Census data obtained from </a:t>
            </a:r>
            <a:r>
              <a:rPr lang="en-US" dirty="0">
                <a:hlinkClick r:id="rId2"/>
              </a:rPr>
              <a:t>www.census.gov</a:t>
            </a:r>
            <a:endParaRPr lang="en-US" dirty="0"/>
          </a:p>
          <a:p>
            <a:pPr lvl="1"/>
            <a:r>
              <a:rPr lang="en-US" dirty="0"/>
              <a:t>2017 5 year estimates were used</a:t>
            </a:r>
          </a:p>
          <a:p>
            <a:r>
              <a:rPr lang="en-US" dirty="0"/>
              <a:t>Data was broken down by census tracts</a:t>
            </a:r>
          </a:p>
          <a:p>
            <a:r>
              <a:rPr lang="en-US" dirty="0"/>
              <a:t>Census tracts were cross referenced with </a:t>
            </a:r>
            <a:r>
              <a:rPr lang="en-US" dirty="0" err="1"/>
              <a:t>CoC</a:t>
            </a:r>
            <a:r>
              <a:rPr lang="en-US" dirty="0"/>
              <a:t> shape files giving census figures by </a:t>
            </a:r>
            <a:r>
              <a:rPr lang="en-US" dirty="0" err="1"/>
              <a:t>CoC</a:t>
            </a:r>
            <a:r>
              <a:rPr lang="en-US" dirty="0"/>
              <a:t> that could be compared with HMIS data</a:t>
            </a:r>
          </a:p>
          <a:p>
            <a:r>
              <a:rPr lang="en-US" dirty="0"/>
              <a:t>Results were fed to Tableau to do a side by side comparison of Census and HMIS Data</a:t>
            </a:r>
          </a:p>
        </p:txBody>
      </p:sp>
      <p:sp>
        <p:nvSpPr>
          <p:cNvPr id="4" name="Slide Number Placeholder 3">
            <a:extLst>
              <a:ext uri="{FF2B5EF4-FFF2-40B4-BE49-F238E27FC236}">
                <a16:creationId xmlns:a16="http://schemas.microsoft.com/office/drawing/2014/main" id="{6F812DF8-DF2A-4C97-89A7-7D719D70F3F7}"/>
              </a:ext>
            </a:extLst>
          </p:cNvPr>
          <p:cNvSpPr>
            <a:spLocks noGrp="1"/>
          </p:cNvSpPr>
          <p:nvPr>
            <p:ph type="sldNum" sz="quarter" idx="12"/>
          </p:nvPr>
        </p:nvSpPr>
        <p:spPr/>
        <p:txBody>
          <a:bodyPr/>
          <a:lstStyle/>
          <a:p>
            <a:fld id="{AF88E988-FB04-AB4E-BE5A-59F242AF7F7A}" type="slidenum">
              <a:rPr lang="en-US" smtClean="0"/>
              <a:t>30</a:t>
            </a:fld>
            <a:endParaRPr lang="en-US" dirty="0"/>
          </a:p>
        </p:txBody>
      </p:sp>
      <p:pic>
        <p:nvPicPr>
          <p:cNvPr id="5" name="Picture 4">
            <a:extLst>
              <a:ext uri="{FF2B5EF4-FFF2-40B4-BE49-F238E27FC236}">
                <a16:creationId xmlns:a16="http://schemas.microsoft.com/office/drawing/2014/main" id="{6A10320C-2CD4-4F9B-8446-6C99D81F9085}"/>
              </a:ext>
            </a:extLst>
          </p:cNvPr>
          <p:cNvPicPr>
            <a:picLocks noChangeAspect="1"/>
          </p:cNvPicPr>
          <p:nvPr/>
        </p:nvPicPr>
        <p:blipFill>
          <a:blip r:embed="rId3"/>
          <a:stretch>
            <a:fillRect/>
          </a:stretch>
        </p:blipFill>
        <p:spPr>
          <a:xfrm>
            <a:off x="4114800" y="1840441"/>
            <a:ext cx="4572000" cy="2465878"/>
          </a:xfrm>
          <a:prstGeom prst="rect">
            <a:avLst/>
          </a:prstGeom>
        </p:spPr>
      </p:pic>
    </p:spTree>
    <p:extLst>
      <p:ext uri="{BB962C8B-B14F-4D97-AF65-F5344CB8AC3E}">
        <p14:creationId xmlns:p14="http://schemas.microsoft.com/office/powerpoint/2010/main" val="769703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9EFD-A78E-43A9-A835-CC8371455C83}"/>
              </a:ext>
            </a:extLst>
          </p:cNvPr>
          <p:cNvSpPr>
            <a:spLocks noGrp="1"/>
          </p:cNvSpPr>
          <p:nvPr>
            <p:ph type="title"/>
          </p:nvPr>
        </p:nvSpPr>
        <p:spPr>
          <a:xfrm>
            <a:off x="251460" y="761971"/>
            <a:ext cx="8435340" cy="609619"/>
          </a:xfrm>
        </p:spPr>
        <p:txBody>
          <a:bodyPr>
            <a:normAutofit fontScale="90000"/>
          </a:bodyPr>
          <a:lstStyle/>
          <a:p>
            <a:r>
              <a:rPr lang="en-US" dirty="0"/>
              <a:t>Creating the Racial Disparities Analysis – Census Data</a:t>
            </a:r>
          </a:p>
        </p:txBody>
      </p:sp>
      <p:sp>
        <p:nvSpPr>
          <p:cNvPr id="3" name="Content Placeholder 2">
            <a:extLst>
              <a:ext uri="{FF2B5EF4-FFF2-40B4-BE49-F238E27FC236}">
                <a16:creationId xmlns:a16="http://schemas.microsoft.com/office/drawing/2014/main" id="{0B4FBB6B-6726-40D7-8A28-D160559E8ECB}"/>
              </a:ext>
            </a:extLst>
          </p:cNvPr>
          <p:cNvSpPr>
            <a:spLocks noGrp="1"/>
          </p:cNvSpPr>
          <p:nvPr>
            <p:ph idx="1"/>
          </p:nvPr>
        </p:nvSpPr>
        <p:spPr>
          <a:xfrm>
            <a:off x="304800" y="1729969"/>
            <a:ext cx="3863340" cy="2670591"/>
          </a:xfrm>
        </p:spPr>
        <p:txBody>
          <a:bodyPr>
            <a:normAutofit fontScale="77500" lnSpcReduction="20000"/>
          </a:bodyPr>
          <a:lstStyle/>
          <a:p>
            <a:pPr marL="0" indent="0" algn="ctr">
              <a:buNone/>
            </a:pPr>
            <a:r>
              <a:rPr lang="en-US" i="1" dirty="0"/>
              <a:t>“Following the Office of Management and Budget's (OMB) Statistical Policy Directive 14, the Census Bureau uses a set of money income thresholds that vary by family size and composition to determine who is in poverty. If a family's total income is less than the family's threshold, then that family and every individual in it is considered in poverty. The official poverty thresholds do not vary geographically, but they are updated for inflation using the Consumer Price Index (CPI-U). The official poverty definition uses money income before taxes and does not include capital gains or noncash benefits (such as public housing, Medicaid, and food stamps).” </a:t>
            </a:r>
          </a:p>
          <a:p>
            <a:pPr marL="0" indent="0">
              <a:buNone/>
            </a:pPr>
            <a:r>
              <a:rPr lang="en-US" i="1" dirty="0"/>
              <a:t>	– </a:t>
            </a:r>
            <a:r>
              <a:rPr lang="en-US" dirty="0"/>
              <a:t>United States Census Bureau</a:t>
            </a:r>
            <a:endParaRPr lang="en-US" i="1" dirty="0"/>
          </a:p>
        </p:txBody>
      </p:sp>
      <p:sp>
        <p:nvSpPr>
          <p:cNvPr id="4" name="Slide Number Placeholder 3">
            <a:extLst>
              <a:ext uri="{FF2B5EF4-FFF2-40B4-BE49-F238E27FC236}">
                <a16:creationId xmlns:a16="http://schemas.microsoft.com/office/drawing/2014/main" id="{71875D01-5963-4DAB-A277-096306D3AD66}"/>
              </a:ext>
            </a:extLst>
          </p:cNvPr>
          <p:cNvSpPr>
            <a:spLocks noGrp="1"/>
          </p:cNvSpPr>
          <p:nvPr>
            <p:ph type="sldNum" sz="quarter" idx="12"/>
          </p:nvPr>
        </p:nvSpPr>
        <p:spPr/>
        <p:txBody>
          <a:bodyPr/>
          <a:lstStyle/>
          <a:p>
            <a:fld id="{AF88E988-FB04-AB4E-BE5A-59F242AF7F7A}" type="slidenum">
              <a:rPr lang="en-US" smtClean="0"/>
              <a:t>31</a:t>
            </a:fld>
            <a:endParaRPr lang="en-US" dirty="0"/>
          </a:p>
        </p:txBody>
      </p:sp>
      <p:sp>
        <p:nvSpPr>
          <p:cNvPr id="5" name="TextBox 4">
            <a:extLst>
              <a:ext uri="{FF2B5EF4-FFF2-40B4-BE49-F238E27FC236}">
                <a16:creationId xmlns:a16="http://schemas.microsoft.com/office/drawing/2014/main" id="{42239A5B-4189-4D45-B5F5-F04E1111A6D2}"/>
              </a:ext>
            </a:extLst>
          </p:cNvPr>
          <p:cNvSpPr txBox="1"/>
          <p:nvPr/>
        </p:nvSpPr>
        <p:spPr>
          <a:xfrm>
            <a:off x="5105400" y="2017585"/>
            <a:ext cx="343662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Poverty status does NOT vary geographically.</a:t>
            </a:r>
          </a:p>
          <a:p>
            <a:pPr marL="285750" indent="-285750">
              <a:buFont typeface="Arial" panose="020B0604020202020204" pitchFamily="34" charset="0"/>
              <a:buChar char="•"/>
            </a:pPr>
            <a:r>
              <a:rPr lang="en-US" dirty="0"/>
              <a:t>Poverty status is determined based on household income compared to size and composition.</a:t>
            </a:r>
          </a:p>
          <a:p>
            <a:pPr marL="285750" indent="-285750">
              <a:buFont typeface="Arial" panose="020B0604020202020204" pitchFamily="34" charset="0"/>
              <a:buChar char="•"/>
            </a:pPr>
            <a:r>
              <a:rPr lang="en-US" dirty="0"/>
              <a:t>Noncash benefits are not included.</a:t>
            </a:r>
          </a:p>
        </p:txBody>
      </p:sp>
    </p:spTree>
    <p:extLst>
      <p:ext uri="{BB962C8B-B14F-4D97-AF65-F5344CB8AC3E}">
        <p14:creationId xmlns:p14="http://schemas.microsoft.com/office/powerpoint/2010/main" val="1885327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A4CB-C1C7-4439-A292-08004AB83D8B}"/>
              </a:ext>
            </a:extLst>
          </p:cNvPr>
          <p:cNvSpPr>
            <a:spLocks noGrp="1"/>
          </p:cNvSpPr>
          <p:nvPr>
            <p:ph type="title"/>
          </p:nvPr>
        </p:nvSpPr>
        <p:spPr>
          <a:xfrm>
            <a:off x="102782" y="672373"/>
            <a:ext cx="8229600" cy="535703"/>
          </a:xfrm>
        </p:spPr>
        <p:txBody>
          <a:bodyPr>
            <a:normAutofit/>
          </a:bodyPr>
          <a:lstStyle/>
          <a:p>
            <a:r>
              <a:rPr lang="en-US" sz="2500" dirty="0"/>
              <a:t>Creating the Racial Disparities Analysis - Tableau </a:t>
            </a:r>
          </a:p>
        </p:txBody>
      </p:sp>
      <p:sp>
        <p:nvSpPr>
          <p:cNvPr id="3" name="Content Placeholder 2">
            <a:extLst>
              <a:ext uri="{FF2B5EF4-FFF2-40B4-BE49-F238E27FC236}">
                <a16:creationId xmlns:a16="http://schemas.microsoft.com/office/drawing/2014/main" id="{B1C90978-E969-4F96-AEF7-6A8DFC03FB4D}"/>
              </a:ext>
            </a:extLst>
          </p:cNvPr>
          <p:cNvSpPr>
            <a:spLocks noGrp="1"/>
          </p:cNvSpPr>
          <p:nvPr>
            <p:ph idx="1"/>
          </p:nvPr>
        </p:nvSpPr>
        <p:spPr>
          <a:xfrm>
            <a:off x="390455" y="1476843"/>
            <a:ext cx="2906725" cy="2670591"/>
          </a:xfrm>
        </p:spPr>
        <p:txBody>
          <a:bodyPr/>
          <a:lstStyle/>
          <a:p>
            <a:r>
              <a:rPr lang="en-US" dirty="0"/>
              <a:t>All data from both data cube and census results were brought together in Tableau</a:t>
            </a:r>
          </a:p>
          <a:p>
            <a:r>
              <a:rPr lang="en-US" dirty="0"/>
              <a:t>Interactive data visualizations created within Tableau</a:t>
            </a:r>
          </a:p>
          <a:p>
            <a:r>
              <a:rPr lang="en-US" dirty="0"/>
              <a:t>Dashboards saved to Tableau Public where they could be shared via URL.</a:t>
            </a:r>
          </a:p>
        </p:txBody>
      </p:sp>
      <p:sp>
        <p:nvSpPr>
          <p:cNvPr id="4" name="Slide Number Placeholder 3">
            <a:extLst>
              <a:ext uri="{FF2B5EF4-FFF2-40B4-BE49-F238E27FC236}">
                <a16:creationId xmlns:a16="http://schemas.microsoft.com/office/drawing/2014/main" id="{6F812DF8-DF2A-4C97-89A7-7D719D70F3F7}"/>
              </a:ext>
            </a:extLst>
          </p:cNvPr>
          <p:cNvSpPr>
            <a:spLocks noGrp="1"/>
          </p:cNvSpPr>
          <p:nvPr>
            <p:ph type="sldNum" sz="quarter" idx="12"/>
          </p:nvPr>
        </p:nvSpPr>
        <p:spPr/>
        <p:txBody>
          <a:bodyPr/>
          <a:lstStyle/>
          <a:p>
            <a:fld id="{AF88E988-FB04-AB4E-BE5A-59F242AF7F7A}" type="slidenum">
              <a:rPr lang="en-US" smtClean="0"/>
              <a:t>32</a:t>
            </a:fld>
            <a:endParaRPr lang="en-US" dirty="0"/>
          </a:p>
        </p:txBody>
      </p:sp>
      <p:pic>
        <p:nvPicPr>
          <p:cNvPr id="5" name="Picture 4">
            <a:extLst>
              <a:ext uri="{FF2B5EF4-FFF2-40B4-BE49-F238E27FC236}">
                <a16:creationId xmlns:a16="http://schemas.microsoft.com/office/drawing/2014/main" id="{4770C90F-28E3-439B-B4EB-A3A6470DD114}"/>
              </a:ext>
            </a:extLst>
          </p:cNvPr>
          <p:cNvPicPr>
            <a:picLocks noChangeAspect="1"/>
          </p:cNvPicPr>
          <p:nvPr/>
        </p:nvPicPr>
        <p:blipFill>
          <a:blip r:embed="rId2"/>
          <a:stretch>
            <a:fillRect/>
          </a:stretch>
        </p:blipFill>
        <p:spPr>
          <a:xfrm>
            <a:off x="3482341" y="1476843"/>
            <a:ext cx="5372100" cy="2857620"/>
          </a:xfrm>
          <a:prstGeom prst="rect">
            <a:avLst/>
          </a:prstGeom>
        </p:spPr>
      </p:pic>
    </p:spTree>
    <p:extLst>
      <p:ext uri="{BB962C8B-B14F-4D97-AF65-F5344CB8AC3E}">
        <p14:creationId xmlns:p14="http://schemas.microsoft.com/office/powerpoint/2010/main" val="2142749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6D28-E2A9-4792-8FAC-81DECAD18582}"/>
              </a:ext>
            </a:extLst>
          </p:cNvPr>
          <p:cNvSpPr>
            <a:spLocks noGrp="1"/>
          </p:cNvSpPr>
          <p:nvPr>
            <p:ph type="title"/>
          </p:nvPr>
        </p:nvSpPr>
        <p:spPr>
          <a:xfrm>
            <a:off x="457200" y="1066781"/>
            <a:ext cx="6550975" cy="508390"/>
          </a:xfrm>
        </p:spPr>
        <p:txBody>
          <a:bodyPr>
            <a:normAutofit/>
          </a:bodyPr>
          <a:lstStyle/>
          <a:p>
            <a:r>
              <a:rPr lang="en-US" sz="2500" dirty="0"/>
              <a:t>Next Steps</a:t>
            </a:r>
          </a:p>
        </p:txBody>
      </p:sp>
      <p:sp>
        <p:nvSpPr>
          <p:cNvPr id="3" name="Content Placeholder 2">
            <a:extLst>
              <a:ext uri="{FF2B5EF4-FFF2-40B4-BE49-F238E27FC236}">
                <a16:creationId xmlns:a16="http://schemas.microsoft.com/office/drawing/2014/main" id="{B3ACA8C1-C8DB-426B-A42B-9801C954CEA0}"/>
              </a:ext>
            </a:extLst>
          </p:cNvPr>
          <p:cNvSpPr>
            <a:spLocks noGrp="1"/>
          </p:cNvSpPr>
          <p:nvPr>
            <p:ph idx="1"/>
          </p:nvPr>
        </p:nvSpPr>
        <p:spPr/>
        <p:txBody>
          <a:bodyPr/>
          <a:lstStyle/>
          <a:p>
            <a:r>
              <a:rPr lang="en-US" dirty="0"/>
              <a:t>Incorporate ethnicity into analysis.</a:t>
            </a:r>
          </a:p>
          <a:p>
            <a:r>
              <a:rPr lang="en-US" dirty="0"/>
              <a:t>Consider the cost of living for different regions.</a:t>
            </a:r>
          </a:p>
          <a:p>
            <a:r>
              <a:rPr lang="en-US" dirty="0"/>
              <a:t>Create multiple year trends to gauge improvement.</a:t>
            </a:r>
          </a:p>
        </p:txBody>
      </p:sp>
      <p:sp>
        <p:nvSpPr>
          <p:cNvPr id="4" name="Slide Number Placeholder 3">
            <a:extLst>
              <a:ext uri="{FF2B5EF4-FFF2-40B4-BE49-F238E27FC236}">
                <a16:creationId xmlns:a16="http://schemas.microsoft.com/office/drawing/2014/main" id="{F77CC715-231C-4EA5-9F14-3370D2A4E5ED}"/>
              </a:ext>
            </a:extLst>
          </p:cNvPr>
          <p:cNvSpPr>
            <a:spLocks noGrp="1"/>
          </p:cNvSpPr>
          <p:nvPr>
            <p:ph type="sldNum" sz="quarter" idx="12"/>
          </p:nvPr>
        </p:nvSpPr>
        <p:spPr/>
        <p:txBody>
          <a:bodyPr/>
          <a:lstStyle/>
          <a:p>
            <a:fld id="{AF88E988-FB04-AB4E-BE5A-59F242AF7F7A}" type="slidenum">
              <a:rPr lang="en-US" smtClean="0"/>
              <a:t>33</a:t>
            </a:fld>
            <a:endParaRPr lang="en-US" dirty="0"/>
          </a:p>
        </p:txBody>
      </p:sp>
    </p:spTree>
    <p:extLst>
      <p:ext uri="{BB962C8B-B14F-4D97-AF65-F5344CB8AC3E}">
        <p14:creationId xmlns:p14="http://schemas.microsoft.com/office/powerpoint/2010/main" val="859867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E3D8-A156-49A0-A70E-F7060F858622}"/>
              </a:ext>
            </a:extLst>
          </p:cNvPr>
          <p:cNvSpPr>
            <a:spLocks noGrp="1"/>
          </p:cNvSpPr>
          <p:nvPr>
            <p:ph type="title"/>
          </p:nvPr>
        </p:nvSpPr>
        <p:spPr>
          <a:xfrm>
            <a:off x="457200" y="2143125"/>
            <a:ext cx="8229600" cy="857250"/>
          </a:xfrm>
        </p:spPr>
        <p:txBody>
          <a:bodyPr>
            <a:normAutofit/>
          </a:bodyPr>
          <a:lstStyle/>
          <a:p>
            <a:pPr algn="ctr"/>
            <a:r>
              <a:rPr lang="en-US" sz="4800" dirty="0"/>
              <a:t>Questions?</a:t>
            </a:r>
          </a:p>
        </p:txBody>
      </p:sp>
      <p:sp>
        <p:nvSpPr>
          <p:cNvPr id="4" name="Slide Number Placeholder 3">
            <a:extLst>
              <a:ext uri="{FF2B5EF4-FFF2-40B4-BE49-F238E27FC236}">
                <a16:creationId xmlns:a16="http://schemas.microsoft.com/office/drawing/2014/main" id="{8D2D7C8D-428D-4A4A-916D-252B854FAE83}"/>
              </a:ext>
            </a:extLst>
          </p:cNvPr>
          <p:cNvSpPr>
            <a:spLocks noGrp="1"/>
          </p:cNvSpPr>
          <p:nvPr>
            <p:ph type="sldNum" sz="quarter" idx="12"/>
          </p:nvPr>
        </p:nvSpPr>
        <p:spPr/>
        <p:txBody>
          <a:bodyPr/>
          <a:lstStyle/>
          <a:p>
            <a:fld id="{AF88E988-FB04-AB4E-BE5A-59F242AF7F7A}" type="slidenum">
              <a:rPr lang="en-US" smtClean="0"/>
              <a:t>34</a:t>
            </a:fld>
            <a:endParaRPr lang="en-US" dirty="0"/>
          </a:p>
        </p:txBody>
      </p:sp>
    </p:spTree>
    <p:extLst>
      <p:ext uri="{BB962C8B-B14F-4D97-AF65-F5344CB8AC3E}">
        <p14:creationId xmlns:p14="http://schemas.microsoft.com/office/powerpoint/2010/main" val="401109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E9E193-FA0F-4FB1-89C8-395DF3E24AAA}"/>
              </a:ext>
            </a:extLst>
          </p:cNvPr>
          <p:cNvSpPr>
            <a:spLocks noGrp="1"/>
          </p:cNvSpPr>
          <p:nvPr>
            <p:ph type="sldNum" sz="quarter" idx="12"/>
          </p:nvPr>
        </p:nvSpPr>
        <p:spPr/>
        <p:txBody>
          <a:bodyPr/>
          <a:lstStyle/>
          <a:p>
            <a:fld id="{AF88E988-FB04-AB4E-BE5A-59F242AF7F7A}" type="slidenum">
              <a:rPr lang="en-US" smtClean="0"/>
              <a:t>4</a:t>
            </a:fld>
            <a:endParaRPr lang="en-US" dirty="0"/>
          </a:p>
        </p:txBody>
      </p:sp>
      <p:sp>
        <p:nvSpPr>
          <p:cNvPr id="5" name="TextBox 4">
            <a:extLst>
              <a:ext uri="{FF2B5EF4-FFF2-40B4-BE49-F238E27FC236}">
                <a16:creationId xmlns:a16="http://schemas.microsoft.com/office/drawing/2014/main" id="{FEFC4500-2B4C-4F14-BE2F-9B940D5D12E9}"/>
              </a:ext>
            </a:extLst>
          </p:cNvPr>
          <p:cNvSpPr txBox="1"/>
          <p:nvPr/>
        </p:nvSpPr>
        <p:spPr>
          <a:xfrm>
            <a:off x="835990" y="670267"/>
            <a:ext cx="6714120" cy="1508105"/>
          </a:xfrm>
          <a:prstGeom prst="rect">
            <a:avLst/>
          </a:prstGeom>
          <a:noFill/>
        </p:spPr>
        <p:txBody>
          <a:bodyPr wrap="square" rtlCol="0">
            <a:spAutoFit/>
          </a:bodyPr>
          <a:lstStyle/>
          <a:p>
            <a:r>
              <a:rPr lang="en-US" sz="2800" b="1" dirty="0">
                <a:solidFill>
                  <a:srgbClr val="004379"/>
                </a:solidFill>
                <a:latin typeface="Myriad Pro"/>
                <a:cs typeface="Myriad Pro"/>
              </a:rPr>
              <a:t>Community Profile: Texas – THN</a:t>
            </a:r>
          </a:p>
          <a:p>
            <a:endParaRPr lang="en-US" sz="2800" b="1" dirty="0">
              <a:latin typeface="Myriad Pro"/>
              <a:cs typeface="Myriad Pro"/>
            </a:endParaRPr>
          </a:p>
          <a:p>
            <a:pPr marL="285750" indent="-285750">
              <a:buFont typeface="Arial" panose="020B0604020202020204" pitchFamily="34" charset="0"/>
              <a:buChar char="•"/>
            </a:pPr>
            <a:r>
              <a:rPr lang="en-US" dirty="0">
                <a:latin typeface="Myriad Pro"/>
                <a:cs typeface="Myriad Pro"/>
              </a:rPr>
              <a:t>THN has two primary focus areas:</a:t>
            </a:r>
          </a:p>
          <a:p>
            <a:endParaRPr lang="en-US" dirty="0">
              <a:latin typeface="Myriad Pro"/>
              <a:cs typeface="Myriad Pro"/>
            </a:endParaRPr>
          </a:p>
        </p:txBody>
      </p:sp>
      <p:graphicFrame>
        <p:nvGraphicFramePr>
          <p:cNvPr id="6" name="Content Placeholder 7">
            <a:extLst>
              <a:ext uri="{FF2B5EF4-FFF2-40B4-BE49-F238E27FC236}">
                <a16:creationId xmlns:a16="http://schemas.microsoft.com/office/drawing/2014/main" id="{92A30AC3-919F-43D8-B7A3-94DB66353BB1}"/>
              </a:ext>
            </a:extLst>
          </p:cNvPr>
          <p:cNvGraphicFramePr>
            <a:graphicFrameLocks noGrp="1"/>
          </p:cNvGraphicFramePr>
          <p:nvPr>
            <p:extLst>
              <p:ext uri="{D42A27DB-BD31-4B8C-83A1-F6EECF244321}">
                <p14:modId xmlns:p14="http://schemas.microsoft.com/office/powerpoint/2010/main" val="1566404668"/>
              </p:ext>
            </p:extLst>
          </p:nvPr>
        </p:nvGraphicFramePr>
        <p:xfrm>
          <a:off x="624861" y="2700860"/>
          <a:ext cx="3392744" cy="2084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2CA422FC-1CC1-45C7-9253-137783CA29CF}"/>
              </a:ext>
            </a:extLst>
          </p:cNvPr>
          <p:cNvGraphicFramePr>
            <a:graphicFrameLocks noGrp="1"/>
          </p:cNvGraphicFramePr>
          <p:nvPr>
            <p:extLst>
              <p:ext uri="{D42A27DB-BD31-4B8C-83A1-F6EECF244321}">
                <p14:modId xmlns:p14="http://schemas.microsoft.com/office/powerpoint/2010/main" val="150201242"/>
              </p:ext>
            </p:extLst>
          </p:nvPr>
        </p:nvGraphicFramePr>
        <p:xfrm>
          <a:off x="5187244" y="2700861"/>
          <a:ext cx="3409452" cy="20847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 Placeholder 2">
            <a:extLst>
              <a:ext uri="{FF2B5EF4-FFF2-40B4-BE49-F238E27FC236}">
                <a16:creationId xmlns:a16="http://schemas.microsoft.com/office/drawing/2014/main" id="{5B474240-814D-4D73-A9A6-A571CC52BF89}"/>
              </a:ext>
            </a:extLst>
          </p:cNvPr>
          <p:cNvSpPr>
            <a:spLocks noGrp="1"/>
          </p:cNvSpPr>
          <p:nvPr/>
        </p:nvSpPr>
        <p:spPr>
          <a:xfrm>
            <a:off x="835991" y="1890912"/>
            <a:ext cx="3085059" cy="629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0" dirty="0">
                <a:latin typeface="Myriad Pro"/>
              </a:rPr>
              <a:t>Texas Balance of State </a:t>
            </a:r>
            <a:r>
              <a:rPr lang="en-US" sz="1800" b="0" dirty="0" err="1">
                <a:latin typeface="Myriad Pro"/>
              </a:rPr>
              <a:t>CoC</a:t>
            </a:r>
            <a:endParaRPr lang="en-US" sz="1800" b="0" dirty="0">
              <a:latin typeface="Myriad Pro"/>
            </a:endParaRPr>
          </a:p>
        </p:txBody>
      </p:sp>
      <p:sp>
        <p:nvSpPr>
          <p:cNvPr id="9" name="Text Placeholder 4">
            <a:extLst>
              <a:ext uri="{FF2B5EF4-FFF2-40B4-BE49-F238E27FC236}">
                <a16:creationId xmlns:a16="http://schemas.microsoft.com/office/drawing/2014/main" id="{4156CF03-CA87-4643-B487-F812D0266411}"/>
              </a:ext>
            </a:extLst>
          </p:cNvPr>
          <p:cNvSpPr>
            <a:spLocks noGrp="1"/>
          </p:cNvSpPr>
          <p:nvPr/>
        </p:nvSpPr>
        <p:spPr>
          <a:xfrm>
            <a:off x="5398992" y="1890912"/>
            <a:ext cx="2329007" cy="629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0" dirty="0">
                <a:latin typeface="Myriad Pro"/>
              </a:rPr>
              <a:t>Statewide Initiatives</a:t>
            </a:r>
          </a:p>
        </p:txBody>
      </p:sp>
    </p:spTree>
    <p:extLst>
      <p:ext uri="{BB962C8B-B14F-4D97-AF65-F5344CB8AC3E}">
        <p14:creationId xmlns:p14="http://schemas.microsoft.com/office/powerpoint/2010/main" val="320125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9CE908-EC6C-4421-A1E6-840859ABD29A}"/>
              </a:ext>
            </a:extLst>
          </p:cNvPr>
          <p:cNvSpPr>
            <a:spLocks noGrp="1"/>
          </p:cNvSpPr>
          <p:nvPr>
            <p:ph type="sldNum" sz="quarter" idx="12"/>
          </p:nvPr>
        </p:nvSpPr>
        <p:spPr/>
        <p:txBody>
          <a:bodyPr/>
          <a:lstStyle/>
          <a:p>
            <a:fld id="{AF88E988-FB04-AB4E-BE5A-59F242AF7F7A}" type="slidenum">
              <a:rPr lang="en-US" smtClean="0"/>
              <a:t>5</a:t>
            </a:fld>
            <a:endParaRPr lang="en-US" dirty="0"/>
          </a:p>
        </p:txBody>
      </p:sp>
      <p:sp>
        <p:nvSpPr>
          <p:cNvPr id="5" name="TextBox 4">
            <a:extLst>
              <a:ext uri="{FF2B5EF4-FFF2-40B4-BE49-F238E27FC236}">
                <a16:creationId xmlns:a16="http://schemas.microsoft.com/office/drawing/2014/main" id="{46EA2945-B17D-474F-803A-FD64692B60CF}"/>
              </a:ext>
            </a:extLst>
          </p:cNvPr>
          <p:cNvSpPr txBox="1"/>
          <p:nvPr/>
        </p:nvSpPr>
        <p:spPr>
          <a:xfrm>
            <a:off x="295359" y="777059"/>
            <a:ext cx="8553282" cy="800219"/>
          </a:xfrm>
          <a:prstGeom prst="rect">
            <a:avLst/>
          </a:prstGeom>
          <a:noFill/>
        </p:spPr>
        <p:txBody>
          <a:bodyPr wrap="square" rtlCol="0">
            <a:spAutoFit/>
          </a:bodyPr>
          <a:lstStyle/>
          <a:p>
            <a:r>
              <a:rPr lang="en-US" sz="2800" b="1" dirty="0">
                <a:solidFill>
                  <a:srgbClr val="004379"/>
                </a:solidFill>
                <a:latin typeface="Myriad Pro"/>
                <a:cs typeface="Myriad Pro"/>
              </a:rPr>
              <a:t>Community Profile: Texas - THN</a:t>
            </a:r>
            <a:endParaRPr lang="en-US" dirty="0">
              <a:latin typeface="Myriad Pro"/>
              <a:cs typeface="Myriad Pro"/>
            </a:endParaRPr>
          </a:p>
          <a:p>
            <a:endParaRPr lang="en-US" dirty="0">
              <a:latin typeface="Myriad Pro"/>
              <a:cs typeface="Myriad Pro"/>
            </a:endParaRPr>
          </a:p>
        </p:txBody>
      </p:sp>
      <p:sp>
        <p:nvSpPr>
          <p:cNvPr id="6" name="Rectangle 5">
            <a:extLst>
              <a:ext uri="{FF2B5EF4-FFF2-40B4-BE49-F238E27FC236}">
                <a16:creationId xmlns:a16="http://schemas.microsoft.com/office/drawing/2014/main" id="{0FD07CA7-DD84-49D5-8279-CFC48796A101}"/>
              </a:ext>
            </a:extLst>
          </p:cNvPr>
          <p:cNvSpPr/>
          <p:nvPr/>
        </p:nvSpPr>
        <p:spPr>
          <a:xfrm>
            <a:off x="295359" y="1860858"/>
            <a:ext cx="8058067" cy="2031325"/>
          </a:xfrm>
          <a:prstGeom prst="rect">
            <a:avLst/>
          </a:prstGeom>
        </p:spPr>
        <p:txBody>
          <a:bodyPr wrap="square">
            <a:spAutoFit/>
          </a:bodyPr>
          <a:lstStyle/>
          <a:p>
            <a:pPr marL="285750" indent="-285750">
              <a:buFont typeface="Arial" panose="020B0604020202020204" pitchFamily="34" charset="0"/>
              <a:buChar char="•"/>
            </a:pPr>
            <a:r>
              <a:rPr lang="en-US" dirty="0">
                <a:latin typeface="Myriad Pro"/>
              </a:rPr>
              <a:t>THN is the Lead Agency for the TX </a:t>
            </a:r>
            <a:r>
              <a:rPr lang="en-US" dirty="0" err="1">
                <a:latin typeface="Myriad Pro"/>
              </a:rPr>
              <a:t>BoS</a:t>
            </a:r>
            <a:r>
              <a:rPr lang="en-US" dirty="0">
                <a:latin typeface="Myriad Pro"/>
              </a:rPr>
              <a:t> </a:t>
            </a:r>
            <a:r>
              <a:rPr lang="en-US" dirty="0" err="1">
                <a:latin typeface="Myriad Pro"/>
              </a:rPr>
              <a:t>CoC</a:t>
            </a:r>
            <a:endParaRPr lang="en-US" dirty="0">
              <a:latin typeface="Myriad Pro"/>
            </a:endParaRPr>
          </a:p>
          <a:p>
            <a:pPr marL="285750" indent="-285750">
              <a:buFont typeface="Arial" panose="020B0604020202020204" pitchFamily="34" charset="0"/>
              <a:buChar char="•"/>
            </a:pPr>
            <a:endParaRPr lang="en-US" dirty="0">
              <a:latin typeface="Myriad Pro"/>
            </a:endParaRPr>
          </a:p>
          <a:p>
            <a:pPr marL="285750" indent="-285750">
              <a:buFont typeface="Arial" panose="020B0604020202020204" pitchFamily="34" charset="0"/>
              <a:buChar char="•"/>
            </a:pPr>
            <a:r>
              <a:rPr lang="en-US" dirty="0">
                <a:latin typeface="Myriad Pro"/>
              </a:rPr>
              <a:t>THN is the HMIS Lead Agency for the TX </a:t>
            </a:r>
            <a:r>
              <a:rPr lang="en-US" dirty="0" err="1">
                <a:latin typeface="Myriad Pro"/>
              </a:rPr>
              <a:t>BoS</a:t>
            </a:r>
            <a:r>
              <a:rPr lang="en-US" dirty="0">
                <a:latin typeface="Myriad Pro"/>
              </a:rPr>
              <a:t> </a:t>
            </a:r>
            <a:r>
              <a:rPr lang="en-US" dirty="0" err="1">
                <a:latin typeface="Myriad Pro"/>
              </a:rPr>
              <a:t>CoC</a:t>
            </a:r>
            <a:br>
              <a:rPr lang="en-US" dirty="0">
                <a:latin typeface="Myriad Pro"/>
              </a:rPr>
            </a:br>
            <a:endParaRPr lang="en-US" dirty="0">
              <a:latin typeface="Myriad Pro"/>
            </a:endParaRPr>
          </a:p>
          <a:p>
            <a:pPr marL="285750" indent="-285750">
              <a:buFont typeface="Arial" panose="020B0604020202020204" pitchFamily="34" charset="0"/>
              <a:buChar char="•"/>
            </a:pPr>
            <a:r>
              <a:rPr lang="en-US" dirty="0">
                <a:latin typeface="Myriad Pro"/>
              </a:rPr>
              <a:t>TX </a:t>
            </a:r>
            <a:r>
              <a:rPr lang="en-US" dirty="0" err="1">
                <a:latin typeface="Myriad Pro"/>
              </a:rPr>
              <a:t>BoS</a:t>
            </a:r>
            <a:r>
              <a:rPr lang="en-US" dirty="0">
                <a:latin typeface="Myriad Pro"/>
              </a:rPr>
              <a:t> </a:t>
            </a:r>
            <a:r>
              <a:rPr lang="en-US" dirty="0" err="1">
                <a:latin typeface="Myriad Pro"/>
              </a:rPr>
              <a:t>CoC</a:t>
            </a:r>
            <a:r>
              <a:rPr lang="en-US" dirty="0">
                <a:latin typeface="Myriad Pro"/>
              </a:rPr>
              <a:t> covers 215 of </a:t>
            </a:r>
            <a:br>
              <a:rPr lang="en-US" dirty="0">
                <a:latin typeface="Myriad Pro"/>
              </a:rPr>
            </a:br>
            <a:r>
              <a:rPr lang="en-US" dirty="0">
                <a:latin typeface="Myriad Pro"/>
              </a:rPr>
              <a:t>Texas’ 254 counties </a:t>
            </a:r>
            <a:br>
              <a:rPr lang="en-US" dirty="0">
                <a:latin typeface="Myriad Pro"/>
              </a:rPr>
            </a:br>
            <a:r>
              <a:rPr lang="en-US" dirty="0">
                <a:latin typeface="Myriad Pro"/>
              </a:rPr>
              <a:t>(86% of Texas’s land mass)</a:t>
            </a:r>
            <a:r>
              <a:rPr lang="en-US" altLang="en-US" dirty="0">
                <a:latin typeface="Myriad Pro"/>
              </a:rPr>
              <a:t>    </a:t>
            </a:r>
            <a:r>
              <a:rPr lang="en-US" altLang="en-US" dirty="0">
                <a:latin typeface="Calibri" pitchFamily="34" charset="0"/>
              </a:rPr>
              <a:t> </a:t>
            </a:r>
            <a:endParaRPr lang="en-US" dirty="0"/>
          </a:p>
        </p:txBody>
      </p:sp>
      <p:pic>
        <p:nvPicPr>
          <p:cNvPr id="7" name="Picture 6">
            <a:extLst>
              <a:ext uri="{FF2B5EF4-FFF2-40B4-BE49-F238E27FC236}">
                <a16:creationId xmlns:a16="http://schemas.microsoft.com/office/drawing/2014/main" id="{86625372-E3BD-4B83-A8FB-CC23512E8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1259" y="1943893"/>
            <a:ext cx="2673126" cy="2383850"/>
          </a:xfrm>
          <a:prstGeom prst="rect">
            <a:avLst/>
          </a:prstGeom>
        </p:spPr>
      </p:pic>
    </p:spTree>
    <p:extLst>
      <p:ext uri="{BB962C8B-B14F-4D97-AF65-F5344CB8AC3E}">
        <p14:creationId xmlns:p14="http://schemas.microsoft.com/office/powerpoint/2010/main" val="643529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FA2551-8D77-4836-8C4D-218BC6AD7430}"/>
              </a:ext>
            </a:extLst>
          </p:cNvPr>
          <p:cNvSpPr>
            <a:spLocks noGrp="1"/>
          </p:cNvSpPr>
          <p:nvPr>
            <p:ph type="sldNum" sz="quarter" idx="12"/>
          </p:nvPr>
        </p:nvSpPr>
        <p:spPr/>
        <p:txBody>
          <a:bodyPr/>
          <a:lstStyle/>
          <a:p>
            <a:fld id="{AF88E988-FB04-AB4E-BE5A-59F242AF7F7A}" type="slidenum">
              <a:rPr lang="en-US" smtClean="0"/>
              <a:t>6</a:t>
            </a:fld>
            <a:endParaRPr lang="en-US" dirty="0"/>
          </a:p>
        </p:txBody>
      </p:sp>
      <p:sp>
        <p:nvSpPr>
          <p:cNvPr id="5" name="TextBox 4">
            <a:extLst>
              <a:ext uri="{FF2B5EF4-FFF2-40B4-BE49-F238E27FC236}">
                <a16:creationId xmlns:a16="http://schemas.microsoft.com/office/drawing/2014/main" id="{C159EAF8-E4DD-43E2-A5A6-7D0982E4DE53}"/>
              </a:ext>
            </a:extLst>
          </p:cNvPr>
          <p:cNvSpPr txBox="1"/>
          <p:nvPr/>
        </p:nvSpPr>
        <p:spPr>
          <a:xfrm>
            <a:off x="415499" y="590175"/>
            <a:ext cx="7914218" cy="800219"/>
          </a:xfrm>
          <a:prstGeom prst="rect">
            <a:avLst/>
          </a:prstGeom>
          <a:noFill/>
        </p:spPr>
        <p:txBody>
          <a:bodyPr wrap="square" rtlCol="0">
            <a:spAutoFit/>
          </a:bodyPr>
          <a:lstStyle/>
          <a:p>
            <a:r>
              <a:rPr lang="en-US" sz="2800" b="1" dirty="0">
                <a:solidFill>
                  <a:srgbClr val="004379"/>
                </a:solidFill>
                <a:latin typeface="Myriad Pro"/>
                <a:cs typeface="Myriad Pro"/>
              </a:rPr>
              <a:t>Community Profile: Texas – THN Service Area</a:t>
            </a:r>
            <a:endParaRPr lang="en-US" dirty="0">
              <a:latin typeface="Myriad Pro"/>
              <a:cs typeface="Myriad Pro"/>
            </a:endParaRPr>
          </a:p>
          <a:p>
            <a:endParaRPr lang="en-US" dirty="0">
              <a:latin typeface="Myriad Pro"/>
              <a:cs typeface="Myriad Pro"/>
            </a:endParaRPr>
          </a:p>
        </p:txBody>
      </p:sp>
      <p:sp>
        <p:nvSpPr>
          <p:cNvPr id="6" name="Rectangle 5">
            <a:extLst>
              <a:ext uri="{FF2B5EF4-FFF2-40B4-BE49-F238E27FC236}">
                <a16:creationId xmlns:a16="http://schemas.microsoft.com/office/drawing/2014/main" id="{DC8590A1-0341-40E0-A4C3-26F9E3F0F0B5}"/>
              </a:ext>
            </a:extLst>
          </p:cNvPr>
          <p:cNvSpPr/>
          <p:nvPr/>
        </p:nvSpPr>
        <p:spPr>
          <a:xfrm>
            <a:off x="361950" y="1458831"/>
            <a:ext cx="4109933" cy="3139321"/>
          </a:xfrm>
          <a:prstGeom prst="rect">
            <a:avLst/>
          </a:prstGeom>
        </p:spPr>
        <p:txBody>
          <a:bodyPr wrap="square">
            <a:spAutoFit/>
          </a:bodyPr>
          <a:lstStyle/>
          <a:p>
            <a:pPr marL="285750" indent="-285750">
              <a:buFont typeface="Arial" panose="020B0604020202020204" pitchFamily="34" charset="0"/>
              <a:buChar char="•"/>
            </a:pPr>
            <a:r>
              <a:rPr lang="en-US" dirty="0"/>
              <a:t>Population 28 mil, 11 </a:t>
            </a:r>
            <a:r>
              <a:rPr lang="en-US" dirty="0" err="1"/>
              <a:t>CoCs</a:t>
            </a:r>
            <a:endParaRPr lang="en-US" dirty="0"/>
          </a:p>
          <a:p>
            <a:endParaRPr lang="en-US" sz="1200" dirty="0"/>
          </a:p>
          <a:p>
            <a:pPr marL="285750" indent="-285750">
              <a:buFont typeface="Arial" panose="020B0604020202020204" pitchFamily="34" charset="0"/>
              <a:buChar char="•"/>
            </a:pPr>
            <a:r>
              <a:rPr lang="en-US" dirty="0"/>
              <a:t>Poverty rate: 15.6%</a:t>
            </a:r>
          </a:p>
          <a:p>
            <a:endParaRPr lang="en-US" sz="1200" dirty="0"/>
          </a:p>
          <a:p>
            <a:pPr marL="285750" indent="-285750">
              <a:buFont typeface="Arial" panose="020B0604020202020204" pitchFamily="34" charset="0"/>
              <a:buChar char="•"/>
            </a:pPr>
            <a:r>
              <a:rPr lang="en-US" dirty="0"/>
              <a:t>Only 29 out of 100 rental units are available to ELI Households (Austin, Dallas, &amp; Houston have 20 or fewer per 100 units)</a:t>
            </a:r>
          </a:p>
          <a:p>
            <a:endParaRPr lang="en-US" sz="1200" dirty="0"/>
          </a:p>
          <a:p>
            <a:pPr marL="285750" indent="-285750">
              <a:buFont typeface="Arial" panose="020B0604020202020204" pitchFamily="34" charset="0"/>
              <a:buChar char="•"/>
            </a:pPr>
            <a:r>
              <a:rPr lang="en-US" altLang="en-US" dirty="0"/>
              <a:t>2017 CoC award amount = $88mil   </a:t>
            </a:r>
            <a:r>
              <a:rPr lang="en-US" altLang="en-US" dirty="0">
                <a:latin typeface="Myriad Pro"/>
              </a:rPr>
              <a:t> </a:t>
            </a:r>
            <a:r>
              <a:rPr lang="en-US" altLang="en-US" dirty="0">
                <a:latin typeface="Calibri" pitchFamily="34" charset="0"/>
              </a:rPr>
              <a:t> </a:t>
            </a:r>
          </a:p>
          <a:p>
            <a:pPr marL="285750" indent="-285750">
              <a:buFont typeface="Arial" panose="020B0604020202020204" pitchFamily="34" charset="0"/>
              <a:buChar char="•"/>
            </a:pPr>
            <a:endParaRPr lang="en-US" dirty="0">
              <a:latin typeface="Calibri" pitchFamily="34" charset="0"/>
            </a:endParaRPr>
          </a:p>
          <a:p>
            <a:pPr marL="285750" indent="-285750">
              <a:buFont typeface="Arial" panose="020B0604020202020204" pitchFamily="34" charset="0"/>
              <a:buChar char="•"/>
            </a:pPr>
            <a:r>
              <a:rPr lang="en-US" dirty="0"/>
              <a:t>2017 PIT Count: 23,548</a:t>
            </a:r>
          </a:p>
        </p:txBody>
      </p:sp>
      <p:pic>
        <p:nvPicPr>
          <p:cNvPr id="7" name="Picture 6">
            <a:extLst>
              <a:ext uri="{FF2B5EF4-FFF2-40B4-BE49-F238E27FC236}">
                <a16:creationId xmlns:a16="http://schemas.microsoft.com/office/drawing/2014/main" id="{86FDC747-F595-4A61-9DAF-6D158F41B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192" y="1390393"/>
            <a:ext cx="3930598" cy="3353117"/>
          </a:xfrm>
          <a:prstGeom prst="rect">
            <a:avLst/>
          </a:prstGeom>
        </p:spPr>
      </p:pic>
    </p:spTree>
    <p:extLst>
      <p:ext uri="{BB962C8B-B14F-4D97-AF65-F5344CB8AC3E}">
        <p14:creationId xmlns:p14="http://schemas.microsoft.com/office/powerpoint/2010/main" val="32066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685D5D-642A-4D65-9279-B84875589AC4}"/>
              </a:ext>
            </a:extLst>
          </p:cNvPr>
          <p:cNvSpPr>
            <a:spLocks noGrp="1"/>
          </p:cNvSpPr>
          <p:nvPr>
            <p:ph type="sldNum" sz="quarter" idx="12"/>
          </p:nvPr>
        </p:nvSpPr>
        <p:spPr/>
        <p:txBody>
          <a:bodyPr/>
          <a:lstStyle/>
          <a:p>
            <a:fld id="{AF88E988-FB04-AB4E-BE5A-59F242AF7F7A}" type="slidenum">
              <a:rPr lang="en-US" smtClean="0"/>
              <a:t>7</a:t>
            </a:fld>
            <a:endParaRPr lang="en-US" dirty="0"/>
          </a:p>
        </p:txBody>
      </p:sp>
      <p:sp>
        <p:nvSpPr>
          <p:cNvPr id="5" name="TextBox 4">
            <a:extLst>
              <a:ext uri="{FF2B5EF4-FFF2-40B4-BE49-F238E27FC236}">
                <a16:creationId xmlns:a16="http://schemas.microsoft.com/office/drawing/2014/main" id="{A0FDBFC3-9297-4EA0-AEFE-84C93DD2BE59}"/>
              </a:ext>
            </a:extLst>
          </p:cNvPr>
          <p:cNvSpPr txBox="1"/>
          <p:nvPr/>
        </p:nvSpPr>
        <p:spPr>
          <a:xfrm>
            <a:off x="139939" y="596850"/>
            <a:ext cx="7896101" cy="523220"/>
          </a:xfrm>
          <a:prstGeom prst="rect">
            <a:avLst/>
          </a:prstGeom>
          <a:noFill/>
        </p:spPr>
        <p:txBody>
          <a:bodyPr wrap="square" rtlCol="0">
            <a:spAutoFit/>
          </a:bodyPr>
          <a:lstStyle/>
          <a:p>
            <a:r>
              <a:rPr lang="en-US" sz="2800" b="1" dirty="0">
                <a:solidFill>
                  <a:srgbClr val="004379"/>
                </a:solidFill>
                <a:latin typeface="Myriad Pro"/>
                <a:cs typeface="Myriad Pro"/>
              </a:rPr>
              <a:t>Community Profile: Texas – PIT Trends</a:t>
            </a:r>
            <a:endParaRPr lang="en-US" dirty="0">
              <a:latin typeface="Myriad Pro"/>
              <a:cs typeface="Myriad Pro"/>
            </a:endParaRPr>
          </a:p>
        </p:txBody>
      </p:sp>
      <p:pic>
        <p:nvPicPr>
          <p:cNvPr id="2" name="Picture 1">
            <a:extLst>
              <a:ext uri="{FF2B5EF4-FFF2-40B4-BE49-F238E27FC236}">
                <a16:creationId xmlns:a16="http://schemas.microsoft.com/office/drawing/2014/main" id="{5684D718-900F-47A7-B302-EC350D4A3839}"/>
              </a:ext>
            </a:extLst>
          </p:cNvPr>
          <p:cNvPicPr>
            <a:picLocks noChangeAspect="1"/>
          </p:cNvPicPr>
          <p:nvPr/>
        </p:nvPicPr>
        <p:blipFill>
          <a:blip r:embed="rId2"/>
          <a:stretch>
            <a:fillRect/>
          </a:stretch>
        </p:blipFill>
        <p:spPr>
          <a:xfrm>
            <a:off x="1295400" y="1225275"/>
            <a:ext cx="6553200" cy="3602203"/>
          </a:xfrm>
          <a:prstGeom prst="rect">
            <a:avLst/>
          </a:prstGeom>
        </p:spPr>
      </p:pic>
    </p:spTree>
    <p:extLst>
      <p:ext uri="{BB962C8B-B14F-4D97-AF65-F5344CB8AC3E}">
        <p14:creationId xmlns:p14="http://schemas.microsoft.com/office/powerpoint/2010/main" val="246118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D2F76A-B394-488B-B9F4-8036671D6575}"/>
              </a:ext>
            </a:extLst>
          </p:cNvPr>
          <p:cNvSpPr>
            <a:spLocks noGrp="1"/>
          </p:cNvSpPr>
          <p:nvPr>
            <p:ph type="sldNum" sz="quarter" idx="12"/>
          </p:nvPr>
        </p:nvSpPr>
        <p:spPr/>
        <p:txBody>
          <a:bodyPr/>
          <a:lstStyle/>
          <a:p>
            <a:fld id="{AF88E988-FB04-AB4E-BE5A-59F242AF7F7A}" type="slidenum">
              <a:rPr lang="en-US" smtClean="0"/>
              <a:t>8</a:t>
            </a:fld>
            <a:endParaRPr lang="en-US" dirty="0"/>
          </a:p>
        </p:txBody>
      </p:sp>
      <p:sp>
        <p:nvSpPr>
          <p:cNvPr id="5" name="TextBox 4">
            <a:extLst>
              <a:ext uri="{FF2B5EF4-FFF2-40B4-BE49-F238E27FC236}">
                <a16:creationId xmlns:a16="http://schemas.microsoft.com/office/drawing/2014/main" id="{75FEEF37-34B3-4B96-97ED-11AF63687186}"/>
              </a:ext>
            </a:extLst>
          </p:cNvPr>
          <p:cNvSpPr txBox="1"/>
          <p:nvPr/>
        </p:nvSpPr>
        <p:spPr>
          <a:xfrm>
            <a:off x="295359" y="753667"/>
            <a:ext cx="7644929" cy="523220"/>
          </a:xfrm>
          <a:prstGeom prst="rect">
            <a:avLst/>
          </a:prstGeom>
          <a:noFill/>
        </p:spPr>
        <p:txBody>
          <a:bodyPr wrap="square" rtlCol="0">
            <a:spAutoFit/>
          </a:bodyPr>
          <a:lstStyle/>
          <a:p>
            <a:r>
              <a:rPr lang="en-US" sz="2800" b="1" dirty="0">
                <a:solidFill>
                  <a:srgbClr val="004379"/>
                </a:solidFill>
                <a:latin typeface="Myriad Pro"/>
                <a:cs typeface="Myriad Pro"/>
              </a:rPr>
              <a:t>Community Profile: Texas – TX </a:t>
            </a:r>
            <a:r>
              <a:rPr lang="en-US" sz="2800" b="1" dirty="0" err="1">
                <a:solidFill>
                  <a:srgbClr val="004379"/>
                </a:solidFill>
                <a:latin typeface="Myriad Pro"/>
                <a:cs typeface="Myriad Pro"/>
              </a:rPr>
              <a:t>CoCs</a:t>
            </a:r>
            <a:endParaRPr lang="en-US" sz="2800" b="1" dirty="0">
              <a:solidFill>
                <a:srgbClr val="004379"/>
              </a:solidFill>
              <a:latin typeface="Myriad Pro"/>
              <a:cs typeface="Myriad Pro"/>
            </a:endParaRPr>
          </a:p>
        </p:txBody>
      </p:sp>
      <p:pic>
        <p:nvPicPr>
          <p:cNvPr id="6" name="Content Placeholder 5">
            <a:extLst>
              <a:ext uri="{FF2B5EF4-FFF2-40B4-BE49-F238E27FC236}">
                <a16:creationId xmlns:a16="http://schemas.microsoft.com/office/drawing/2014/main" id="{894576C4-A680-4A4D-B104-A2DC6C17FA2C}"/>
              </a:ext>
            </a:extLst>
          </p:cNvPr>
          <p:cNvPicPr>
            <a:picLocks noChangeAspect="1"/>
          </p:cNvPicPr>
          <p:nvPr/>
        </p:nvPicPr>
        <p:blipFill>
          <a:blip r:embed="rId2"/>
          <a:stretch>
            <a:fillRect/>
          </a:stretch>
        </p:blipFill>
        <p:spPr>
          <a:xfrm>
            <a:off x="5737412" y="2068971"/>
            <a:ext cx="2893857" cy="2341374"/>
          </a:xfrm>
          <a:prstGeom prst="rect">
            <a:avLst/>
          </a:prstGeom>
        </p:spPr>
      </p:pic>
      <p:sp>
        <p:nvSpPr>
          <p:cNvPr id="7" name="Slide Number Placeholder 5">
            <a:extLst>
              <a:ext uri="{FF2B5EF4-FFF2-40B4-BE49-F238E27FC236}">
                <a16:creationId xmlns:a16="http://schemas.microsoft.com/office/drawing/2014/main" id="{96413034-22C3-433E-BF08-44C78A0C9836}"/>
              </a:ext>
            </a:extLst>
          </p:cNvPr>
          <p:cNvSpPr>
            <a:spLocks noGrp="1"/>
          </p:cNvSpPr>
          <p:nvPr/>
        </p:nvSpPr>
        <p:spPr>
          <a:xfrm>
            <a:off x="7305909" y="6209689"/>
            <a:ext cx="1917829" cy="21100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F59D1-7C16-4B01-85C2-4A7CDD205D72}" type="slidenum">
              <a:rPr lang="en-US" smtClean="0"/>
              <a:pPr/>
              <a:t>8</a:t>
            </a:fld>
            <a:endParaRPr lang="en-US"/>
          </a:p>
        </p:txBody>
      </p:sp>
      <p:pic>
        <p:nvPicPr>
          <p:cNvPr id="8" name="Picture 7">
            <a:extLst>
              <a:ext uri="{FF2B5EF4-FFF2-40B4-BE49-F238E27FC236}">
                <a16:creationId xmlns:a16="http://schemas.microsoft.com/office/drawing/2014/main" id="{8B936DA0-09A6-49AA-AE08-FE8270496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05" y="1416992"/>
            <a:ext cx="3837343" cy="3273564"/>
          </a:xfrm>
          <a:prstGeom prst="rect">
            <a:avLst/>
          </a:prstGeom>
        </p:spPr>
      </p:pic>
    </p:spTree>
    <p:extLst>
      <p:ext uri="{BB962C8B-B14F-4D97-AF65-F5344CB8AC3E}">
        <p14:creationId xmlns:p14="http://schemas.microsoft.com/office/powerpoint/2010/main" val="242463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8E9CA6-A2C8-4F90-B92E-3C360E1A491B}"/>
              </a:ext>
            </a:extLst>
          </p:cNvPr>
          <p:cNvSpPr>
            <a:spLocks noGrp="1"/>
          </p:cNvSpPr>
          <p:nvPr>
            <p:ph type="sldNum" sz="quarter" idx="12"/>
          </p:nvPr>
        </p:nvSpPr>
        <p:spPr/>
        <p:txBody>
          <a:bodyPr/>
          <a:lstStyle/>
          <a:p>
            <a:fld id="{AF88E988-FB04-AB4E-BE5A-59F242AF7F7A}" type="slidenum">
              <a:rPr lang="en-US" smtClean="0"/>
              <a:t>9</a:t>
            </a:fld>
            <a:endParaRPr lang="en-US" dirty="0"/>
          </a:p>
        </p:txBody>
      </p:sp>
      <p:sp>
        <p:nvSpPr>
          <p:cNvPr id="5" name="TextBox 4">
            <a:extLst>
              <a:ext uri="{FF2B5EF4-FFF2-40B4-BE49-F238E27FC236}">
                <a16:creationId xmlns:a16="http://schemas.microsoft.com/office/drawing/2014/main" id="{F03E0792-2028-4E26-85BD-CF1A2F6FA2F0}"/>
              </a:ext>
            </a:extLst>
          </p:cNvPr>
          <p:cNvSpPr txBox="1"/>
          <p:nvPr/>
        </p:nvSpPr>
        <p:spPr>
          <a:xfrm>
            <a:off x="295358" y="777060"/>
            <a:ext cx="7240821" cy="800219"/>
          </a:xfrm>
          <a:prstGeom prst="rect">
            <a:avLst/>
          </a:prstGeom>
          <a:noFill/>
        </p:spPr>
        <p:txBody>
          <a:bodyPr wrap="square" rtlCol="0">
            <a:spAutoFit/>
          </a:bodyPr>
          <a:lstStyle/>
          <a:p>
            <a:r>
              <a:rPr lang="en-US" sz="2800" b="1" dirty="0">
                <a:solidFill>
                  <a:srgbClr val="004379"/>
                </a:solidFill>
                <a:latin typeface="Myriad Pro"/>
                <a:cs typeface="Myriad Pro"/>
              </a:rPr>
              <a:t>Community Profile: Texas – TX BoS CoC</a:t>
            </a:r>
            <a:endParaRPr lang="en-US" dirty="0">
              <a:latin typeface="Myriad Pro"/>
              <a:cs typeface="Myriad Pro"/>
            </a:endParaRPr>
          </a:p>
          <a:p>
            <a:endParaRPr lang="en-US" dirty="0">
              <a:latin typeface="Myriad Pro"/>
              <a:cs typeface="Myriad Pro"/>
            </a:endParaRPr>
          </a:p>
        </p:txBody>
      </p:sp>
      <p:sp>
        <p:nvSpPr>
          <p:cNvPr id="6" name="Rectangle 5">
            <a:extLst>
              <a:ext uri="{FF2B5EF4-FFF2-40B4-BE49-F238E27FC236}">
                <a16:creationId xmlns:a16="http://schemas.microsoft.com/office/drawing/2014/main" id="{9E4F07A0-B527-4CBC-B8B4-F8EA8A0FA7DA}"/>
              </a:ext>
            </a:extLst>
          </p:cNvPr>
          <p:cNvSpPr/>
          <p:nvPr/>
        </p:nvSpPr>
        <p:spPr>
          <a:xfrm>
            <a:off x="295358" y="1860859"/>
            <a:ext cx="3811821" cy="2585323"/>
          </a:xfrm>
          <a:prstGeom prst="rect">
            <a:avLst/>
          </a:prstGeom>
        </p:spPr>
        <p:txBody>
          <a:bodyPr wrap="square">
            <a:spAutoFit/>
          </a:bodyPr>
          <a:lstStyle/>
          <a:p>
            <a:pPr marL="285750" indent="-285750">
              <a:buFont typeface="Arial" panose="020B0604020202020204" pitchFamily="34" charset="0"/>
              <a:buChar char="•"/>
            </a:pPr>
            <a:r>
              <a:rPr lang="en-US" dirty="0">
                <a:latin typeface="Myriad Pro"/>
              </a:rPr>
              <a:t>THN is the Lead Agency for the TX </a:t>
            </a:r>
            <a:r>
              <a:rPr lang="en-US" dirty="0" err="1">
                <a:latin typeface="Myriad Pro"/>
              </a:rPr>
              <a:t>BoS</a:t>
            </a:r>
            <a:r>
              <a:rPr lang="en-US" dirty="0">
                <a:latin typeface="Myriad Pro"/>
              </a:rPr>
              <a:t> </a:t>
            </a:r>
            <a:r>
              <a:rPr lang="en-US" dirty="0" err="1">
                <a:latin typeface="Myriad Pro"/>
              </a:rPr>
              <a:t>CoC</a:t>
            </a:r>
            <a:endParaRPr lang="en-US" dirty="0">
              <a:latin typeface="Myriad Pro"/>
            </a:endParaRPr>
          </a:p>
          <a:p>
            <a:pPr marL="285750" indent="-285750">
              <a:buFont typeface="Arial" panose="020B0604020202020204" pitchFamily="34" charset="0"/>
              <a:buChar char="•"/>
            </a:pPr>
            <a:endParaRPr lang="en-US" dirty="0">
              <a:latin typeface="Myriad Pro"/>
            </a:endParaRPr>
          </a:p>
          <a:p>
            <a:pPr marL="285750" indent="-285750">
              <a:buFont typeface="Arial" panose="020B0604020202020204" pitchFamily="34" charset="0"/>
              <a:buChar char="•"/>
            </a:pPr>
            <a:r>
              <a:rPr lang="en-US" dirty="0">
                <a:latin typeface="Myriad Pro"/>
              </a:rPr>
              <a:t>THN is the HMIS Lead Agency for the TX </a:t>
            </a:r>
            <a:r>
              <a:rPr lang="en-US" dirty="0" err="1">
                <a:latin typeface="Myriad Pro"/>
              </a:rPr>
              <a:t>BoS</a:t>
            </a:r>
            <a:r>
              <a:rPr lang="en-US" dirty="0">
                <a:latin typeface="Myriad Pro"/>
              </a:rPr>
              <a:t> </a:t>
            </a:r>
            <a:r>
              <a:rPr lang="en-US" dirty="0" err="1">
                <a:latin typeface="Myriad Pro"/>
              </a:rPr>
              <a:t>CoC</a:t>
            </a:r>
            <a:br>
              <a:rPr lang="en-US" dirty="0">
                <a:latin typeface="Myriad Pro"/>
              </a:rPr>
            </a:br>
            <a:endParaRPr lang="en-US" dirty="0">
              <a:latin typeface="Myriad Pro"/>
            </a:endParaRPr>
          </a:p>
          <a:p>
            <a:pPr marL="285750" indent="-285750">
              <a:buFont typeface="Arial" panose="020B0604020202020204" pitchFamily="34" charset="0"/>
              <a:buChar char="•"/>
            </a:pPr>
            <a:r>
              <a:rPr lang="en-US" dirty="0">
                <a:latin typeface="Myriad Pro"/>
              </a:rPr>
              <a:t>TX </a:t>
            </a:r>
            <a:r>
              <a:rPr lang="en-US" dirty="0" err="1">
                <a:latin typeface="Myriad Pro"/>
              </a:rPr>
              <a:t>BoS</a:t>
            </a:r>
            <a:r>
              <a:rPr lang="en-US" dirty="0">
                <a:latin typeface="Myriad Pro"/>
              </a:rPr>
              <a:t> </a:t>
            </a:r>
            <a:r>
              <a:rPr lang="en-US" dirty="0" err="1">
                <a:latin typeface="Myriad Pro"/>
              </a:rPr>
              <a:t>CoC</a:t>
            </a:r>
            <a:r>
              <a:rPr lang="en-US" dirty="0">
                <a:latin typeface="Myriad Pro"/>
              </a:rPr>
              <a:t> covers 215 of </a:t>
            </a:r>
            <a:br>
              <a:rPr lang="en-US" dirty="0">
                <a:latin typeface="Myriad Pro"/>
              </a:rPr>
            </a:br>
            <a:r>
              <a:rPr lang="en-US" dirty="0">
                <a:latin typeface="Myriad Pro"/>
              </a:rPr>
              <a:t>Texas’ 254 counties </a:t>
            </a:r>
            <a:br>
              <a:rPr lang="en-US" dirty="0">
                <a:latin typeface="Myriad Pro"/>
              </a:rPr>
            </a:br>
            <a:r>
              <a:rPr lang="en-US" dirty="0">
                <a:latin typeface="Myriad Pro"/>
              </a:rPr>
              <a:t>(86% of Texas’s land mass)</a:t>
            </a:r>
            <a:r>
              <a:rPr lang="en-US" altLang="en-US" dirty="0">
                <a:latin typeface="Myriad Pro"/>
              </a:rPr>
              <a:t>    </a:t>
            </a:r>
            <a:r>
              <a:rPr lang="en-US" altLang="en-US" dirty="0">
                <a:latin typeface="Calibri" pitchFamily="34" charset="0"/>
              </a:rPr>
              <a:t> </a:t>
            </a:r>
            <a:endParaRPr lang="en-US" dirty="0"/>
          </a:p>
        </p:txBody>
      </p:sp>
      <p:pic>
        <p:nvPicPr>
          <p:cNvPr id="7" name="Picture 6">
            <a:extLst>
              <a:ext uri="{FF2B5EF4-FFF2-40B4-BE49-F238E27FC236}">
                <a16:creationId xmlns:a16="http://schemas.microsoft.com/office/drawing/2014/main" id="{5AC8BF60-6E33-431F-8804-FF79A5465B38}"/>
              </a:ext>
            </a:extLst>
          </p:cNvPr>
          <p:cNvPicPr>
            <a:picLocks noChangeAspect="1"/>
          </p:cNvPicPr>
          <p:nvPr/>
        </p:nvPicPr>
        <p:blipFill>
          <a:blip r:embed="rId2"/>
          <a:stretch>
            <a:fillRect/>
          </a:stretch>
        </p:blipFill>
        <p:spPr>
          <a:xfrm>
            <a:off x="4572000" y="1619364"/>
            <a:ext cx="4237169" cy="3200556"/>
          </a:xfrm>
          <a:prstGeom prst="rect">
            <a:avLst/>
          </a:prstGeom>
        </p:spPr>
      </p:pic>
    </p:spTree>
    <p:extLst>
      <p:ext uri="{BB962C8B-B14F-4D97-AF65-F5344CB8AC3E}">
        <p14:creationId xmlns:p14="http://schemas.microsoft.com/office/powerpoint/2010/main" val="4244088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3F998CAC0D5A4D995B7ABCDBD034A4" ma:contentTypeVersion="10" ma:contentTypeDescription="Create a new document." ma:contentTypeScope="" ma:versionID="687c0c2c241c7b4003e2493f7f986dab">
  <xsd:schema xmlns:xsd="http://www.w3.org/2001/XMLSchema" xmlns:xs="http://www.w3.org/2001/XMLSchema" xmlns:p="http://schemas.microsoft.com/office/2006/metadata/properties" xmlns:ns2="ac21f1e0-219b-4f56-9766-95758546f8bc" xmlns:ns3="ebf2f72f-3374-4cad-9673-6b9545c847a3" targetNamespace="http://schemas.microsoft.com/office/2006/metadata/properties" ma:root="true" ma:fieldsID="e1fb29e58aeb654acd6ba09c2280be4e" ns2:_="" ns3:_="">
    <xsd:import namespace="ac21f1e0-219b-4f56-9766-95758546f8bc"/>
    <xsd:import namespace="ebf2f72f-3374-4cad-9673-6b9545c847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1f1e0-219b-4f56-9766-95758546f8b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f2f72f-3374-4cad-9673-6b9545c847a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B3DA46C4-3D98-4D35-A3EB-30BFE77A7C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21f1e0-219b-4f56-9766-95758546f8bc"/>
    <ds:schemaRef ds:uri="ebf2f72f-3374-4cad-9673-6b9545c847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1849</TotalTime>
  <Words>1110</Words>
  <Application>Microsoft Office PowerPoint</Application>
  <PresentationFormat>On-screen Show (16:9)</PresentationFormat>
  <Paragraphs>176</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Racial Disparities Analysis Using Data from Homeless Response Systems</vt:lpstr>
      <vt:lpstr>Community Profile: Texas - THN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Profile: Dallas - MDHA</vt:lpstr>
      <vt:lpstr>Community Profile: Dallas – PIT Trends</vt:lpstr>
      <vt:lpstr>Racial Disparities Analysis</vt:lpstr>
      <vt:lpstr>Racial Disparities Analysis – 2018 NOFA Application</vt:lpstr>
      <vt:lpstr>Racial Disparities Analysis – HMIS vs Census Population</vt:lpstr>
      <vt:lpstr>Racial Disparities Analysis – HMIS vs Census Population</vt:lpstr>
      <vt:lpstr>Racial Disparities Analysis – Positive Destination</vt:lpstr>
      <vt:lpstr>Racial Disparities Analysis – Length of Stay</vt:lpstr>
      <vt:lpstr>Racial Disparities Analysis – All Destinations</vt:lpstr>
      <vt:lpstr>Racial Disparities Analysis – Increased Income</vt:lpstr>
      <vt:lpstr>Racial Disparities Analysis – Comparing Results Across Multiple Regions</vt:lpstr>
      <vt:lpstr>Community Response: Dallas - MDHA</vt:lpstr>
      <vt:lpstr>Community Response: SPARC Report</vt:lpstr>
      <vt:lpstr>Creating the Racial Disparities Analysis</vt:lpstr>
      <vt:lpstr>Creating the Racial Disparities Analysis – Data Cubes</vt:lpstr>
      <vt:lpstr>Creating the Racial Disparities Analysis – Data Cubes</vt:lpstr>
      <vt:lpstr>Creating the Analysis – APR Results Recorded</vt:lpstr>
      <vt:lpstr>Creating the Analysis – APR Results Recorded</vt:lpstr>
      <vt:lpstr>Creating the Analysis – APR Results Recorded</vt:lpstr>
      <vt:lpstr>Creating the Analysis – APR Results Recorded</vt:lpstr>
      <vt:lpstr>Creating the Racial Disparities Analysis – Census Data</vt:lpstr>
      <vt:lpstr>Creating the Racial Disparities Analysis – Census Data</vt:lpstr>
      <vt:lpstr>Creating the Racial Disparities Analysis - Tableau </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Andrade, Nathan</cp:lastModifiedBy>
  <cp:revision>48</cp:revision>
  <dcterms:created xsi:type="dcterms:W3CDTF">2010-04-12T23:12:02Z</dcterms:created>
  <dcterms:modified xsi:type="dcterms:W3CDTF">2020-03-23T23:22:18Z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0x010100B23F998CAC0D5A4D995B7ABCDBD034A4</vt:lpwstr>
  </property>
</Properties>
</file>