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8" r:id="rId5"/>
    <p:sldId id="276" r:id="rId6"/>
    <p:sldId id="277" r:id="rId7"/>
    <p:sldId id="267" r:id="rId8"/>
    <p:sldId id="259" r:id="rId9"/>
    <p:sldId id="278" r:id="rId10"/>
    <p:sldId id="264" r:id="rId11"/>
    <p:sldId id="257" r:id="rId12"/>
    <p:sldId id="271" r:id="rId13"/>
    <p:sldId id="265" r:id="rId14"/>
    <p:sldId id="280" r:id="rId15"/>
    <p:sldId id="266" r:id="rId16"/>
    <p:sldId id="279" r:id="rId17"/>
    <p:sldId id="284" r:id="rId18"/>
    <p:sldId id="269" r:id="rId19"/>
    <p:sldId id="272" r:id="rId20"/>
    <p:sldId id="273" r:id="rId21"/>
    <p:sldId id="281" r:id="rId22"/>
    <p:sldId id="285" r:id="rId23"/>
    <p:sldId id="294" r:id="rId24"/>
    <p:sldId id="261" r:id="rId25"/>
    <p:sldId id="274" r:id="rId26"/>
    <p:sldId id="270" r:id="rId27"/>
    <p:sldId id="289" r:id="rId28"/>
    <p:sldId id="275" r:id="rId29"/>
    <p:sldId id="292" r:id="rId30"/>
    <p:sldId id="295" r:id="rId31"/>
    <p:sldId id="290" r:id="rId32"/>
    <p:sldId id="29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102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7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E69EE-25DD-410A-B91C-3567F3A01CD5}" type="datetimeFigureOut">
              <a:rPr lang="en-US" smtClean="0"/>
              <a:t>3/15/2020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5B0B5-F5CA-4F6E-8BFB-A11A14BC3CB9}" type="slidenum">
              <a:rPr lang="en-US" smtClean="0"/>
              <a:t>‹#›</a:t>
            </a:fld>
            <a:endParaRPr lang="en-US"/>
          </a:p>
        </p:txBody>
      </p:sp>
    </p:spTree>
    <p:extLst>
      <p:ext uri="{BB962C8B-B14F-4D97-AF65-F5344CB8AC3E}">
        <p14:creationId xmlns:p14="http://schemas.microsoft.com/office/powerpoint/2010/main" val="368975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B0B5-F5CA-4F6E-8BFB-A11A14BC3CB9}" type="slidenum">
              <a:rPr lang="en-US" smtClean="0"/>
              <a:t>3</a:t>
            </a:fld>
            <a:endParaRPr lang="en-US"/>
          </a:p>
        </p:txBody>
      </p:sp>
    </p:spTree>
    <p:extLst>
      <p:ext uri="{BB962C8B-B14F-4D97-AF65-F5344CB8AC3E}">
        <p14:creationId xmlns:p14="http://schemas.microsoft.com/office/powerpoint/2010/main" val="2228286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time each month to refresh the database of 21 projects = 10.5 hours </a:t>
            </a:r>
          </a:p>
          <a:p>
            <a:endParaRPr lang="en-US" dirty="0"/>
          </a:p>
        </p:txBody>
      </p:sp>
      <p:sp>
        <p:nvSpPr>
          <p:cNvPr id="4" name="Slide Number Placeholder 3"/>
          <p:cNvSpPr>
            <a:spLocks noGrp="1"/>
          </p:cNvSpPr>
          <p:nvPr>
            <p:ph type="sldNum" sz="quarter" idx="10"/>
          </p:nvPr>
        </p:nvSpPr>
        <p:spPr/>
        <p:txBody>
          <a:bodyPr/>
          <a:lstStyle/>
          <a:p>
            <a:fld id="{0AC5B0B5-F5CA-4F6E-8BFB-A11A14BC3CB9}" type="slidenum">
              <a:rPr lang="en-US" smtClean="0"/>
              <a:t>15</a:t>
            </a:fld>
            <a:endParaRPr lang="en-US"/>
          </a:p>
        </p:txBody>
      </p:sp>
    </p:spTree>
    <p:extLst>
      <p:ext uri="{BB962C8B-B14F-4D97-AF65-F5344CB8AC3E}">
        <p14:creationId xmlns:p14="http://schemas.microsoft.com/office/powerpoint/2010/main" val="1242445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Weighted </a:t>
            </a:r>
            <a:r>
              <a:rPr lang="en-US" dirty="0" err="1"/>
              <a:t>avg</a:t>
            </a:r>
            <a:r>
              <a:rPr lang="en-US" dirty="0"/>
              <a:t> takes both total # of clients and total LOS into consideration.  Those with largest cube have most upward impact on LOS figures.  Ideally change these to be by project type and target population (ES-FAM, ES-IND, TH-FAM, TH-IND, PH-FAM, PH-IND)</a:t>
            </a:r>
          </a:p>
        </p:txBody>
      </p:sp>
      <p:sp>
        <p:nvSpPr>
          <p:cNvPr id="4" name="Slide Number Placeholder 3"/>
          <p:cNvSpPr>
            <a:spLocks noGrp="1"/>
          </p:cNvSpPr>
          <p:nvPr>
            <p:ph type="sldNum" sz="quarter" idx="10"/>
          </p:nvPr>
        </p:nvSpPr>
        <p:spPr/>
        <p:txBody>
          <a:bodyPr/>
          <a:lstStyle/>
          <a:p>
            <a:fld id="{0AC5B0B5-F5CA-4F6E-8BFB-A11A14BC3CB9}" type="slidenum">
              <a:rPr lang="en-US" smtClean="0"/>
              <a:t>17</a:t>
            </a:fld>
            <a:endParaRPr lang="en-US"/>
          </a:p>
        </p:txBody>
      </p:sp>
    </p:spTree>
    <p:extLst>
      <p:ext uri="{BB962C8B-B14F-4D97-AF65-F5344CB8AC3E}">
        <p14:creationId xmlns:p14="http://schemas.microsoft.com/office/powerpoint/2010/main" val="117846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FMR figures for Lowell</a:t>
            </a:r>
          </a:p>
        </p:txBody>
      </p:sp>
      <p:sp>
        <p:nvSpPr>
          <p:cNvPr id="4" name="Slide Number Placeholder 3"/>
          <p:cNvSpPr>
            <a:spLocks noGrp="1"/>
          </p:cNvSpPr>
          <p:nvPr>
            <p:ph type="sldNum" sz="quarter" idx="10"/>
          </p:nvPr>
        </p:nvSpPr>
        <p:spPr/>
        <p:txBody>
          <a:bodyPr/>
          <a:lstStyle/>
          <a:p>
            <a:fld id="{0AC5B0B5-F5CA-4F6E-8BFB-A11A14BC3CB9}" type="slidenum">
              <a:rPr lang="en-US" smtClean="0"/>
              <a:t>7</a:t>
            </a:fld>
            <a:endParaRPr lang="en-US"/>
          </a:p>
        </p:txBody>
      </p:sp>
    </p:spTree>
    <p:extLst>
      <p:ext uri="{BB962C8B-B14F-4D97-AF65-F5344CB8AC3E}">
        <p14:creationId xmlns:p14="http://schemas.microsoft.com/office/powerpoint/2010/main" val="120681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details on opioid usage from PIT or other source</a:t>
            </a:r>
          </a:p>
          <a:p>
            <a:r>
              <a:rPr lang="en-US" dirty="0"/>
              <a:t>Get info on school transportation costs</a:t>
            </a:r>
          </a:p>
          <a:p>
            <a:r>
              <a:rPr lang="en-US" dirty="0"/>
              <a:t>Get info on school system ranking</a:t>
            </a:r>
          </a:p>
          <a:p>
            <a:r>
              <a:rPr lang="en-US" dirty="0"/>
              <a:t>http://www.mass.gov/eohhs/docs/dph/aids/2012-profiles/geographic-distribution.pdf</a:t>
            </a:r>
          </a:p>
          <a:p>
            <a:endParaRPr lang="en-US" dirty="0"/>
          </a:p>
        </p:txBody>
      </p:sp>
      <p:sp>
        <p:nvSpPr>
          <p:cNvPr id="4" name="Slide Number Placeholder 3"/>
          <p:cNvSpPr>
            <a:spLocks noGrp="1"/>
          </p:cNvSpPr>
          <p:nvPr>
            <p:ph type="sldNum" sz="quarter" idx="10"/>
          </p:nvPr>
        </p:nvSpPr>
        <p:spPr/>
        <p:txBody>
          <a:bodyPr/>
          <a:lstStyle/>
          <a:p>
            <a:fld id="{0AC5B0B5-F5CA-4F6E-8BFB-A11A14BC3CB9}" type="slidenum">
              <a:rPr lang="en-US" smtClean="0"/>
              <a:t>8</a:t>
            </a:fld>
            <a:endParaRPr lang="en-US"/>
          </a:p>
        </p:txBody>
      </p:sp>
    </p:spTree>
    <p:extLst>
      <p:ext uri="{BB962C8B-B14F-4D97-AF65-F5344CB8AC3E}">
        <p14:creationId xmlns:p14="http://schemas.microsoft.com/office/powerpoint/2010/main" val="360027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details on opioid usage from PIT or other source</a:t>
            </a:r>
          </a:p>
          <a:p>
            <a:r>
              <a:rPr lang="en-US" dirty="0"/>
              <a:t>Get info on school transportation costs</a:t>
            </a:r>
          </a:p>
          <a:p>
            <a:r>
              <a:rPr lang="en-US" dirty="0"/>
              <a:t>Get info on school system ranking</a:t>
            </a:r>
          </a:p>
          <a:p>
            <a:r>
              <a:rPr lang="en-US" dirty="0"/>
              <a:t>http://www.mass.gov/eohhs/docs/dph/aids/2012-profiles/geographic-distribution.pdf</a:t>
            </a:r>
          </a:p>
          <a:p>
            <a:endParaRPr lang="en-US" dirty="0"/>
          </a:p>
        </p:txBody>
      </p:sp>
      <p:sp>
        <p:nvSpPr>
          <p:cNvPr id="4" name="Slide Number Placeholder 3"/>
          <p:cNvSpPr>
            <a:spLocks noGrp="1"/>
          </p:cNvSpPr>
          <p:nvPr>
            <p:ph type="sldNum" sz="quarter" idx="10"/>
          </p:nvPr>
        </p:nvSpPr>
        <p:spPr/>
        <p:txBody>
          <a:bodyPr/>
          <a:lstStyle/>
          <a:p>
            <a:fld id="{0AC5B0B5-F5CA-4F6E-8BFB-A11A14BC3CB9}" type="slidenum">
              <a:rPr lang="en-US" smtClean="0"/>
              <a:t>9</a:t>
            </a:fld>
            <a:endParaRPr lang="en-US"/>
          </a:p>
        </p:txBody>
      </p:sp>
    </p:spTree>
    <p:extLst>
      <p:ext uri="{BB962C8B-B14F-4D97-AF65-F5344CB8AC3E}">
        <p14:creationId xmlns:p14="http://schemas.microsoft.com/office/powerpoint/2010/main" val="1420979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example of someone who said they were homeless earlier than they were.  </a:t>
            </a:r>
          </a:p>
        </p:txBody>
      </p:sp>
      <p:sp>
        <p:nvSpPr>
          <p:cNvPr id="4" name="Slide Number Placeholder 3"/>
          <p:cNvSpPr>
            <a:spLocks noGrp="1"/>
          </p:cNvSpPr>
          <p:nvPr>
            <p:ph type="sldNum" sz="quarter" idx="10"/>
          </p:nvPr>
        </p:nvSpPr>
        <p:spPr/>
        <p:txBody>
          <a:bodyPr/>
          <a:lstStyle/>
          <a:p>
            <a:fld id="{0AC5B0B5-F5CA-4F6E-8BFB-A11A14BC3CB9}" type="slidenum">
              <a:rPr lang="en-US" smtClean="0"/>
              <a:t>10</a:t>
            </a:fld>
            <a:endParaRPr lang="en-US"/>
          </a:p>
        </p:txBody>
      </p:sp>
    </p:spTree>
    <p:extLst>
      <p:ext uri="{BB962C8B-B14F-4D97-AF65-F5344CB8AC3E}">
        <p14:creationId xmlns:p14="http://schemas.microsoft.com/office/powerpoint/2010/main" val="38046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details on opioid usage from PIT or other source</a:t>
            </a:r>
          </a:p>
          <a:p>
            <a:r>
              <a:rPr lang="en-US" dirty="0"/>
              <a:t>Get info on school transportation costs</a:t>
            </a:r>
          </a:p>
        </p:txBody>
      </p:sp>
      <p:sp>
        <p:nvSpPr>
          <p:cNvPr id="4" name="Slide Number Placeholder 3"/>
          <p:cNvSpPr>
            <a:spLocks noGrp="1"/>
          </p:cNvSpPr>
          <p:nvPr>
            <p:ph type="sldNum" sz="quarter" idx="10"/>
          </p:nvPr>
        </p:nvSpPr>
        <p:spPr/>
        <p:txBody>
          <a:bodyPr/>
          <a:lstStyle/>
          <a:p>
            <a:fld id="{0AC5B0B5-F5CA-4F6E-8BFB-A11A14BC3CB9}" type="slidenum">
              <a:rPr lang="en-US" smtClean="0"/>
              <a:t>11</a:t>
            </a:fld>
            <a:endParaRPr lang="en-US"/>
          </a:p>
        </p:txBody>
      </p:sp>
    </p:spTree>
    <p:extLst>
      <p:ext uri="{BB962C8B-B14F-4D97-AF65-F5344CB8AC3E}">
        <p14:creationId xmlns:p14="http://schemas.microsoft.com/office/powerpoint/2010/main" val="2583736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details on opioid usage from PIT or other source</a:t>
            </a:r>
          </a:p>
          <a:p>
            <a:r>
              <a:rPr lang="en-US" dirty="0"/>
              <a:t>Get info on school transportation costs</a:t>
            </a:r>
          </a:p>
        </p:txBody>
      </p:sp>
      <p:sp>
        <p:nvSpPr>
          <p:cNvPr id="4" name="Slide Number Placeholder 3"/>
          <p:cNvSpPr>
            <a:spLocks noGrp="1"/>
          </p:cNvSpPr>
          <p:nvPr>
            <p:ph type="sldNum" sz="quarter" idx="10"/>
          </p:nvPr>
        </p:nvSpPr>
        <p:spPr/>
        <p:txBody>
          <a:bodyPr/>
          <a:lstStyle/>
          <a:p>
            <a:fld id="{0AC5B0B5-F5CA-4F6E-8BFB-A11A14BC3CB9}" type="slidenum">
              <a:rPr lang="en-US" smtClean="0"/>
              <a:t>12</a:t>
            </a:fld>
            <a:endParaRPr lang="en-US"/>
          </a:p>
        </p:txBody>
      </p:sp>
    </p:spTree>
    <p:extLst>
      <p:ext uri="{BB962C8B-B14F-4D97-AF65-F5344CB8AC3E}">
        <p14:creationId xmlns:p14="http://schemas.microsoft.com/office/powerpoint/2010/main" val="104856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example of someone who said they were homeless earlier than they were.  </a:t>
            </a:r>
          </a:p>
        </p:txBody>
      </p:sp>
      <p:sp>
        <p:nvSpPr>
          <p:cNvPr id="4" name="Slide Number Placeholder 3"/>
          <p:cNvSpPr>
            <a:spLocks noGrp="1"/>
          </p:cNvSpPr>
          <p:nvPr>
            <p:ph type="sldNum" sz="quarter" idx="10"/>
          </p:nvPr>
        </p:nvSpPr>
        <p:spPr/>
        <p:txBody>
          <a:bodyPr/>
          <a:lstStyle/>
          <a:p>
            <a:fld id="{0AC5B0B5-F5CA-4F6E-8BFB-A11A14BC3CB9}" type="slidenum">
              <a:rPr lang="en-US" smtClean="0"/>
              <a:t>13</a:t>
            </a:fld>
            <a:endParaRPr lang="en-US"/>
          </a:p>
        </p:txBody>
      </p:sp>
    </p:spTree>
    <p:extLst>
      <p:ext uri="{BB962C8B-B14F-4D97-AF65-F5344CB8AC3E}">
        <p14:creationId xmlns:p14="http://schemas.microsoft.com/office/powerpoint/2010/main" val="309238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SIMTECH</a:t>
            </a:r>
          </a:p>
        </p:txBody>
      </p:sp>
      <p:sp>
        <p:nvSpPr>
          <p:cNvPr id="4" name="Slide Number Placeholder 3"/>
          <p:cNvSpPr>
            <a:spLocks noGrp="1"/>
          </p:cNvSpPr>
          <p:nvPr>
            <p:ph type="sldNum" sz="quarter" idx="10"/>
          </p:nvPr>
        </p:nvSpPr>
        <p:spPr/>
        <p:txBody>
          <a:bodyPr/>
          <a:lstStyle/>
          <a:p>
            <a:fld id="{0AC5B0B5-F5CA-4F6E-8BFB-A11A14BC3CB9}" type="slidenum">
              <a:rPr lang="en-US" smtClean="0"/>
              <a:t>14</a:t>
            </a:fld>
            <a:endParaRPr lang="en-US"/>
          </a:p>
        </p:txBody>
      </p:sp>
    </p:spTree>
    <p:extLst>
      <p:ext uri="{BB962C8B-B14F-4D97-AF65-F5344CB8AC3E}">
        <p14:creationId xmlns:p14="http://schemas.microsoft.com/office/powerpoint/2010/main" val="2785398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AAB416-281D-294A-A0B6-FD1A81C0F57B}"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317129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AAB416-281D-294A-A0B6-FD1A81C0F57B}"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321371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AAB416-281D-294A-A0B6-FD1A81C0F57B}"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303976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AAB416-281D-294A-A0B6-FD1A81C0F57B}"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28153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B416-281D-294A-A0B6-FD1A81C0F57B}"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427438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AAB416-281D-294A-A0B6-FD1A81C0F57B}"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204413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AAB416-281D-294A-A0B6-FD1A81C0F57B}" type="datetimeFigureOut">
              <a:rPr lang="en-US" smtClean="0"/>
              <a:t>3/15/2020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31553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AAB416-281D-294A-A0B6-FD1A81C0F57B}" type="datetimeFigureOut">
              <a:rPr lang="en-US" smtClean="0"/>
              <a:t>3/15/2020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286699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B416-281D-294A-A0B6-FD1A81C0F57B}" type="datetimeFigureOut">
              <a:rPr lang="en-US" smtClean="0"/>
              <a:t>3/15/2020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267888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B416-281D-294A-A0B6-FD1A81C0F57B}"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154076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B416-281D-294A-A0B6-FD1A81C0F57B}"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411483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B416-281D-294A-A0B6-FD1A81C0F57B}" type="datetimeFigureOut">
              <a:rPr lang="en-US" smtClean="0"/>
              <a:t>3/15/2020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7241C-D2EB-7E45-AC1A-8B14C76D258B}" type="slidenum">
              <a:rPr lang="en-US" smtClean="0"/>
              <a:t>‹#›</a:t>
            </a:fld>
            <a:endParaRPr lang="en-US"/>
          </a:p>
        </p:txBody>
      </p:sp>
    </p:spTree>
    <p:extLst>
      <p:ext uri="{BB962C8B-B14F-4D97-AF65-F5344CB8AC3E}">
        <p14:creationId xmlns:p14="http://schemas.microsoft.com/office/powerpoint/2010/main" val="2538367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huduser.gov/portal/periodicals/cityscpe/vol20num1/ch6.pdf"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ssa.gov/policy/docs/ssb/v67n1/v67n1p53.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hudexchange.info/resources/documents/HMIS-Data-Standards-Manual-2017.pdf"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bostonglobe.com/metro/2018/04/05/cdc-investigate-puzzling-surge-hiv-lawrence-lowell-among-injecting-drug-users/XHgt4NKAgdxVKgdzH8TZbI/story.html?et_rid=1745530756&amp;s_campaign=todaysheadlines:newsletter" TargetMode="External"/><Relationship Id="rId5" Type="http://schemas.openxmlformats.org/officeDocument/2006/relationships/hyperlink" Target="https://www.mass.gov/lists/current-opioid-statistics"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695916" y="1313916"/>
            <a:ext cx="8096556" cy="2123658"/>
          </a:xfrm>
          <a:prstGeom prst="rect">
            <a:avLst/>
          </a:prstGeom>
          <a:noFill/>
        </p:spPr>
        <p:txBody>
          <a:bodyPr wrap="square" rtlCol="0">
            <a:spAutoFit/>
          </a:bodyPr>
          <a:lstStyle/>
          <a:p>
            <a:pPr algn="r"/>
            <a:r>
              <a:rPr lang="en-US" sz="3200" dirty="0"/>
              <a:t>When CE Best Practices Don’t Work:  </a:t>
            </a:r>
            <a:br>
              <a:rPr lang="en-US" sz="3200" dirty="0"/>
            </a:br>
            <a:r>
              <a:rPr lang="en-US" sz="3200" dirty="0"/>
              <a:t>Setting Up CE in Regions with Closed and Fragmented Data Systems</a:t>
            </a:r>
          </a:p>
          <a:p>
            <a:pPr algn="r"/>
            <a:r>
              <a:rPr lang="en-US" b="1" dirty="0">
                <a:latin typeface="Myriad Pro"/>
                <a:cs typeface="Myriad Pro"/>
              </a:rPr>
              <a:t>Mary Ann </a:t>
            </a:r>
            <a:r>
              <a:rPr lang="en-US" b="1" dirty="0" err="1">
                <a:latin typeface="Myriad Pro"/>
                <a:cs typeface="Myriad Pro"/>
              </a:rPr>
              <a:t>Priester</a:t>
            </a:r>
            <a:r>
              <a:rPr lang="en-US" b="1" dirty="0">
                <a:latin typeface="Myriad Pro"/>
                <a:cs typeface="Myriad Pro"/>
              </a:rPr>
              <a:t>, MSW, Mecklenburg County NC</a:t>
            </a:r>
          </a:p>
          <a:p>
            <a:pPr algn="r"/>
            <a:r>
              <a:rPr lang="en-US" b="1" dirty="0">
                <a:latin typeface="Myriad Pro"/>
                <a:cs typeface="Myriad Pro"/>
              </a:rPr>
              <a:t>Eddie Barber, </a:t>
            </a:r>
            <a:r>
              <a:rPr lang="en-US" b="1" dirty="0" err="1">
                <a:latin typeface="Myriad Pro"/>
                <a:cs typeface="Myriad Pro"/>
              </a:rPr>
              <a:t>Simtech</a:t>
            </a:r>
            <a:r>
              <a:rPr lang="en-US" b="1" dirty="0">
                <a:latin typeface="Myriad Pro"/>
                <a:cs typeface="Myriad Pro"/>
              </a:rPr>
              <a:t> Solutions Inc.</a:t>
            </a:r>
          </a:p>
        </p:txBody>
      </p:sp>
    </p:spTree>
    <p:extLst>
      <p:ext uri="{BB962C8B-B14F-4D97-AF65-F5344CB8AC3E}">
        <p14:creationId xmlns:p14="http://schemas.microsoft.com/office/powerpoint/2010/main" val="2820136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6117" y="914624"/>
            <a:ext cx="8698938" cy="5047536"/>
          </a:xfrm>
          <a:prstGeom prst="rect">
            <a:avLst/>
          </a:prstGeom>
          <a:noFill/>
        </p:spPr>
        <p:txBody>
          <a:bodyPr wrap="square" rtlCol="0">
            <a:spAutoFit/>
          </a:bodyPr>
          <a:lstStyle/>
          <a:p>
            <a:r>
              <a:rPr lang="en-US" sz="3200" b="1" dirty="0">
                <a:solidFill>
                  <a:srgbClr val="004379"/>
                </a:solidFill>
                <a:latin typeface="Myriad Pro"/>
                <a:cs typeface="Myriad Pro"/>
              </a:rPr>
              <a:t>Constraints with the current HUD Data Standards</a:t>
            </a:r>
          </a:p>
          <a:p>
            <a:pPr>
              <a:buClr>
                <a:srgbClr val="004379"/>
              </a:buClr>
            </a:pPr>
            <a:endParaRPr lang="fr-FR" sz="1600" dirty="0">
              <a:latin typeface="Myriad Pro"/>
              <a:cs typeface="Myriad Pro"/>
            </a:endParaRPr>
          </a:p>
          <a:p>
            <a:pPr marL="285750" indent="-285750">
              <a:buClr>
                <a:srgbClr val="004379"/>
              </a:buClr>
              <a:buFont typeface="Arial"/>
              <a:buChar char="•"/>
            </a:pPr>
            <a:r>
              <a:rPr lang="fr-FR" sz="2800" dirty="0" err="1">
                <a:latin typeface="Myriad Pro"/>
                <a:cs typeface="Myriad Pro"/>
              </a:rPr>
              <a:t>Lack</a:t>
            </a:r>
            <a:r>
              <a:rPr lang="fr-FR" sz="2800" dirty="0">
                <a:latin typeface="Myriad Pro"/>
                <a:cs typeface="Myriad Pro"/>
              </a:rPr>
              <a:t> of a </a:t>
            </a:r>
            <a:r>
              <a:rPr lang="fr-FR" sz="2800" dirty="0" err="1">
                <a:latin typeface="Myriad Pro"/>
                <a:cs typeface="Myriad Pro"/>
              </a:rPr>
              <a:t>common</a:t>
            </a:r>
            <a:r>
              <a:rPr lang="fr-FR" sz="2800" dirty="0">
                <a:latin typeface="Myriad Pro"/>
                <a:cs typeface="Myriad Pro"/>
              </a:rPr>
              <a:t>, future-proof, consent </a:t>
            </a:r>
            <a:r>
              <a:rPr lang="fr-FR" sz="2800" dirty="0" err="1">
                <a:latin typeface="Myriad Pro"/>
                <a:cs typeface="Myriad Pro"/>
              </a:rPr>
              <a:t>form</a:t>
            </a:r>
            <a:endParaRPr lang="fr-FR" sz="2800" dirty="0">
              <a:latin typeface="Myriad Pro"/>
              <a:cs typeface="Myriad Pro"/>
            </a:endParaRPr>
          </a:p>
          <a:p>
            <a:pPr marL="285750" indent="-285750">
              <a:buClr>
                <a:srgbClr val="004379"/>
              </a:buClr>
              <a:buFont typeface="Arial"/>
              <a:buChar char="•"/>
            </a:pPr>
            <a:r>
              <a:rPr lang="fr-FR" sz="2800" dirty="0">
                <a:latin typeface="Myriad Pro"/>
                <a:cs typeface="Myriad Pro"/>
              </a:rPr>
              <a:t>No consent </a:t>
            </a:r>
            <a:r>
              <a:rPr lang="fr-FR" sz="2800" dirty="0" err="1">
                <a:latin typeface="Myriad Pro"/>
                <a:cs typeface="Myriad Pro"/>
              </a:rPr>
              <a:t>tracking</a:t>
            </a:r>
            <a:r>
              <a:rPr lang="fr-FR" sz="2800" dirty="0">
                <a:latin typeface="Myriad Pro"/>
                <a:cs typeface="Myriad Pro"/>
              </a:rPr>
              <a:t> in HMIS Standards, or HUD CSV</a:t>
            </a:r>
          </a:p>
          <a:p>
            <a:pPr marL="285750" indent="-285750">
              <a:buClr>
                <a:srgbClr val="004379"/>
              </a:buClr>
              <a:buFont typeface="Arial"/>
              <a:buChar char="•"/>
            </a:pPr>
            <a:r>
              <a:rPr lang="fr-FR" sz="2800" dirty="0">
                <a:latin typeface="Myriad Pro"/>
                <a:cs typeface="Myriad Pro"/>
              </a:rPr>
              <a:t>HUD Standards do not support </a:t>
            </a:r>
            <a:r>
              <a:rPr lang="fr-FR" sz="2800" dirty="0" err="1">
                <a:latin typeface="Myriad Pro"/>
                <a:cs typeface="Myriad Pro"/>
              </a:rPr>
              <a:t>enrollments</a:t>
            </a:r>
            <a:r>
              <a:rPr lang="fr-FR" sz="2800" dirty="0">
                <a:latin typeface="Myriad Pro"/>
                <a:cs typeface="Myriad Pro"/>
              </a:rPr>
              <a:t> </a:t>
            </a:r>
            <a:r>
              <a:rPr lang="fr-FR" sz="2800" dirty="0" err="1">
                <a:latin typeface="Myriad Pro"/>
                <a:cs typeface="Myriad Pro"/>
              </a:rPr>
              <a:t>into</a:t>
            </a:r>
            <a:r>
              <a:rPr lang="fr-FR" sz="2800" dirty="0">
                <a:latin typeface="Myriad Pro"/>
                <a:cs typeface="Myriad Pro"/>
              </a:rPr>
              <a:t> a </a:t>
            </a:r>
            <a:r>
              <a:rPr lang="fr-FR" sz="2800" dirty="0" err="1">
                <a:latin typeface="Myriad Pro"/>
                <a:cs typeface="Myriad Pro"/>
              </a:rPr>
              <a:t>project</a:t>
            </a:r>
            <a:r>
              <a:rPr lang="fr-FR" sz="2800" dirty="0">
                <a:latin typeface="Myriad Pro"/>
                <a:cs typeface="Myriad Pro"/>
              </a:rPr>
              <a:t> </a:t>
            </a:r>
            <a:r>
              <a:rPr lang="fr-FR" sz="2800" u="sng" dirty="0">
                <a:latin typeface="Myriad Pro"/>
                <a:cs typeface="Myriad Pro"/>
              </a:rPr>
              <a:t>at a </a:t>
            </a:r>
            <a:r>
              <a:rPr lang="fr-FR" sz="2800" u="sng" dirty="0" err="1">
                <a:latin typeface="Myriad Pro"/>
                <a:cs typeface="Myriad Pro"/>
              </a:rPr>
              <a:t>physical</a:t>
            </a:r>
            <a:r>
              <a:rPr lang="fr-FR" sz="2800" u="sng" dirty="0">
                <a:latin typeface="Myriad Pro"/>
                <a:cs typeface="Myriad Pro"/>
              </a:rPr>
              <a:t> location</a:t>
            </a:r>
          </a:p>
          <a:p>
            <a:pPr marL="285750" indent="-285750">
              <a:buClr>
                <a:srgbClr val="004379"/>
              </a:buClr>
              <a:buFont typeface="Arial"/>
              <a:buChar char="•"/>
            </a:pPr>
            <a:r>
              <a:rPr lang="fr-FR" sz="2800" dirty="0" err="1">
                <a:latin typeface="Myriad Pro"/>
                <a:cs typeface="Myriad Pro"/>
              </a:rPr>
              <a:t>Lack</a:t>
            </a:r>
            <a:r>
              <a:rPr lang="fr-FR" sz="2800" dirty="0">
                <a:latin typeface="Myriad Pro"/>
                <a:cs typeface="Myriad Pro"/>
              </a:rPr>
              <a:t> of a </a:t>
            </a:r>
            <a:r>
              <a:rPr lang="fr-FR" sz="2800" dirty="0" err="1">
                <a:latin typeface="Myriad Pro"/>
                <a:cs typeface="Myriad Pro"/>
              </a:rPr>
              <a:t>Closed</a:t>
            </a:r>
            <a:r>
              <a:rPr lang="fr-FR" sz="2800" dirty="0">
                <a:latin typeface="Myriad Pro"/>
                <a:cs typeface="Myriad Pro"/>
              </a:rPr>
              <a:t>-Loop </a:t>
            </a:r>
            <a:r>
              <a:rPr lang="fr-FR" sz="2800" dirty="0" err="1">
                <a:latin typeface="Myriad Pro"/>
                <a:cs typeface="Myriad Pro"/>
              </a:rPr>
              <a:t>Referral</a:t>
            </a:r>
            <a:r>
              <a:rPr lang="fr-FR" sz="2800" dirty="0">
                <a:latin typeface="Myriad Pro"/>
                <a:cs typeface="Myriad Pro"/>
              </a:rPr>
              <a:t> API</a:t>
            </a:r>
          </a:p>
          <a:p>
            <a:pPr marL="285750" indent="-285750">
              <a:buClr>
                <a:srgbClr val="004379"/>
              </a:buClr>
              <a:buFont typeface="Arial"/>
              <a:buChar char="•"/>
            </a:pPr>
            <a:r>
              <a:rPr lang="fr-FR" sz="2800" dirty="0">
                <a:latin typeface="Myriad Pro"/>
                <a:cs typeface="Myriad Pro"/>
              </a:rPr>
              <a:t>Reliance on self-</a:t>
            </a:r>
            <a:r>
              <a:rPr lang="fr-FR" sz="2800" dirty="0" err="1">
                <a:latin typeface="Myriad Pro"/>
                <a:cs typeface="Myriad Pro"/>
              </a:rPr>
              <a:t>reported</a:t>
            </a:r>
            <a:r>
              <a:rPr lang="fr-FR" sz="2800" dirty="0">
                <a:latin typeface="Myriad Pro"/>
                <a:cs typeface="Myriad Pro"/>
              </a:rPr>
              <a:t> information </a:t>
            </a:r>
            <a:r>
              <a:rPr lang="fr-FR" sz="2800" dirty="0" err="1">
                <a:latin typeface="Myriad Pro"/>
                <a:cs typeface="Myriad Pro"/>
              </a:rPr>
              <a:t>corrupts</a:t>
            </a:r>
            <a:r>
              <a:rPr lang="fr-FR" sz="2800" dirty="0">
                <a:latin typeface="Myriad Pro"/>
                <a:cs typeface="Myriad Pro"/>
              </a:rPr>
              <a:t> the </a:t>
            </a:r>
            <a:r>
              <a:rPr lang="fr-FR" sz="2800" dirty="0" err="1">
                <a:latin typeface="Myriad Pro"/>
                <a:cs typeface="Myriad Pro"/>
              </a:rPr>
              <a:t>integrity</a:t>
            </a:r>
            <a:r>
              <a:rPr lang="fr-FR" sz="2800" dirty="0">
                <a:latin typeface="Myriad Pro"/>
                <a:cs typeface="Myriad Pro"/>
              </a:rPr>
              <a:t> of the data</a:t>
            </a:r>
          </a:p>
          <a:p>
            <a:pPr marL="285750" indent="-285750">
              <a:buClr>
                <a:srgbClr val="004379"/>
              </a:buClr>
              <a:buFont typeface="Arial"/>
              <a:buChar char="•"/>
            </a:pPr>
            <a:r>
              <a:rPr lang="fr-FR" sz="2800" dirty="0">
                <a:latin typeface="Myriad Pro"/>
                <a:cs typeface="Myriad Pro"/>
              </a:rPr>
              <a:t>No </a:t>
            </a:r>
            <a:r>
              <a:rPr lang="fr-FR" sz="2800" dirty="0" err="1">
                <a:latin typeface="Myriad Pro"/>
                <a:cs typeface="Myriad Pro"/>
              </a:rPr>
              <a:t>commonly</a:t>
            </a:r>
            <a:r>
              <a:rPr lang="fr-FR" sz="2800" dirty="0">
                <a:latin typeface="Myriad Pro"/>
                <a:cs typeface="Myriad Pro"/>
              </a:rPr>
              <a:t> </a:t>
            </a:r>
            <a:r>
              <a:rPr lang="fr-FR" sz="2800" dirty="0" err="1">
                <a:latin typeface="Myriad Pro"/>
                <a:cs typeface="Myriad Pro"/>
              </a:rPr>
              <a:t>endorsed</a:t>
            </a:r>
            <a:r>
              <a:rPr lang="fr-FR" sz="2800" dirty="0">
                <a:latin typeface="Myriad Pro"/>
                <a:cs typeface="Myriad Pro"/>
              </a:rPr>
              <a:t> </a:t>
            </a:r>
            <a:r>
              <a:rPr lang="fr-FR" sz="2800" dirty="0" err="1">
                <a:latin typeface="Myriad Pro"/>
                <a:cs typeface="Myriad Pro"/>
              </a:rPr>
              <a:t>vulnerability</a:t>
            </a:r>
            <a:r>
              <a:rPr lang="fr-FR" sz="2800" dirty="0">
                <a:latin typeface="Myriad Pro"/>
                <a:cs typeface="Myriad Pro"/>
              </a:rPr>
              <a:t> </a:t>
            </a:r>
            <a:r>
              <a:rPr lang="fr-FR" sz="2800" dirty="0" err="1">
                <a:latin typeface="Myriad Pro"/>
                <a:cs typeface="Myriad Pro"/>
              </a:rPr>
              <a:t>assessment</a:t>
            </a:r>
            <a:endParaRPr lang="en-US" dirty="0">
              <a:latin typeface="Myriad Pro"/>
              <a:cs typeface="Myriad Pro"/>
            </a:endParaRPr>
          </a:p>
          <a:p>
            <a:endParaRPr lang="en-US" dirty="0">
              <a:latin typeface="Myriad Pro"/>
              <a:cs typeface="Myriad Pro"/>
            </a:endParaRPr>
          </a:p>
        </p:txBody>
      </p:sp>
    </p:spTree>
    <p:extLst>
      <p:ext uri="{BB962C8B-B14F-4D97-AF65-F5344CB8AC3E}">
        <p14:creationId xmlns:p14="http://schemas.microsoft.com/office/powerpoint/2010/main" val="323338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26493" y="914624"/>
            <a:ext cx="8296721" cy="6124754"/>
          </a:xfrm>
          <a:prstGeom prst="rect">
            <a:avLst/>
          </a:prstGeom>
          <a:noFill/>
        </p:spPr>
        <p:txBody>
          <a:bodyPr wrap="square" rtlCol="0">
            <a:spAutoFit/>
          </a:bodyPr>
          <a:lstStyle/>
          <a:p>
            <a:r>
              <a:rPr lang="en-US" sz="3200" b="1" dirty="0">
                <a:solidFill>
                  <a:srgbClr val="004379"/>
                </a:solidFill>
                <a:latin typeface="Myriad Pro"/>
                <a:cs typeface="Myriad Pro"/>
              </a:rPr>
              <a:t>Key Challenges: State Infrastructure</a:t>
            </a:r>
          </a:p>
          <a:p>
            <a:pPr>
              <a:buClr>
                <a:srgbClr val="004379"/>
              </a:buClr>
            </a:pPr>
            <a:endParaRPr lang="fr-FR" sz="2800" dirty="0">
              <a:latin typeface="Myriad Pro"/>
              <a:cs typeface="Myriad Pro"/>
            </a:endParaRPr>
          </a:p>
          <a:p>
            <a:pPr marL="285750" indent="-285750">
              <a:buClr>
                <a:srgbClr val="004379"/>
              </a:buClr>
              <a:buFont typeface="Arial"/>
              <a:buChar char="•"/>
            </a:pPr>
            <a:r>
              <a:rPr lang="fr-FR" sz="2800" dirty="0" err="1">
                <a:latin typeface="Myriad Pro"/>
                <a:cs typeface="Myriad Pro"/>
              </a:rPr>
              <a:t>Homeless</a:t>
            </a:r>
            <a:r>
              <a:rPr lang="fr-FR" sz="2800" dirty="0">
                <a:latin typeface="Myriad Pro"/>
                <a:cs typeface="Myriad Pro"/>
              </a:rPr>
              <a:t> </a:t>
            </a:r>
            <a:r>
              <a:rPr lang="fr-FR" sz="2800" dirty="0" err="1">
                <a:latin typeface="Myriad Pro"/>
                <a:cs typeface="Myriad Pro"/>
              </a:rPr>
              <a:t>family</a:t>
            </a:r>
            <a:r>
              <a:rPr lang="fr-FR" sz="2800" dirty="0">
                <a:latin typeface="Myriad Pro"/>
                <a:cs typeface="Myriad Pro"/>
              </a:rPr>
              <a:t> </a:t>
            </a:r>
            <a:r>
              <a:rPr lang="fr-FR" sz="2800" dirty="0" err="1">
                <a:latin typeface="Myriad Pro"/>
                <a:cs typeface="Myriad Pro"/>
              </a:rPr>
              <a:t>shelter</a:t>
            </a:r>
            <a:r>
              <a:rPr lang="fr-FR" sz="2800" dirty="0">
                <a:latin typeface="Myriad Pro"/>
                <a:cs typeface="Myriad Pro"/>
              </a:rPr>
              <a:t> placements are </a:t>
            </a:r>
            <a:r>
              <a:rPr lang="fr-FR" sz="2800" dirty="0" err="1">
                <a:latin typeface="Myriad Pro"/>
                <a:cs typeface="Myriad Pro"/>
              </a:rPr>
              <a:t>controlled</a:t>
            </a:r>
            <a:r>
              <a:rPr lang="fr-FR" sz="2800" dirty="0">
                <a:latin typeface="Myriad Pro"/>
                <a:cs typeface="Myriad Pro"/>
              </a:rPr>
              <a:t> by the state (</a:t>
            </a:r>
            <a:r>
              <a:rPr lang="fr-FR" sz="2800" dirty="0" err="1">
                <a:latin typeface="Myriad Pro"/>
                <a:cs typeface="Myriad Pro"/>
              </a:rPr>
              <a:t>yet</a:t>
            </a:r>
            <a:r>
              <a:rPr lang="fr-FR" sz="2800" dirty="0">
                <a:latin typeface="Myriad Pro"/>
                <a:cs typeface="Myriad Pro"/>
              </a:rPr>
              <a:t> one </a:t>
            </a:r>
            <a:r>
              <a:rPr lang="fr-FR" sz="2800" dirty="0" err="1">
                <a:latin typeface="Myriad Pro"/>
                <a:cs typeface="Myriad Pro"/>
              </a:rPr>
              <a:t>half</a:t>
            </a:r>
            <a:r>
              <a:rPr lang="fr-FR" sz="2800" dirty="0">
                <a:latin typeface="Myriad Pro"/>
                <a:cs typeface="Myriad Pro"/>
              </a:rPr>
              <a:t> of the 17.3M in transportation </a:t>
            </a:r>
            <a:r>
              <a:rPr lang="fr-FR" sz="2800" dirty="0" err="1">
                <a:latin typeface="Myriad Pro"/>
                <a:cs typeface="Myriad Pro"/>
              </a:rPr>
              <a:t>costs</a:t>
            </a:r>
            <a:r>
              <a:rPr lang="fr-FR" sz="2800" dirty="0">
                <a:latin typeface="Myriad Pro"/>
                <a:cs typeface="Myriad Pro"/>
              </a:rPr>
              <a:t> </a:t>
            </a:r>
            <a:r>
              <a:rPr lang="fr-FR" sz="2800" dirty="0" err="1">
                <a:latin typeface="Myriad Pro"/>
                <a:cs typeface="Myriad Pro"/>
              </a:rPr>
              <a:t>spent</a:t>
            </a:r>
            <a:r>
              <a:rPr lang="fr-FR" sz="2800" dirty="0">
                <a:latin typeface="Myriad Pro"/>
                <a:cs typeface="Myriad Pro"/>
              </a:rPr>
              <a:t> in 2017 </a:t>
            </a:r>
            <a:r>
              <a:rPr lang="fr-FR" sz="2800" dirty="0" err="1">
                <a:latin typeface="Myriad Pro"/>
                <a:cs typeface="Myriad Pro"/>
              </a:rPr>
              <a:t>were</a:t>
            </a:r>
            <a:r>
              <a:rPr lang="fr-FR" sz="2800" dirty="0">
                <a:latin typeface="Myriad Pro"/>
                <a:cs typeface="Myriad Pro"/>
              </a:rPr>
              <a:t> </a:t>
            </a:r>
            <a:r>
              <a:rPr lang="fr-FR" sz="2800" dirty="0" err="1">
                <a:latin typeface="Myriad Pro"/>
                <a:cs typeface="Myriad Pro"/>
              </a:rPr>
              <a:t>paid</a:t>
            </a:r>
            <a:r>
              <a:rPr lang="fr-FR" sz="2800" dirty="0">
                <a:latin typeface="Myriad Pro"/>
                <a:cs typeface="Myriad Pro"/>
              </a:rPr>
              <a:t> for </a:t>
            </a:r>
            <a:r>
              <a:rPr lang="fr-FR" sz="2800" dirty="0" err="1">
                <a:latin typeface="Myriad Pro"/>
                <a:cs typeface="Myriad Pro"/>
              </a:rPr>
              <a:t>with</a:t>
            </a:r>
            <a:r>
              <a:rPr lang="fr-FR" sz="2800" dirty="0">
                <a:latin typeface="Myriad Pro"/>
                <a:cs typeface="Myriad Pro"/>
              </a:rPr>
              <a:t> local </a:t>
            </a:r>
            <a:r>
              <a:rPr lang="fr-FR" sz="2800" dirty="0" err="1">
                <a:latin typeface="Myriad Pro"/>
                <a:cs typeface="Myriad Pro"/>
              </a:rPr>
              <a:t>school</a:t>
            </a:r>
            <a:r>
              <a:rPr lang="fr-FR" sz="2800" dirty="0">
                <a:latin typeface="Myriad Pro"/>
                <a:cs typeface="Myriad Pro"/>
              </a:rPr>
              <a:t> budgets)</a:t>
            </a:r>
          </a:p>
          <a:p>
            <a:pPr marL="285750" indent="-285750">
              <a:buClr>
                <a:srgbClr val="004379"/>
              </a:buClr>
              <a:buFont typeface="Arial"/>
              <a:buChar char="•"/>
            </a:pPr>
            <a:r>
              <a:rPr lang="fr-FR" sz="2800" dirty="0">
                <a:latin typeface="Myriad Pro"/>
                <a:cs typeface="Myriad Pro"/>
              </a:rPr>
              <a:t>HMIS </a:t>
            </a:r>
            <a:r>
              <a:rPr lang="fr-FR" sz="2800" dirty="0" err="1">
                <a:latin typeface="Myriad Pro"/>
                <a:cs typeface="Myriad Pro"/>
              </a:rPr>
              <a:t>is</a:t>
            </a:r>
            <a:r>
              <a:rPr lang="fr-FR" sz="2800" dirty="0">
                <a:latin typeface="Myriad Pro"/>
                <a:cs typeface="Myriad Pro"/>
              </a:rPr>
              <a:t> </a:t>
            </a:r>
            <a:r>
              <a:rPr lang="fr-FR" sz="2800" dirty="0" err="1">
                <a:latin typeface="Myriad Pro"/>
                <a:cs typeface="Myriad Pro"/>
              </a:rPr>
              <a:t>managed</a:t>
            </a:r>
            <a:r>
              <a:rPr lang="fr-FR" sz="2800" dirty="0">
                <a:latin typeface="Myriad Pro"/>
                <a:cs typeface="Myriad Pro"/>
              </a:rPr>
              <a:t> by the state</a:t>
            </a:r>
          </a:p>
          <a:p>
            <a:pPr marL="285750" indent="-285750">
              <a:buClr>
                <a:srgbClr val="004379"/>
              </a:buClr>
              <a:buFont typeface="Arial"/>
              <a:buChar char="•"/>
            </a:pPr>
            <a:r>
              <a:rPr lang="fr-FR" sz="2800" dirty="0">
                <a:latin typeface="Myriad Pro"/>
                <a:cs typeface="Myriad Pro"/>
              </a:rPr>
              <a:t>HMIS </a:t>
            </a:r>
            <a:r>
              <a:rPr lang="fr-FR" sz="2800" dirty="0" err="1">
                <a:latin typeface="Myriad Pro"/>
                <a:cs typeface="Myriad Pro"/>
              </a:rPr>
              <a:t>is</a:t>
            </a:r>
            <a:r>
              <a:rPr lang="fr-FR" sz="2800" dirty="0">
                <a:latin typeface="Myriad Pro"/>
                <a:cs typeface="Myriad Pro"/>
              </a:rPr>
              <a:t> </a:t>
            </a:r>
            <a:r>
              <a:rPr lang="fr-FR" sz="2800" dirty="0" err="1">
                <a:latin typeface="Myriad Pro"/>
                <a:cs typeface="Myriad Pro"/>
              </a:rPr>
              <a:t>closed</a:t>
            </a:r>
            <a:r>
              <a:rPr lang="fr-FR" sz="2800" dirty="0">
                <a:latin typeface="Myriad Pro"/>
                <a:cs typeface="Myriad Pro"/>
              </a:rPr>
              <a:t> (i.e. no data sharing)</a:t>
            </a:r>
          </a:p>
          <a:p>
            <a:pPr marL="285750" indent="-285750">
              <a:buClr>
                <a:srgbClr val="004379"/>
              </a:buClr>
              <a:buFont typeface="Arial"/>
              <a:buChar char="•"/>
            </a:pPr>
            <a:r>
              <a:rPr lang="fr-FR" sz="2800" dirty="0">
                <a:latin typeface="Myriad Pro"/>
                <a:cs typeface="Myriad Pro"/>
              </a:rPr>
              <a:t>1 </a:t>
            </a:r>
            <a:r>
              <a:rPr lang="fr-FR" sz="2800" dirty="0" err="1">
                <a:latin typeface="Myriad Pro"/>
                <a:cs typeface="Myriad Pro"/>
              </a:rPr>
              <a:t>statewide</a:t>
            </a:r>
            <a:r>
              <a:rPr lang="fr-FR" sz="2800" dirty="0">
                <a:latin typeface="Myriad Pro"/>
                <a:cs typeface="Myriad Pro"/>
              </a:rPr>
              <a:t> PATH </a:t>
            </a:r>
            <a:r>
              <a:rPr lang="fr-FR" sz="2800" dirty="0" err="1">
                <a:latin typeface="Myriad Pro"/>
                <a:cs typeface="Myriad Pro"/>
              </a:rPr>
              <a:t>grantee</a:t>
            </a:r>
            <a:r>
              <a:rPr lang="fr-FR" sz="2800" dirty="0">
                <a:latin typeface="Myriad Pro"/>
                <a:cs typeface="Myriad Pro"/>
              </a:rPr>
              <a:t> (</a:t>
            </a:r>
            <a:r>
              <a:rPr lang="fr-FR" sz="2800" dirty="0" err="1">
                <a:latin typeface="Myriad Pro"/>
                <a:cs typeface="Myriad Pro"/>
              </a:rPr>
              <a:t>which</a:t>
            </a:r>
            <a:r>
              <a:rPr lang="fr-FR" sz="2800" dirty="0">
                <a:latin typeface="Myriad Pro"/>
                <a:cs typeface="Myriad Pro"/>
              </a:rPr>
              <a:t> </a:t>
            </a:r>
            <a:r>
              <a:rPr lang="fr-FR" sz="2800" dirty="0" err="1">
                <a:latin typeface="Myriad Pro"/>
                <a:cs typeface="Myriad Pro"/>
              </a:rPr>
              <a:t>needs</a:t>
            </a:r>
            <a:r>
              <a:rPr lang="fr-FR" sz="2800" dirty="0">
                <a:latin typeface="Myriad Pro"/>
                <a:cs typeface="Myriad Pro"/>
              </a:rPr>
              <a:t> </a:t>
            </a:r>
            <a:r>
              <a:rPr lang="fr-FR" sz="2800" dirty="0" err="1">
                <a:latin typeface="Myriad Pro"/>
                <a:cs typeface="Myriad Pro"/>
              </a:rPr>
              <a:t>medical</a:t>
            </a:r>
            <a:r>
              <a:rPr lang="fr-FR" sz="2800" dirty="0">
                <a:latin typeface="Myriad Pro"/>
                <a:cs typeface="Myriad Pro"/>
              </a:rPr>
              <a:t> </a:t>
            </a:r>
            <a:r>
              <a:rPr lang="fr-FR" sz="2800" dirty="0" err="1">
                <a:latin typeface="Myriad Pro"/>
                <a:cs typeface="Myriad Pro"/>
              </a:rPr>
              <a:t>billing</a:t>
            </a:r>
            <a:r>
              <a:rPr lang="fr-FR" sz="2800" dirty="0">
                <a:latin typeface="Myriad Pro"/>
                <a:cs typeface="Myriad Pro"/>
              </a:rPr>
              <a:t> software)</a:t>
            </a:r>
          </a:p>
          <a:p>
            <a:pPr marL="285750" indent="-285750">
              <a:buClr>
                <a:srgbClr val="004379"/>
              </a:buClr>
              <a:buFont typeface="Arial"/>
              <a:buChar char="•"/>
            </a:pPr>
            <a:r>
              <a:rPr lang="fr-FR" sz="2800" dirty="0">
                <a:latin typeface="Myriad Pro"/>
                <a:cs typeface="Myriad Pro"/>
              </a:rPr>
              <a:t>16 </a:t>
            </a:r>
            <a:r>
              <a:rPr lang="fr-FR" sz="2800" dirty="0" err="1">
                <a:latin typeface="Myriad Pro"/>
                <a:cs typeface="Myriad Pro"/>
              </a:rPr>
              <a:t>CoCs</a:t>
            </a:r>
            <a:r>
              <a:rPr lang="fr-FR" sz="2800" dirty="0">
                <a:latin typeface="Myriad Pro"/>
                <a:cs typeface="Myriad Pro"/>
              </a:rPr>
              <a:t> </a:t>
            </a:r>
            <a:r>
              <a:rPr lang="fr-FR" sz="2800" dirty="0" err="1">
                <a:latin typeface="Myriad Pro"/>
                <a:cs typeface="Myriad Pro"/>
              </a:rPr>
              <a:t>statewide</a:t>
            </a:r>
            <a:r>
              <a:rPr lang="fr-FR" sz="2800" dirty="0">
                <a:latin typeface="Myriad Pro"/>
                <a:cs typeface="Myriad Pro"/>
              </a:rPr>
              <a:t> </a:t>
            </a:r>
          </a:p>
          <a:p>
            <a:pPr marL="285750" indent="-285750">
              <a:buClr>
                <a:srgbClr val="004379"/>
              </a:buClr>
              <a:buFont typeface="Arial"/>
              <a:buChar char="•"/>
            </a:pPr>
            <a:r>
              <a:rPr lang="fr-FR" sz="2800" dirty="0">
                <a:latin typeface="Myriad Pro"/>
                <a:cs typeface="Myriad Pro"/>
              </a:rPr>
              <a:t>4 </a:t>
            </a:r>
            <a:r>
              <a:rPr lang="fr-FR" sz="2800" dirty="0" err="1">
                <a:latin typeface="Myriad Pro"/>
                <a:cs typeface="Myriad Pro"/>
              </a:rPr>
              <a:t>different</a:t>
            </a:r>
            <a:r>
              <a:rPr lang="fr-FR" sz="2800" dirty="0">
                <a:latin typeface="Myriad Pro"/>
                <a:cs typeface="Myriad Pro"/>
              </a:rPr>
              <a:t> </a:t>
            </a:r>
            <a:r>
              <a:rPr lang="fr-FR" sz="2800" dirty="0" err="1">
                <a:latin typeface="Myriad Pro"/>
                <a:cs typeface="Myriad Pro"/>
              </a:rPr>
              <a:t>primary</a:t>
            </a:r>
            <a:r>
              <a:rPr lang="fr-FR" sz="2800" dirty="0">
                <a:latin typeface="Myriad Pro"/>
                <a:cs typeface="Myriad Pro"/>
              </a:rPr>
              <a:t> HMIS </a:t>
            </a:r>
            <a:r>
              <a:rPr lang="fr-FR" sz="2800" dirty="0" err="1">
                <a:latin typeface="Myriad Pro"/>
                <a:cs typeface="Myriad Pro"/>
              </a:rPr>
              <a:t>systems</a:t>
            </a:r>
            <a:endParaRPr lang="fr-FR" sz="28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endParaRPr lang="en-US" dirty="0">
              <a:latin typeface="Myriad Pro"/>
              <a:cs typeface="Myriad Pro"/>
            </a:endParaRPr>
          </a:p>
          <a:p>
            <a:endParaRPr lang="en-US" dirty="0">
              <a:latin typeface="Myriad Pro"/>
              <a:cs typeface="Myriad Pro"/>
            </a:endParaRPr>
          </a:p>
        </p:txBody>
      </p:sp>
    </p:spTree>
    <p:extLst>
      <p:ext uri="{BB962C8B-B14F-4D97-AF65-F5344CB8AC3E}">
        <p14:creationId xmlns:p14="http://schemas.microsoft.com/office/powerpoint/2010/main" val="320064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26493" y="914624"/>
            <a:ext cx="8296721" cy="4154984"/>
          </a:xfrm>
          <a:prstGeom prst="rect">
            <a:avLst/>
          </a:prstGeom>
          <a:noFill/>
        </p:spPr>
        <p:txBody>
          <a:bodyPr wrap="square" rtlCol="0">
            <a:spAutoFit/>
          </a:bodyPr>
          <a:lstStyle/>
          <a:p>
            <a:r>
              <a:rPr lang="en-US" sz="3200" b="1" dirty="0">
                <a:solidFill>
                  <a:srgbClr val="004379"/>
                </a:solidFill>
                <a:latin typeface="Myriad Pro"/>
                <a:cs typeface="Myriad Pro"/>
              </a:rPr>
              <a:t>Key Challenges: Local Infrastructure</a:t>
            </a:r>
          </a:p>
          <a:p>
            <a:pPr>
              <a:buClr>
                <a:srgbClr val="004379"/>
              </a:buClr>
            </a:pPr>
            <a:endParaRPr lang="fr-FR" sz="2800" dirty="0">
              <a:latin typeface="Myriad Pro"/>
              <a:cs typeface="Myriad Pro"/>
            </a:endParaRPr>
          </a:p>
          <a:p>
            <a:pPr marL="285750" indent="-285750">
              <a:buClr>
                <a:srgbClr val="004379"/>
              </a:buClr>
              <a:buFont typeface="Arial"/>
              <a:buChar char="•"/>
            </a:pPr>
            <a:r>
              <a:rPr lang="fr-FR" sz="2800" dirty="0">
                <a:latin typeface="Myriad Pro"/>
                <a:cs typeface="Myriad Pro"/>
              </a:rPr>
              <a:t>Emergency </a:t>
            </a:r>
            <a:r>
              <a:rPr lang="fr-FR" sz="2800" dirty="0" err="1">
                <a:latin typeface="Myriad Pro"/>
                <a:cs typeface="Myriad Pro"/>
              </a:rPr>
              <a:t>shelter</a:t>
            </a:r>
            <a:r>
              <a:rPr lang="fr-FR" sz="2800" dirty="0">
                <a:latin typeface="Myriad Pro"/>
                <a:cs typeface="Myriad Pro"/>
              </a:rPr>
              <a:t> </a:t>
            </a:r>
            <a:r>
              <a:rPr lang="fr-FR" sz="2800" dirty="0" err="1">
                <a:latin typeface="Myriad Pro"/>
                <a:cs typeface="Myriad Pro"/>
              </a:rPr>
              <a:t>doesn’t</a:t>
            </a:r>
            <a:r>
              <a:rPr lang="fr-FR" sz="2800" dirty="0">
                <a:latin typeface="Myriad Pro"/>
                <a:cs typeface="Myriad Pro"/>
              </a:rPr>
              <a:t> </a:t>
            </a:r>
            <a:r>
              <a:rPr lang="fr-FR" sz="2800" dirty="0" err="1">
                <a:latin typeface="Myriad Pro"/>
                <a:cs typeface="Myriad Pro"/>
              </a:rPr>
              <a:t>receive</a:t>
            </a:r>
            <a:r>
              <a:rPr lang="fr-FR" sz="2800" dirty="0">
                <a:latin typeface="Myriad Pro"/>
                <a:cs typeface="Myriad Pro"/>
              </a:rPr>
              <a:t> </a:t>
            </a:r>
            <a:r>
              <a:rPr lang="fr-FR" sz="2800" dirty="0" err="1">
                <a:latin typeface="Myriad Pro"/>
                <a:cs typeface="Myriad Pro"/>
              </a:rPr>
              <a:t>CoC</a:t>
            </a:r>
            <a:r>
              <a:rPr lang="fr-FR" sz="2800" dirty="0">
                <a:latin typeface="Myriad Pro"/>
                <a:cs typeface="Myriad Pro"/>
              </a:rPr>
              <a:t> dollars </a:t>
            </a:r>
          </a:p>
          <a:p>
            <a:pPr marL="285750" indent="-285750">
              <a:buClr>
                <a:srgbClr val="004379"/>
              </a:buClr>
              <a:buFont typeface="Arial"/>
              <a:buChar char="•"/>
            </a:pPr>
            <a:r>
              <a:rPr lang="fr-FR" sz="2800" dirty="0">
                <a:latin typeface="Myriad Pro"/>
                <a:cs typeface="Myriad Pro"/>
              </a:rPr>
              <a:t>Emergency </a:t>
            </a:r>
            <a:r>
              <a:rPr lang="fr-FR" sz="2800" dirty="0" err="1">
                <a:latin typeface="Myriad Pro"/>
                <a:cs typeface="Myriad Pro"/>
              </a:rPr>
              <a:t>shelter</a:t>
            </a:r>
            <a:r>
              <a:rPr lang="fr-FR" sz="2800" dirty="0">
                <a:latin typeface="Myriad Pro"/>
                <a:cs typeface="Myriad Pro"/>
              </a:rPr>
              <a:t> </a:t>
            </a:r>
            <a:r>
              <a:rPr lang="fr-FR" sz="2800" dirty="0" err="1">
                <a:latin typeface="Myriad Pro"/>
                <a:cs typeface="Myriad Pro"/>
              </a:rPr>
              <a:t>doesn’t</a:t>
            </a:r>
            <a:r>
              <a:rPr lang="fr-FR" sz="2800" dirty="0">
                <a:latin typeface="Myriad Pro"/>
                <a:cs typeface="Myriad Pro"/>
              </a:rPr>
              <a:t> use a </a:t>
            </a:r>
            <a:r>
              <a:rPr lang="fr-FR" sz="2800" dirty="0" err="1">
                <a:latin typeface="Myriad Pro"/>
                <a:cs typeface="Myriad Pro"/>
              </a:rPr>
              <a:t>bed</a:t>
            </a:r>
            <a:r>
              <a:rPr lang="fr-FR" sz="2800" dirty="0">
                <a:latin typeface="Myriad Pro"/>
                <a:cs typeface="Myriad Pro"/>
              </a:rPr>
              <a:t> </a:t>
            </a:r>
            <a:r>
              <a:rPr lang="fr-FR" sz="2800" dirty="0" err="1">
                <a:latin typeface="Myriad Pro"/>
                <a:cs typeface="Myriad Pro"/>
              </a:rPr>
              <a:t>register</a:t>
            </a:r>
            <a:endParaRPr lang="fr-FR" sz="2800" dirty="0">
              <a:latin typeface="Myriad Pro"/>
              <a:cs typeface="Myriad Pro"/>
            </a:endParaRPr>
          </a:p>
          <a:p>
            <a:pPr marL="285750" indent="-285750">
              <a:buClr>
                <a:srgbClr val="004379"/>
              </a:buClr>
              <a:buFont typeface="Arial"/>
              <a:buChar char="•"/>
            </a:pPr>
            <a:r>
              <a:rPr lang="fr-FR" sz="2800" dirty="0">
                <a:latin typeface="Myriad Pro"/>
                <a:cs typeface="Myriad Pro"/>
              </a:rPr>
              <a:t>Emergency </a:t>
            </a:r>
            <a:r>
              <a:rPr lang="fr-FR" sz="2800" dirty="0" err="1">
                <a:latin typeface="Myriad Pro"/>
                <a:cs typeface="Myriad Pro"/>
              </a:rPr>
              <a:t>shelter</a:t>
            </a:r>
            <a:r>
              <a:rPr lang="fr-FR" sz="2800" dirty="0">
                <a:latin typeface="Myriad Pro"/>
                <a:cs typeface="Myriad Pro"/>
              </a:rPr>
              <a:t> </a:t>
            </a:r>
            <a:r>
              <a:rPr lang="fr-FR" sz="2800" dirty="0" err="1">
                <a:latin typeface="Myriad Pro"/>
                <a:cs typeface="Myriad Pro"/>
              </a:rPr>
              <a:t>isn’t</a:t>
            </a:r>
            <a:r>
              <a:rPr lang="fr-FR" sz="2800" dirty="0">
                <a:latin typeface="Myriad Pro"/>
                <a:cs typeface="Myriad Pro"/>
              </a:rPr>
              <a:t> </a:t>
            </a:r>
            <a:r>
              <a:rPr lang="fr-FR" sz="2800" dirty="0" err="1">
                <a:latin typeface="Myriad Pro"/>
                <a:cs typeface="Myriad Pro"/>
              </a:rPr>
              <a:t>low</a:t>
            </a:r>
            <a:r>
              <a:rPr lang="fr-FR" sz="2800" dirty="0">
                <a:latin typeface="Myriad Pro"/>
                <a:cs typeface="Myriad Pro"/>
              </a:rPr>
              <a:t> </a:t>
            </a:r>
            <a:r>
              <a:rPr lang="fr-FR" sz="2800" dirty="0" err="1">
                <a:latin typeface="Myriad Pro"/>
                <a:cs typeface="Myriad Pro"/>
              </a:rPr>
              <a:t>barrier</a:t>
            </a:r>
            <a:endParaRPr lang="fr-FR" sz="2800" dirty="0">
              <a:latin typeface="Myriad Pro"/>
              <a:cs typeface="Myriad Pro"/>
            </a:endParaRPr>
          </a:p>
          <a:p>
            <a:pPr marL="285750" indent="-285750">
              <a:buClr>
                <a:srgbClr val="004379"/>
              </a:buClr>
              <a:buFont typeface="Arial"/>
              <a:buChar char="•"/>
            </a:pPr>
            <a:r>
              <a:rPr lang="fr-FR" sz="2800" dirty="0" err="1">
                <a:latin typeface="Myriad Pro"/>
                <a:cs typeface="Myriad Pro"/>
              </a:rPr>
              <a:t>Unsheltered</a:t>
            </a:r>
            <a:r>
              <a:rPr lang="fr-FR" sz="2800" dirty="0">
                <a:latin typeface="Myriad Pro"/>
                <a:cs typeface="Myriad Pro"/>
              </a:rPr>
              <a:t> population </a:t>
            </a:r>
            <a:r>
              <a:rPr lang="fr-FR" sz="2800" dirty="0" err="1">
                <a:latin typeface="Myriad Pro"/>
                <a:cs typeface="Myriad Pro"/>
              </a:rPr>
              <a:t>is</a:t>
            </a:r>
            <a:r>
              <a:rPr lang="fr-FR" sz="2800" dirty="0">
                <a:latin typeface="Myriad Pro"/>
                <a:cs typeface="Myriad Pro"/>
              </a:rPr>
              <a:t> not </a:t>
            </a:r>
            <a:r>
              <a:rPr lang="fr-FR" sz="2800" dirty="0" err="1">
                <a:latin typeface="Myriad Pro"/>
                <a:cs typeface="Myriad Pro"/>
              </a:rPr>
              <a:t>well</a:t>
            </a:r>
            <a:r>
              <a:rPr lang="fr-FR" sz="2800" dirty="0">
                <a:latin typeface="Myriad Pro"/>
                <a:cs typeface="Myriad Pro"/>
              </a:rPr>
              <a:t> </a:t>
            </a:r>
            <a:r>
              <a:rPr lang="fr-FR" sz="2800" dirty="0" err="1">
                <a:latin typeface="Myriad Pro"/>
                <a:cs typeface="Myriad Pro"/>
              </a:rPr>
              <a:t>connected</a:t>
            </a:r>
            <a:endParaRPr lang="fr-FR" sz="2800" dirty="0">
              <a:latin typeface="Myriad Pro"/>
              <a:cs typeface="Myriad Pro"/>
            </a:endParaRPr>
          </a:p>
          <a:p>
            <a:pPr marL="285750" indent="-285750">
              <a:buClr>
                <a:srgbClr val="004379"/>
              </a:buClr>
              <a:buFont typeface="Arial"/>
              <a:buChar char="•"/>
            </a:pPr>
            <a:r>
              <a:rPr lang="fr-FR" sz="2800" dirty="0">
                <a:latin typeface="Myriad Pro"/>
                <a:cs typeface="Myriad Pro"/>
              </a:rPr>
              <a:t>Local VA </a:t>
            </a:r>
            <a:r>
              <a:rPr lang="fr-FR" sz="2800" dirty="0" err="1">
                <a:latin typeface="Myriad Pro"/>
                <a:cs typeface="Myriad Pro"/>
              </a:rPr>
              <a:t>operates</a:t>
            </a:r>
            <a:r>
              <a:rPr lang="fr-FR" sz="2800" dirty="0">
                <a:latin typeface="Myriad Pro"/>
                <a:cs typeface="Myriad Pro"/>
              </a:rPr>
              <a:t> in five </a:t>
            </a:r>
            <a:r>
              <a:rPr lang="fr-FR" sz="2800" dirty="0" err="1">
                <a:latin typeface="Myriad Pro"/>
                <a:cs typeface="Myriad Pro"/>
              </a:rPr>
              <a:t>CoCs</a:t>
            </a:r>
            <a:r>
              <a:rPr lang="fr-FR" sz="2800" dirty="0">
                <a:latin typeface="Myriad Pro"/>
                <a:cs typeface="Myriad Pro"/>
              </a:rPr>
              <a:t> (</a:t>
            </a:r>
            <a:r>
              <a:rPr lang="fr-FR" sz="2800" dirty="0" err="1">
                <a:latin typeface="Myriad Pro"/>
                <a:cs typeface="Myriad Pro"/>
              </a:rPr>
              <a:t>each</a:t>
            </a:r>
            <a:r>
              <a:rPr lang="fr-FR" sz="2800" dirty="0">
                <a:latin typeface="Myriad Pro"/>
                <a:cs typeface="Myriad Pro"/>
              </a:rPr>
              <a:t> </a:t>
            </a:r>
            <a:r>
              <a:rPr lang="fr-FR" sz="2800" dirty="0" err="1">
                <a:latin typeface="Myriad Pro"/>
                <a:cs typeface="Myriad Pro"/>
              </a:rPr>
              <a:t>with</a:t>
            </a:r>
            <a:r>
              <a:rPr lang="fr-FR" sz="2800" dirty="0">
                <a:latin typeface="Myriad Pro"/>
                <a:cs typeface="Myriad Pro"/>
              </a:rPr>
              <a:t> </a:t>
            </a:r>
            <a:r>
              <a:rPr lang="fr-FR" sz="2800" dirty="0" err="1">
                <a:latin typeface="Myriad Pro"/>
                <a:cs typeface="Myriad Pro"/>
              </a:rPr>
              <a:t>their</a:t>
            </a:r>
            <a:r>
              <a:rPr lang="fr-FR" sz="2800" dirty="0">
                <a:latin typeface="Myriad Pro"/>
                <a:cs typeface="Myriad Pro"/>
              </a:rPr>
              <a:t> </a:t>
            </a:r>
            <a:r>
              <a:rPr lang="fr-FR" sz="2800" dirty="0" err="1">
                <a:latin typeface="Myriad Pro"/>
                <a:cs typeface="Myriad Pro"/>
              </a:rPr>
              <a:t>own</a:t>
            </a:r>
            <a:r>
              <a:rPr lang="fr-FR" sz="2800" dirty="0">
                <a:latin typeface="Myriad Pro"/>
                <a:cs typeface="Myriad Pro"/>
              </a:rPr>
              <a:t> HMIS </a:t>
            </a:r>
            <a:r>
              <a:rPr lang="fr-FR" sz="2800" dirty="0" err="1">
                <a:latin typeface="Myriad Pro"/>
                <a:cs typeface="Myriad Pro"/>
              </a:rPr>
              <a:t>implementation</a:t>
            </a:r>
            <a:r>
              <a:rPr lang="fr-FR" sz="2800" dirty="0">
                <a:latin typeface="Myriad Pro"/>
                <a:cs typeface="Myriad Pro"/>
              </a:rPr>
              <a:t>)</a:t>
            </a:r>
            <a:endParaRPr lang="fr-FR" sz="1600" dirty="0">
              <a:latin typeface="Myriad Pro"/>
              <a:cs typeface="Myriad Pro"/>
            </a:endParaRPr>
          </a:p>
          <a:p>
            <a:endParaRPr lang="en-US" dirty="0">
              <a:latin typeface="Myriad Pro"/>
              <a:cs typeface="Myriad Pro"/>
            </a:endParaRPr>
          </a:p>
          <a:p>
            <a:endParaRPr lang="en-US" dirty="0">
              <a:latin typeface="Myriad Pro"/>
              <a:cs typeface="Myriad Pro"/>
            </a:endParaRPr>
          </a:p>
        </p:txBody>
      </p:sp>
    </p:spTree>
    <p:extLst>
      <p:ext uri="{BB962C8B-B14F-4D97-AF65-F5344CB8AC3E}">
        <p14:creationId xmlns:p14="http://schemas.microsoft.com/office/powerpoint/2010/main" val="3323121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6117" y="914624"/>
            <a:ext cx="8698938" cy="4462760"/>
          </a:xfrm>
          <a:prstGeom prst="rect">
            <a:avLst/>
          </a:prstGeom>
          <a:noFill/>
        </p:spPr>
        <p:txBody>
          <a:bodyPr wrap="square" rtlCol="0">
            <a:spAutoFit/>
          </a:bodyPr>
          <a:lstStyle/>
          <a:p>
            <a:r>
              <a:rPr lang="en-US" sz="3200" b="1" dirty="0">
                <a:solidFill>
                  <a:srgbClr val="004379"/>
                </a:solidFill>
                <a:latin typeface="Myriad Pro"/>
                <a:cs typeface="Myriad Pro"/>
              </a:rPr>
              <a:t>Local Factors Making CE Implementation Difficult</a:t>
            </a:r>
          </a:p>
          <a:p>
            <a:pPr>
              <a:buClr>
                <a:srgbClr val="004379"/>
              </a:buClr>
            </a:pPr>
            <a:endParaRPr lang="fr-FR" sz="1600" dirty="0">
              <a:latin typeface="Myriad Pro"/>
              <a:cs typeface="Myriad Pro"/>
            </a:endParaRPr>
          </a:p>
          <a:p>
            <a:pPr marL="285750" indent="-285750">
              <a:buClr>
                <a:srgbClr val="004379"/>
              </a:buClr>
              <a:buFont typeface="Arial"/>
              <a:buChar char="•"/>
            </a:pPr>
            <a:r>
              <a:rPr lang="fr-FR" sz="2800" dirty="0">
                <a:latin typeface="Myriad Pro"/>
                <a:cs typeface="Myriad Pro"/>
              </a:rPr>
              <a:t>Emergency </a:t>
            </a:r>
            <a:r>
              <a:rPr lang="fr-FR" sz="2800" dirty="0" err="1">
                <a:latin typeface="Myriad Pro"/>
                <a:cs typeface="Myriad Pro"/>
              </a:rPr>
              <a:t>shelter</a:t>
            </a:r>
            <a:r>
              <a:rPr lang="fr-FR" sz="2800" dirty="0">
                <a:latin typeface="Myriad Pro"/>
                <a:cs typeface="Myriad Pro"/>
              </a:rPr>
              <a:t> has issues </a:t>
            </a:r>
            <a:r>
              <a:rPr lang="fr-FR" sz="2800" dirty="0" err="1">
                <a:latin typeface="Myriad Pro"/>
                <a:cs typeface="Myriad Pro"/>
              </a:rPr>
              <a:t>tracking</a:t>
            </a:r>
            <a:r>
              <a:rPr lang="fr-FR" sz="2800" dirty="0">
                <a:latin typeface="Myriad Pro"/>
                <a:cs typeface="Myriad Pro"/>
              </a:rPr>
              <a:t> </a:t>
            </a:r>
            <a:r>
              <a:rPr lang="fr-FR" sz="2800" dirty="0" err="1">
                <a:latin typeface="Myriad Pro"/>
                <a:cs typeface="Myriad Pro"/>
              </a:rPr>
              <a:t>bed</a:t>
            </a:r>
            <a:r>
              <a:rPr lang="fr-FR" sz="2800" dirty="0">
                <a:latin typeface="Myriad Pro"/>
                <a:cs typeface="Myriad Pro"/>
              </a:rPr>
              <a:t> </a:t>
            </a:r>
            <a:r>
              <a:rPr lang="fr-FR" sz="2800" dirty="0" err="1">
                <a:latin typeface="Myriad Pro"/>
                <a:cs typeface="Myriad Pro"/>
              </a:rPr>
              <a:t>utilization</a:t>
            </a:r>
            <a:endParaRPr lang="fr-FR" sz="2800" dirty="0">
              <a:latin typeface="Myriad Pro"/>
              <a:cs typeface="Myriad Pro"/>
            </a:endParaRPr>
          </a:p>
          <a:p>
            <a:pPr marL="285750" indent="-285750">
              <a:buClr>
                <a:srgbClr val="004379"/>
              </a:buClr>
              <a:buFont typeface="Arial"/>
              <a:buChar char="•"/>
            </a:pPr>
            <a:r>
              <a:rPr lang="fr-FR" sz="2800" dirty="0">
                <a:latin typeface="Myriad Pro"/>
                <a:cs typeface="Myriad Pro"/>
              </a:rPr>
              <a:t>Street population </a:t>
            </a:r>
            <a:r>
              <a:rPr lang="fr-FR" sz="2800" dirty="0" err="1">
                <a:latin typeface="Myriad Pro"/>
                <a:cs typeface="Myriad Pro"/>
              </a:rPr>
              <a:t>is</a:t>
            </a:r>
            <a:r>
              <a:rPr lang="fr-FR" sz="2800" dirty="0">
                <a:latin typeface="Myriad Pro"/>
                <a:cs typeface="Myriad Pro"/>
              </a:rPr>
              <a:t> not </a:t>
            </a:r>
            <a:r>
              <a:rPr lang="fr-FR" sz="2800" dirty="0" err="1">
                <a:latin typeface="Myriad Pro"/>
                <a:cs typeface="Myriad Pro"/>
              </a:rPr>
              <a:t>engaged</a:t>
            </a:r>
            <a:endParaRPr lang="fr-FR" sz="2800" dirty="0">
              <a:latin typeface="Myriad Pro"/>
              <a:cs typeface="Myriad Pro"/>
            </a:endParaRPr>
          </a:p>
          <a:p>
            <a:pPr marL="285750" indent="-285750">
              <a:buClr>
                <a:srgbClr val="004379"/>
              </a:buClr>
              <a:buFont typeface="Arial"/>
              <a:buChar char="•"/>
            </a:pPr>
            <a:r>
              <a:rPr lang="fr-FR" sz="2800" dirty="0">
                <a:latin typeface="Myriad Pro"/>
                <a:cs typeface="Myriad Pro"/>
              </a:rPr>
              <a:t>Minimal PH </a:t>
            </a:r>
            <a:r>
              <a:rPr lang="fr-FR" sz="2800" dirty="0" err="1">
                <a:latin typeface="Myriad Pro"/>
                <a:cs typeface="Myriad Pro"/>
              </a:rPr>
              <a:t>bed</a:t>
            </a:r>
            <a:r>
              <a:rPr lang="fr-FR" sz="2800" dirty="0">
                <a:latin typeface="Myriad Pro"/>
                <a:cs typeface="Myriad Pro"/>
              </a:rPr>
              <a:t> turnover</a:t>
            </a:r>
          </a:p>
          <a:p>
            <a:pPr marL="285750" indent="-285750">
              <a:buClr>
                <a:srgbClr val="004379"/>
              </a:buClr>
              <a:buFont typeface="Arial"/>
              <a:buChar char="•"/>
            </a:pPr>
            <a:r>
              <a:rPr lang="fr-FR" sz="2800" dirty="0" err="1">
                <a:latin typeface="Myriad Pro"/>
                <a:cs typeface="Myriad Pro"/>
              </a:rPr>
              <a:t>Closed</a:t>
            </a:r>
            <a:r>
              <a:rPr lang="fr-FR" sz="2800" dirty="0">
                <a:latin typeface="Myriad Pro"/>
                <a:cs typeface="Myriad Pro"/>
              </a:rPr>
              <a:t> HMIS system</a:t>
            </a:r>
          </a:p>
          <a:p>
            <a:pPr marL="285750" indent="-285750">
              <a:buClr>
                <a:srgbClr val="004379"/>
              </a:buClr>
              <a:buFont typeface="Arial"/>
              <a:buChar char="•"/>
            </a:pPr>
            <a:r>
              <a:rPr lang="fr-FR" sz="2800" dirty="0" err="1">
                <a:latin typeface="Myriad Pro"/>
                <a:cs typeface="Myriad Pro"/>
              </a:rPr>
              <a:t>Neighboring</a:t>
            </a:r>
            <a:r>
              <a:rPr lang="fr-FR" sz="2800" dirty="0">
                <a:latin typeface="Myriad Pro"/>
                <a:cs typeface="Myriad Pro"/>
              </a:rPr>
              <a:t> </a:t>
            </a:r>
            <a:r>
              <a:rPr lang="fr-FR" sz="2800" dirty="0" err="1">
                <a:latin typeface="Myriad Pro"/>
                <a:cs typeface="Myriad Pro"/>
              </a:rPr>
              <a:t>regions</a:t>
            </a:r>
            <a:r>
              <a:rPr lang="fr-FR" sz="2800" dirty="0">
                <a:latin typeface="Myriad Pro"/>
                <a:cs typeface="Myriad Pro"/>
              </a:rPr>
              <a:t> have </a:t>
            </a:r>
            <a:r>
              <a:rPr lang="fr-FR" sz="2800" dirty="0" err="1">
                <a:latin typeface="Myriad Pro"/>
                <a:cs typeface="Myriad Pro"/>
              </a:rPr>
              <a:t>different</a:t>
            </a:r>
            <a:r>
              <a:rPr lang="fr-FR" sz="2800" dirty="0">
                <a:latin typeface="Myriad Pro"/>
                <a:cs typeface="Myriad Pro"/>
              </a:rPr>
              <a:t> </a:t>
            </a:r>
            <a:r>
              <a:rPr lang="fr-FR" sz="2800" dirty="0" err="1">
                <a:latin typeface="Myriad Pro"/>
                <a:cs typeface="Myriad Pro"/>
              </a:rPr>
              <a:t>approaches</a:t>
            </a:r>
            <a:r>
              <a:rPr lang="fr-FR" sz="2800" dirty="0">
                <a:latin typeface="Myriad Pro"/>
                <a:cs typeface="Myriad Pro"/>
              </a:rPr>
              <a:t> for </a:t>
            </a:r>
            <a:r>
              <a:rPr lang="fr-FR" sz="2800" dirty="0" err="1">
                <a:latin typeface="Myriad Pro"/>
                <a:cs typeface="Myriad Pro"/>
              </a:rPr>
              <a:t>prioritization</a:t>
            </a:r>
            <a:endParaRPr lang="fr-FR" sz="2800" dirty="0">
              <a:latin typeface="Myriad Pro"/>
              <a:cs typeface="Myriad Pro"/>
            </a:endParaRPr>
          </a:p>
          <a:p>
            <a:endParaRPr lang="en-US" dirty="0">
              <a:latin typeface="Myriad Pro"/>
              <a:cs typeface="Myriad Pro"/>
            </a:endParaRPr>
          </a:p>
          <a:p>
            <a:endParaRPr lang="en-US" dirty="0">
              <a:latin typeface="Myriad Pro"/>
              <a:cs typeface="Myriad Pro"/>
            </a:endParaRPr>
          </a:p>
        </p:txBody>
      </p:sp>
    </p:spTree>
    <p:extLst>
      <p:ext uri="{BB962C8B-B14F-4D97-AF65-F5344CB8AC3E}">
        <p14:creationId xmlns:p14="http://schemas.microsoft.com/office/powerpoint/2010/main" val="146190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03451" y="930809"/>
            <a:ext cx="8553282" cy="523220"/>
          </a:xfrm>
          <a:prstGeom prst="rect">
            <a:avLst/>
          </a:prstGeom>
          <a:noFill/>
        </p:spPr>
        <p:txBody>
          <a:bodyPr wrap="square" rtlCol="0">
            <a:spAutoFit/>
          </a:bodyPr>
          <a:lstStyle/>
          <a:p>
            <a:r>
              <a:rPr lang="en-US" sz="2800" b="1" dirty="0">
                <a:solidFill>
                  <a:srgbClr val="004379"/>
                </a:solidFill>
                <a:latin typeface="Myriad Pro"/>
                <a:cs typeface="Myriad Pro"/>
              </a:rPr>
              <a:t>First Attempt at CE for Individuals</a:t>
            </a:r>
            <a:endParaRPr lang="en-US" dirty="0">
              <a:latin typeface="Myriad Pro"/>
              <a:cs typeface="Myriad Pro"/>
            </a:endParaRPr>
          </a:p>
        </p:txBody>
      </p:sp>
      <p:pic>
        <p:nvPicPr>
          <p:cNvPr id="4" name="Picture 3">
            <a:extLst>
              <a:ext uri="{FF2B5EF4-FFF2-40B4-BE49-F238E27FC236}">
                <a16:creationId xmlns:a16="http://schemas.microsoft.com/office/drawing/2014/main" id="{25278A4B-3D35-47F8-8AD7-A9AD28182388}"/>
              </a:ext>
            </a:extLst>
          </p:cNvPr>
          <p:cNvPicPr>
            <a:picLocks noChangeAspect="1"/>
          </p:cNvPicPr>
          <p:nvPr/>
        </p:nvPicPr>
        <p:blipFill>
          <a:blip r:embed="rId4"/>
          <a:stretch>
            <a:fillRect/>
          </a:stretch>
        </p:blipFill>
        <p:spPr>
          <a:xfrm>
            <a:off x="173978" y="1545579"/>
            <a:ext cx="8651568" cy="2741443"/>
          </a:xfrm>
          <a:prstGeom prst="rect">
            <a:avLst/>
          </a:prstGeom>
        </p:spPr>
      </p:pic>
      <p:sp>
        <p:nvSpPr>
          <p:cNvPr id="6" name="TextBox 5">
            <a:extLst>
              <a:ext uri="{FF2B5EF4-FFF2-40B4-BE49-F238E27FC236}">
                <a16:creationId xmlns:a16="http://schemas.microsoft.com/office/drawing/2014/main" id="{6A1DAD5B-497D-4FD3-99CC-BF700BEF991D}"/>
              </a:ext>
            </a:extLst>
          </p:cNvPr>
          <p:cNvSpPr txBox="1"/>
          <p:nvPr/>
        </p:nvSpPr>
        <p:spPr>
          <a:xfrm>
            <a:off x="295359" y="4394755"/>
            <a:ext cx="8727260" cy="2031325"/>
          </a:xfrm>
          <a:prstGeom prst="rect">
            <a:avLst/>
          </a:prstGeom>
          <a:noFill/>
        </p:spPr>
        <p:txBody>
          <a:bodyPr wrap="square" rtlCol="0">
            <a:spAutoFit/>
          </a:bodyPr>
          <a:lstStyle/>
          <a:p>
            <a:r>
              <a:rPr lang="en-US" b="1" dirty="0"/>
              <a:t>Issues with Approach</a:t>
            </a:r>
            <a:endParaRPr lang="en-US" dirty="0"/>
          </a:p>
          <a:p>
            <a:pPr marL="285750" indent="-285750">
              <a:buFont typeface="Arial" panose="020B0604020202020204" pitchFamily="34" charset="0"/>
              <a:buChar char="•"/>
            </a:pPr>
            <a:r>
              <a:rPr lang="en-US" dirty="0"/>
              <a:t>Unsecure (people were emailing spreadsheet back and forth)</a:t>
            </a:r>
          </a:p>
          <a:p>
            <a:pPr marL="285750" indent="-285750">
              <a:buFont typeface="Arial" panose="020B0604020202020204" pitchFamily="34" charset="0"/>
              <a:buChar char="•"/>
            </a:pPr>
            <a:r>
              <a:rPr lang="en-US" dirty="0"/>
              <a:t>Version control issues </a:t>
            </a:r>
          </a:p>
          <a:p>
            <a:pPr marL="285750" indent="-285750">
              <a:buFont typeface="Arial" panose="020B0604020202020204" pitchFamily="34" charset="0"/>
              <a:buChar char="•"/>
            </a:pPr>
            <a:r>
              <a:rPr lang="en-US" dirty="0"/>
              <a:t>Hard to update and collaborate with others on</a:t>
            </a:r>
          </a:p>
          <a:p>
            <a:pPr marL="285750" indent="-285750">
              <a:buFont typeface="Arial" panose="020B0604020202020204" pitchFamily="34" charset="0"/>
              <a:buChar char="•"/>
            </a:pPr>
            <a:r>
              <a:rPr lang="en-US" dirty="0"/>
              <a:t>No set approach for prioritization</a:t>
            </a:r>
          </a:p>
          <a:p>
            <a:pPr marL="285750" indent="-285750">
              <a:buFont typeface="Arial" panose="020B0604020202020204" pitchFamily="34" charset="0"/>
              <a:buChar char="•"/>
            </a:pPr>
            <a:r>
              <a:rPr lang="en-US" dirty="0"/>
              <a:t>Not tied to HMIS</a:t>
            </a:r>
          </a:p>
          <a:p>
            <a:pPr marL="285750" indent="-285750">
              <a:buFont typeface="Arial" panose="020B0604020202020204" pitchFamily="34" charset="0"/>
              <a:buChar char="•"/>
            </a:pPr>
            <a:r>
              <a:rPr lang="en-US" dirty="0"/>
              <a:t>Insufficient information</a:t>
            </a:r>
          </a:p>
        </p:txBody>
      </p:sp>
    </p:spTree>
    <p:extLst>
      <p:ext uri="{BB962C8B-B14F-4D97-AF65-F5344CB8AC3E}">
        <p14:creationId xmlns:p14="http://schemas.microsoft.com/office/powerpoint/2010/main" val="413793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5359" y="906533"/>
            <a:ext cx="8553282" cy="523220"/>
          </a:xfrm>
          <a:prstGeom prst="rect">
            <a:avLst/>
          </a:prstGeom>
          <a:noFill/>
        </p:spPr>
        <p:txBody>
          <a:bodyPr wrap="square" rtlCol="0">
            <a:spAutoFit/>
          </a:bodyPr>
          <a:lstStyle/>
          <a:p>
            <a:r>
              <a:rPr lang="en-US" sz="2800" b="1" dirty="0">
                <a:solidFill>
                  <a:srgbClr val="004379"/>
                </a:solidFill>
                <a:latin typeface="Myriad Pro"/>
                <a:cs typeface="Myriad Pro"/>
              </a:rPr>
              <a:t>Establishing Baselines to Measure CE Progress</a:t>
            </a:r>
            <a:endParaRPr lang="en-US" dirty="0">
              <a:latin typeface="Myriad Pro"/>
              <a:cs typeface="Myriad Pro"/>
            </a:endParaRPr>
          </a:p>
        </p:txBody>
      </p:sp>
      <p:sp>
        <p:nvSpPr>
          <p:cNvPr id="4" name="TextBox 3">
            <a:extLst>
              <a:ext uri="{FF2B5EF4-FFF2-40B4-BE49-F238E27FC236}">
                <a16:creationId xmlns:a16="http://schemas.microsoft.com/office/drawing/2014/main" id="{DF6B5339-3557-4FFA-B49F-043CD886F922}"/>
              </a:ext>
            </a:extLst>
          </p:cNvPr>
          <p:cNvSpPr txBox="1"/>
          <p:nvPr/>
        </p:nvSpPr>
        <p:spPr>
          <a:xfrm>
            <a:off x="295359" y="1553671"/>
            <a:ext cx="8727260" cy="4524315"/>
          </a:xfrm>
          <a:prstGeom prst="rect">
            <a:avLst/>
          </a:prstGeom>
          <a:noFill/>
        </p:spPr>
        <p:txBody>
          <a:bodyPr wrap="square" rtlCol="0">
            <a:spAutoFit/>
          </a:bodyPr>
          <a:lstStyle/>
          <a:p>
            <a:r>
              <a:rPr lang="en-US" b="1" dirty="0"/>
              <a:t>Technical Requirements</a:t>
            </a:r>
          </a:p>
          <a:p>
            <a:pPr marL="285750" indent="-285750">
              <a:buFont typeface="Arial" panose="020B0604020202020204" pitchFamily="34" charset="0"/>
              <a:buChar char="•"/>
            </a:pPr>
            <a:r>
              <a:rPr lang="en-US" dirty="0"/>
              <a:t>21 Projects</a:t>
            </a:r>
          </a:p>
          <a:p>
            <a:pPr marL="285750" indent="-285750">
              <a:buFont typeface="Arial" panose="020B0604020202020204" pitchFamily="34" charset="0"/>
              <a:buChar char="•"/>
            </a:pPr>
            <a:r>
              <a:rPr lang="en-US" dirty="0"/>
              <a:t>Need 3 years of data for trend analysis (2 points don’t make a trend)</a:t>
            </a:r>
          </a:p>
          <a:p>
            <a:pPr marL="285750" indent="-285750">
              <a:buFont typeface="Arial" panose="020B0604020202020204" pitchFamily="34" charset="0"/>
              <a:buChar char="•"/>
            </a:pPr>
            <a:r>
              <a:rPr lang="en-US" dirty="0"/>
              <a:t>Monthly results show the impact of weather, funding cycles, seasonal employment, benefit payments, etc. on bed utilization</a:t>
            </a:r>
          </a:p>
          <a:p>
            <a:pPr marL="285750" indent="-285750">
              <a:buFont typeface="Arial" panose="020B0604020202020204" pitchFamily="34" charset="0"/>
              <a:buChar char="•"/>
            </a:pPr>
            <a:r>
              <a:rPr lang="en-US" dirty="0"/>
              <a:t>To be actionable intelligence, data needs to be refreshed at least monthly</a:t>
            </a:r>
          </a:p>
          <a:p>
            <a:pPr marL="285750" indent="-285750">
              <a:buFont typeface="Arial" panose="020B0604020202020204" pitchFamily="34" charset="0"/>
              <a:buChar char="•"/>
            </a:pPr>
            <a:r>
              <a:rPr lang="en-US" dirty="0"/>
              <a:t>Performance results should impact NOFA rankings</a:t>
            </a:r>
          </a:p>
          <a:p>
            <a:pPr marL="285750" indent="-285750">
              <a:buFont typeface="Arial" panose="020B0604020202020204" pitchFamily="34" charset="0"/>
              <a:buChar char="•"/>
            </a:pPr>
            <a:r>
              <a:rPr lang="en-US" dirty="0"/>
              <a:t>Dashboard needs to show both growth and proficiency for each project</a:t>
            </a:r>
          </a:p>
          <a:p>
            <a:pPr marL="742950" lvl="1" indent="-285750">
              <a:buFont typeface="Arial" panose="020B0604020202020204" pitchFamily="34" charset="0"/>
              <a:buChar char="•"/>
            </a:pPr>
            <a:r>
              <a:rPr lang="en-US" dirty="0"/>
              <a:t>Growth is measured by comparing current results from the project vs prior years</a:t>
            </a:r>
          </a:p>
          <a:p>
            <a:pPr marL="742950" lvl="1" indent="-285750">
              <a:buFont typeface="Arial" panose="020B0604020202020204" pitchFamily="34" charset="0"/>
              <a:buChar char="•"/>
            </a:pPr>
            <a:r>
              <a:rPr lang="en-US" dirty="0"/>
              <a:t>Proficiency measured by comparing project results against results of its peers</a:t>
            </a:r>
          </a:p>
          <a:p>
            <a:pPr lvl="1"/>
            <a:endParaRPr lang="en-US" dirty="0"/>
          </a:p>
          <a:p>
            <a:r>
              <a:rPr lang="en-US" b="1" dirty="0"/>
              <a:t>Overhead to Support the Dashboard</a:t>
            </a:r>
          </a:p>
          <a:p>
            <a:pPr marL="285750" indent="-285750">
              <a:buFont typeface="Arial" panose="020B0604020202020204" pitchFamily="34" charset="0"/>
              <a:buChar char="•"/>
            </a:pPr>
            <a:r>
              <a:rPr lang="en-US" dirty="0"/>
              <a:t>Estimated time to run one APR and post the results to a separate database = 30 minutes</a:t>
            </a:r>
          </a:p>
          <a:p>
            <a:pPr marL="285750" indent="-285750">
              <a:buFont typeface="Arial" panose="020B0604020202020204" pitchFamily="34" charset="0"/>
              <a:buChar char="•"/>
            </a:pPr>
            <a:r>
              <a:rPr lang="en-US" dirty="0"/>
              <a:t>Total time to manually populate the data cube… </a:t>
            </a:r>
          </a:p>
          <a:p>
            <a:pPr marL="285750" indent="-285750">
              <a:buFont typeface="Arial" panose="020B0604020202020204" pitchFamily="34" charset="0"/>
              <a:buChar char="•"/>
            </a:pPr>
            <a:endParaRPr lang="en-US" dirty="0"/>
          </a:p>
          <a:p>
            <a:r>
              <a:rPr lang="en-US" dirty="0"/>
              <a:t>		21 projects x 36 months x 30 minutes =22,680 minutes (or 378 hours)</a:t>
            </a:r>
          </a:p>
        </p:txBody>
      </p:sp>
    </p:spTree>
    <p:extLst>
      <p:ext uri="{BB962C8B-B14F-4D97-AF65-F5344CB8AC3E}">
        <p14:creationId xmlns:p14="http://schemas.microsoft.com/office/powerpoint/2010/main" val="4053534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5359" y="906533"/>
            <a:ext cx="8553282" cy="523220"/>
          </a:xfrm>
          <a:prstGeom prst="rect">
            <a:avLst/>
          </a:prstGeom>
          <a:noFill/>
        </p:spPr>
        <p:txBody>
          <a:bodyPr wrap="square" rtlCol="0">
            <a:spAutoFit/>
          </a:bodyPr>
          <a:lstStyle/>
          <a:p>
            <a:r>
              <a:rPr lang="en-US" sz="2800" b="1" dirty="0">
                <a:solidFill>
                  <a:srgbClr val="004379"/>
                </a:solidFill>
                <a:latin typeface="Myriad Pro"/>
                <a:cs typeface="Myriad Pro"/>
              </a:rPr>
              <a:t>HMIS Data Cube Process Flow</a:t>
            </a:r>
            <a:endParaRPr lang="en-US" dirty="0">
              <a:latin typeface="Myriad Pro"/>
              <a:cs typeface="Myriad Pro"/>
            </a:endParaRPr>
          </a:p>
        </p:txBody>
      </p:sp>
      <p:pic>
        <p:nvPicPr>
          <p:cNvPr id="6" name="Picture 5">
            <a:extLst>
              <a:ext uri="{FF2B5EF4-FFF2-40B4-BE49-F238E27FC236}">
                <a16:creationId xmlns:a16="http://schemas.microsoft.com/office/drawing/2014/main" id="{6E789FE1-4B2A-4304-80E6-6C6F612DAAE2}"/>
              </a:ext>
            </a:extLst>
          </p:cNvPr>
          <p:cNvPicPr>
            <a:picLocks noChangeAspect="1"/>
          </p:cNvPicPr>
          <p:nvPr/>
        </p:nvPicPr>
        <p:blipFill>
          <a:blip r:embed="rId3"/>
          <a:stretch>
            <a:fillRect/>
          </a:stretch>
        </p:blipFill>
        <p:spPr>
          <a:xfrm>
            <a:off x="599276" y="1470212"/>
            <a:ext cx="7962098" cy="5050450"/>
          </a:xfrm>
          <a:prstGeom prst="rect">
            <a:avLst/>
          </a:prstGeom>
        </p:spPr>
      </p:pic>
    </p:spTree>
    <p:extLst>
      <p:ext uri="{BB962C8B-B14F-4D97-AF65-F5344CB8AC3E}">
        <p14:creationId xmlns:p14="http://schemas.microsoft.com/office/powerpoint/2010/main" val="3606431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5359" y="825613"/>
            <a:ext cx="8553282" cy="523220"/>
          </a:xfrm>
          <a:prstGeom prst="rect">
            <a:avLst/>
          </a:prstGeom>
          <a:noFill/>
        </p:spPr>
        <p:txBody>
          <a:bodyPr wrap="square" rtlCol="0">
            <a:spAutoFit/>
          </a:bodyPr>
          <a:lstStyle/>
          <a:p>
            <a:r>
              <a:rPr lang="en-US" sz="2800" b="1" dirty="0">
                <a:solidFill>
                  <a:srgbClr val="004379"/>
                </a:solidFill>
                <a:latin typeface="Myriad Pro"/>
                <a:cs typeface="Myriad Pro"/>
              </a:rPr>
              <a:t>Project Performance Measures</a:t>
            </a:r>
            <a:endParaRPr lang="en-US" dirty="0">
              <a:latin typeface="Myriad Pro"/>
              <a:cs typeface="Myriad Pro"/>
            </a:endParaRPr>
          </a:p>
        </p:txBody>
      </p:sp>
      <p:pic>
        <p:nvPicPr>
          <p:cNvPr id="4" name="Picture 3">
            <a:extLst>
              <a:ext uri="{FF2B5EF4-FFF2-40B4-BE49-F238E27FC236}">
                <a16:creationId xmlns:a16="http://schemas.microsoft.com/office/drawing/2014/main" id="{CC353038-8545-4569-B1C9-EC736AE0D6D0}"/>
              </a:ext>
            </a:extLst>
          </p:cNvPr>
          <p:cNvPicPr>
            <a:picLocks noChangeAspect="1"/>
          </p:cNvPicPr>
          <p:nvPr/>
        </p:nvPicPr>
        <p:blipFill>
          <a:blip r:embed="rId4"/>
          <a:stretch>
            <a:fillRect/>
          </a:stretch>
        </p:blipFill>
        <p:spPr>
          <a:xfrm>
            <a:off x="906307" y="1276005"/>
            <a:ext cx="7428488" cy="5329753"/>
          </a:xfrm>
          <a:prstGeom prst="rect">
            <a:avLst/>
          </a:prstGeom>
        </p:spPr>
      </p:pic>
    </p:spTree>
    <p:extLst>
      <p:ext uri="{BB962C8B-B14F-4D97-AF65-F5344CB8AC3E}">
        <p14:creationId xmlns:p14="http://schemas.microsoft.com/office/powerpoint/2010/main" val="3712033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5359" y="906533"/>
            <a:ext cx="8553282" cy="523220"/>
          </a:xfrm>
          <a:prstGeom prst="rect">
            <a:avLst/>
          </a:prstGeom>
          <a:noFill/>
        </p:spPr>
        <p:txBody>
          <a:bodyPr wrap="square" rtlCol="0">
            <a:spAutoFit/>
          </a:bodyPr>
          <a:lstStyle/>
          <a:p>
            <a:r>
              <a:rPr lang="en-US" sz="2800" b="1" dirty="0">
                <a:solidFill>
                  <a:srgbClr val="004379"/>
                </a:solidFill>
                <a:latin typeface="Myriad Pro"/>
                <a:cs typeface="Myriad Pro"/>
              </a:rPr>
              <a:t>Second Attempt at CE for Individuals</a:t>
            </a:r>
            <a:endParaRPr lang="en-US" dirty="0">
              <a:latin typeface="Myriad Pro"/>
              <a:cs typeface="Myriad Pro"/>
            </a:endParaRPr>
          </a:p>
        </p:txBody>
      </p:sp>
      <p:pic>
        <p:nvPicPr>
          <p:cNvPr id="5" name="Picture 4">
            <a:extLst>
              <a:ext uri="{FF2B5EF4-FFF2-40B4-BE49-F238E27FC236}">
                <a16:creationId xmlns:a16="http://schemas.microsoft.com/office/drawing/2014/main" id="{6422C000-0C60-4A26-9B5B-73E5899ED498}"/>
              </a:ext>
            </a:extLst>
          </p:cNvPr>
          <p:cNvPicPr>
            <a:picLocks noChangeAspect="1"/>
          </p:cNvPicPr>
          <p:nvPr/>
        </p:nvPicPr>
        <p:blipFill>
          <a:blip r:embed="rId3"/>
          <a:stretch>
            <a:fillRect/>
          </a:stretch>
        </p:blipFill>
        <p:spPr>
          <a:xfrm>
            <a:off x="2817412" y="1437846"/>
            <a:ext cx="5960211" cy="4908408"/>
          </a:xfrm>
          <a:prstGeom prst="rect">
            <a:avLst/>
          </a:prstGeom>
        </p:spPr>
      </p:pic>
      <p:sp>
        <p:nvSpPr>
          <p:cNvPr id="6" name="Rectangle 5">
            <a:extLst>
              <a:ext uri="{FF2B5EF4-FFF2-40B4-BE49-F238E27FC236}">
                <a16:creationId xmlns:a16="http://schemas.microsoft.com/office/drawing/2014/main" id="{1B72F720-11A9-42F0-8A62-D0D5B6CB80A5}"/>
              </a:ext>
            </a:extLst>
          </p:cNvPr>
          <p:cNvSpPr/>
          <p:nvPr/>
        </p:nvSpPr>
        <p:spPr>
          <a:xfrm>
            <a:off x="432924" y="1736121"/>
            <a:ext cx="2325607" cy="2031325"/>
          </a:xfrm>
          <a:prstGeom prst="rect">
            <a:avLst/>
          </a:prstGeom>
        </p:spPr>
        <p:txBody>
          <a:bodyPr wrap="square">
            <a:spAutoFit/>
          </a:bodyPr>
          <a:lstStyle/>
          <a:p>
            <a:r>
              <a:rPr lang="en-US" b="1" dirty="0"/>
              <a:t>Approach</a:t>
            </a:r>
            <a:endParaRPr lang="en-US" dirty="0"/>
          </a:p>
          <a:p>
            <a:r>
              <a:rPr lang="en-US" dirty="0"/>
              <a:t>Implement prioritized, filterable, “by name lists” that rely on self-reported client information that is captured in HMIS</a:t>
            </a:r>
          </a:p>
        </p:txBody>
      </p:sp>
    </p:spTree>
    <p:extLst>
      <p:ext uri="{BB962C8B-B14F-4D97-AF65-F5344CB8AC3E}">
        <p14:creationId xmlns:p14="http://schemas.microsoft.com/office/powerpoint/2010/main" val="3620137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5359" y="930809"/>
            <a:ext cx="8553282" cy="523220"/>
          </a:xfrm>
          <a:prstGeom prst="rect">
            <a:avLst/>
          </a:prstGeom>
          <a:noFill/>
        </p:spPr>
        <p:txBody>
          <a:bodyPr wrap="square" rtlCol="0">
            <a:spAutoFit/>
          </a:bodyPr>
          <a:lstStyle/>
          <a:p>
            <a:r>
              <a:rPr lang="en-US" sz="2800" b="1" dirty="0">
                <a:solidFill>
                  <a:srgbClr val="004379"/>
                </a:solidFill>
                <a:latin typeface="Myriad Pro"/>
                <a:cs typeface="Myriad Pro"/>
              </a:rPr>
              <a:t>Second Attempt at CE for Individuals</a:t>
            </a:r>
            <a:endParaRPr lang="en-US" dirty="0">
              <a:latin typeface="Myriad Pro"/>
              <a:cs typeface="Myriad Pro"/>
            </a:endParaRPr>
          </a:p>
        </p:txBody>
      </p:sp>
      <p:sp>
        <p:nvSpPr>
          <p:cNvPr id="6" name="TextBox 5">
            <a:extLst>
              <a:ext uri="{FF2B5EF4-FFF2-40B4-BE49-F238E27FC236}">
                <a16:creationId xmlns:a16="http://schemas.microsoft.com/office/drawing/2014/main" id="{6A1DAD5B-497D-4FD3-99CC-BF700BEF991D}"/>
              </a:ext>
            </a:extLst>
          </p:cNvPr>
          <p:cNvSpPr txBox="1"/>
          <p:nvPr/>
        </p:nvSpPr>
        <p:spPr>
          <a:xfrm>
            <a:off x="295359" y="3419665"/>
            <a:ext cx="8727260" cy="2585323"/>
          </a:xfrm>
          <a:prstGeom prst="rect">
            <a:avLst/>
          </a:prstGeom>
          <a:noFill/>
        </p:spPr>
        <p:txBody>
          <a:bodyPr wrap="square" rtlCol="0">
            <a:spAutoFit/>
          </a:bodyPr>
          <a:lstStyle/>
          <a:p>
            <a:pPr marL="285750" indent="-285750">
              <a:buFont typeface="Arial" panose="020B0604020202020204" pitchFamily="34" charset="0"/>
              <a:buChar char="•"/>
            </a:pPr>
            <a:endParaRPr lang="en-US" dirty="0"/>
          </a:p>
          <a:p>
            <a:r>
              <a:rPr lang="en-US" b="1" dirty="0"/>
              <a:t>Issues with Approach</a:t>
            </a:r>
          </a:p>
          <a:p>
            <a:r>
              <a:rPr lang="en-US" dirty="0"/>
              <a:t>Data quality in the shelter is unreliable.  </a:t>
            </a:r>
          </a:p>
          <a:p>
            <a:pPr marL="742950" lvl="1" indent="-285750">
              <a:buFont typeface="Arial" panose="020B0604020202020204" pitchFamily="34" charset="0"/>
              <a:buChar char="•"/>
            </a:pPr>
            <a:r>
              <a:rPr lang="en-US" dirty="0"/>
              <a:t>Shelter uses entry/exit bed tracking method but has people coming and going</a:t>
            </a:r>
          </a:p>
          <a:p>
            <a:pPr marL="742950" lvl="1" indent="-285750">
              <a:buFont typeface="Arial" panose="020B0604020202020204" pitchFamily="34" charset="0"/>
              <a:buChar char="•"/>
            </a:pPr>
            <a:r>
              <a:rPr lang="en-US" dirty="0"/>
              <a:t>Overlapping enrollments</a:t>
            </a:r>
          </a:p>
          <a:p>
            <a:pPr marL="742950" lvl="1" indent="-285750">
              <a:buFont typeface="Arial" panose="020B0604020202020204" pitchFamily="34" charset="0"/>
              <a:buChar char="•"/>
            </a:pPr>
            <a:r>
              <a:rPr lang="en-US" dirty="0"/>
              <a:t>Self reported data often conflicts with empirical data</a:t>
            </a:r>
          </a:p>
          <a:p>
            <a:pPr marL="742950" lvl="1" indent="-285750">
              <a:buFont typeface="Arial" panose="020B0604020202020204" pitchFamily="34" charset="0"/>
              <a:buChar char="•"/>
            </a:pPr>
            <a:r>
              <a:rPr lang="en-US" dirty="0"/>
              <a:t>Disabling conditions are under-reported</a:t>
            </a:r>
          </a:p>
          <a:p>
            <a:br>
              <a:rPr lang="en-US" dirty="0"/>
            </a:br>
            <a:r>
              <a:rPr lang="en-US" dirty="0"/>
              <a:t>Missing data from street outreach</a:t>
            </a:r>
          </a:p>
        </p:txBody>
      </p:sp>
      <p:pic>
        <p:nvPicPr>
          <p:cNvPr id="5" name="Picture 4">
            <a:extLst>
              <a:ext uri="{FF2B5EF4-FFF2-40B4-BE49-F238E27FC236}">
                <a16:creationId xmlns:a16="http://schemas.microsoft.com/office/drawing/2014/main" id="{EB53B94F-8DB3-463E-B472-0CB4F6E1112E}"/>
              </a:ext>
            </a:extLst>
          </p:cNvPr>
          <p:cNvPicPr>
            <a:picLocks noChangeAspect="1"/>
          </p:cNvPicPr>
          <p:nvPr/>
        </p:nvPicPr>
        <p:blipFill>
          <a:blip r:embed="rId3"/>
          <a:stretch>
            <a:fillRect/>
          </a:stretch>
        </p:blipFill>
        <p:spPr>
          <a:xfrm>
            <a:off x="509800" y="1431021"/>
            <a:ext cx="8311215" cy="1988644"/>
          </a:xfrm>
          <a:prstGeom prst="rect">
            <a:avLst/>
          </a:prstGeom>
        </p:spPr>
      </p:pic>
    </p:spTree>
    <p:extLst>
      <p:ext uri="{BB962C8B-B14F-4D97-AF65-F5344CB8AC3E}">
        <p14:creationId xmlns:p14="http://schemas.microsoft.com/office/powerpoint/2010/main" val="3634773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5359" y="930809"/>
            <a:ext cx="8553282" cy="523220"/>
          </a:xfrm>
          <a:prstGeom prst="rect">
            <a:avLst/>
          </a:prstGeom>
          <a:noFill/>
        </p:spPr>
        <p:txBody>
          <a:bodyPr wrap="square" rtlCol="0">
            <a:spAutoFit/>
          </a:bodyPr>
          <a:lstStyle/>
          <a:p>
            <a:r>
              <a:rPr lang="en-US" sz="2800" b="1" dirty="0">
                <a:solidFill>
                  <a:srgbClr val="004379"/>
                </a:solidFill>
                <a:latin typeface="Myriad Pro"/>
                <a:cs typeface="Myriad Pro"/>
              </a:rPr>
              <a:t>Region Profile: Lowell, MA</a:t>
            </a:r>
            <a:endParaRPr lang="en-US" dirty="0">
              <a:latin typeface="Myriad Pro"/>
              <a:cs typeface="Myriad Pro"/>
            </a:endParaRPr>
          </a:p>
        </p:txBody>
      </p:sp>
      <p:pic>
        <p:nvPicPr>
          <p:cNvPr id="1026" name="Picture 2" descr="http://www.masspainters.com/wp-content/uploads/2017/02/lowell-ma-847x470.png">
            <a:extLst>
              <a:ext uri="{FF2B5EF4-FFF2-40B4-BE49-F238E27FC236}">
                <a16:creationId xmlns:a16="http://schemas.microsoft.com/office/drawing/2014/main" id="{D30C56AA-A77C-432E-9A46-15DEE765F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137" y="1449569"/>
            <a:ext cx="7424401" cy="41197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77E8FE-8334-43D2-9FCA-494AFC177A61}"/>
              </a:ext>
            </a:extLst>
          </p:cNvPr>
          <p:cNvSpPr txBox="1"/>
          <p:nvPr/>
        </p:nvSpPr>
        <p:spPr>
          <a:xfrm>
            <a:off x="704008" y="5595794"/>
            <a:ext cx="6425076" cy="1323439"/>
          </a:xfrm>
          <a:prstGeom prst="rect">
            <a:avLst/>
          </a:prstGeom>
          <a:noFill/>
        </p:spPr>
        <p:txBody>
          <a:bodyPr wrap="square" rtlCol="0">
            <a:spAutoFit/>
          </a:bodyPr>
          <a:lstStyle/>
          <a:p>
            <a:pPr marL="285750" indent="-285750">
              <a:buFont typeface="Arial" panose="020B0604020202020204" pitchFamily="34" charset="0"/>
              <a:buChar char="•"/>
            </a:pPr>
            <a:r>
              <a:rPr lang="fr-FR" sz="1600" dirty="0">
                <a:cs typeface="Myriad Pro"/>
              </a:rPr>
              <a:t>Population: 110,558 (Source: 2016 </a:t>
            </a:r>
            <a:r>
              <a:rPr lang="fr-FR" sz="1600" dirty="0" err="1">
                <a:cs typeface="Myriad Pro"/>
              </a:rPr>
              <a:t>Census</a:t>
            </a:r>
            <a:r>
              <a:rPr lang="fr-FR" sz="1600" dirty="0">
                <a:cs typeface="Myriad Pro"/>
              </a:rPr>
              <a:t>)</a:t>
            </a:r>
          </a:p>
          <a:p>
            <a:pPr marL="285750" indent="-285750">
              <a:buFont typeface="Arial" panose="020B0604020202020204" pitchFamily="34" charset="0"/>
              <a:buChar char="•"/>
            </a:pPr>
            <a:r>
              <a:rPr lang="fr-FR" sz="1600" dirty="0" err="1">
                <a:cs typeface="Myriad Pro"/>
              </a:rPr>
              <a:t>Cradle</a:t>
            </a:r>
            <a:r>
              <a:rPr lang="fr-FR" sz="1600" dirty="0">
                <a:cs typeface="Myriad Pro"/>
              </a:rPr>
              <a:t> of the American </a:t>
            </a:r>
            <a:r>
              <a:rPr lang="fr-FR" sz="1600" dirty="0" err="1">
                <a:cs typeface="Myriad Pro"/>
              </a:rPr>
              <a:t>Industrial</a:t>
            </a:r>
            <a:r>
              <a:rPr lang="fr-FR" sz="1600" dirty="0">
                <a:cs typeface="Myriad Pro"/>
              </a:rPr>
              <a:t> </a:t>
            </a:r>
            <a:r>
              <a:rPr lang="fr-FR" sz="1600" dirty="0" err="1">
                <a:cs typeface="Myriad Pro"/>
              </a:rPr>
              <a:t>Revolution</a:t>
            </a:r>
            <a:endParaRPr lang="fr-FR" sz="1600" dirty="0">
              <a:cs typeface="Myriad Pro"/>
            </a:endParaRPr>
          </a:p>
          <a:p>
            <a:pPr marL="285750" indent="-285750">
              <a:buFont typeface="Arial" panose="020B0604020202020204" pitchFamily="34" charset="0"/>
              <a:buChar char="•"/>
            </a:pPr>
            <a:r>
              <a:rPr lang="fr-FR" sz="1600" dirty="0">
                <a:cs typeface="Myriad Pro"/>
              </a:rPr>
              <a:t>Home of </a:t>
            </a:r>
            <a:r>
              <a:rPr lang="fr-FR" sz="1600" dirty="0" err="1">
                <a:cs typeface="Myriad Pro"/>
              </a:rPr>
              <a:t>UMass</a:t>
            </a:r>
            <a:r>
              <a:rPr lang="fr-FR" sz="1600" dirty="0">
                <a:cs typeface="Myriad Pro"/>
              </a:rPr>
              <a:t> Lowell and Middlesex Community </a:t>
            </a:r>
            <a:r>
              <a:rPr lang="fr-FR" sz="1600" dirty="0" err="1">
                <a:cs typeface="Myriad Pro"/>
              </a:rPr>
              <a:t>College</a:t>
            </a:r>
            <a:endParaRPr lang="fr-FR" sz="1600" dirty="0">
              <a:cs typeface="Myriad Pro"/>
            </a:endParaRPr>
          </a:p>
          <a:p>
            <a:pPr marL="285750" indent="-285750">
              <a:buFont typeface="Arial" panose="020B0604020202020204" pitchFamily="34" charset="0"/>
              <a:buChar char="•"/>
            </a:pPr>
            <a:r>
              <a:rPr lang="fr-FR" sz="1600" dirty="0">
                <a:cs typeface="Myriad Pro"/>
              </a:rPr>
              <a:t>4th </a:t>
            </a:r>
            <a:r>
              <a:rPr lang="fr-FR" sz="1600" dirty="0" err="1">
                <a:cs typeface="Myriad Pro"/>
              </a:rPr>
              <a:t>Largest</a:t>
            </a:r>
            <a:r>
              <a:rPr lang="fr-FR" sz="1600" dirty="0">
                <a:cs typeface="Myriad Pro"/>
              </a:rPr>
              <a:t> City in Massachusetts</a:t>
            </a:r>
            <a:br>
              <a:rPr lang="fr-FR" sz="1600" dirty="0">
                <a:cs typeface="Myriad Pro"/>
              </a:rPr>
            </a:br>
            <a:endParaRPr lang="fr-FR" sz="1600" dirty="0">
              <a:cs typeface="Myriad Pro"/>
            </a:endParaRPr>
          </a:p>
        </p:txBody>
      </p:sp>
    </p:spTree>
    <p:extLst>
      <p:ext uri="{BB962C8B-B14F-4D97-AF65-F5344CB8AC3E}">
        <p14:creationId xmlns:p14="http://schemas.microsoft.com/office/powerpoint/2010/main" val="1426928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5359" y="906533"/>
            <a:ext cx="8553282" cy="523220"/>
          </a:xfrm>
          <a:prstGeom prst="rect">
            <a:avLst/>
          </a:prstGeom>
          <a:noFill/>
        </p:spPr>
        <p:txBody>
          <a:bodyPr wrap="square" rtlCol="0">
            <a:spAutoFit/>
          </a:bodyPr>
          <a:lstStyle/>
          <a:p>
            <a:r>
              <a:rPr lang="en-US" sz="2800" b="1" dirty="0">
                <a:solidFill>
                  <a:srgbClr val="004379"/>
                </a:solidFill>
                <a:latin typeface="Myriad Pro"/>
                <a:cs typeface="Myriad Pro"/>
              </a:rPr>
              <a:t>Proposed HUD CE Data Element Changes</a:t>
            </a:r>
            <a:endParaRPr lang="en-US" dirty="0">
              <a:latin typeface="Myriad Pro"/>
              <a:cs typeface="Myriad Pro"/>
            </a:endParaRPr>
          </a:p>
        </p:txBody>
      </p:sp>
      <p:sp>
        <p:nvSpPr>
          <p:cNvPr id="6" name="TextBox 5">
            <a:extLst>
              <a:ext uri="{FF2B5EF4-FFF2-40B4-BE49-F238E27FC236}">
                <a16:creationId xmlns:a16="http://schemas.microsoft.com/office/drawing/2014/main" id="{5EE7B3E6-5E07-46E5-9B14-730010B2CBE9}"/>
              </a:ext>
            </a:extLst>
          </p:cNvPr>
          <p:cNvSpPr txBox="1"/>
          <p:nvPr/>
        </p:nvSpPr>
        <p:spPr>
          <a:xfrm>
            <a:off x="602856" y="1626499"/>
            <a:ext cx="8096082" cy="2492990"/>
          </a:xfrm>
          <a:prstGeom prst="rect">
            <a:avLst/>
          </a:prstGeom>
          <a:noFill/>
        </p:spPr>
        <p:txBody>
          <a:bodyPr wrap="square" rtlCol="0">
            <a:spAutoFit/>
          </a:bodyPr>
          <a:lstStyle/>
          <a:p>
            <a:r>
              <a:rPr lang="en-US" sz="2400" i="1" dirty="0"/>
              <a:t>“</a:t>
            </a:r>
            <a:r>
              <a:rPr lang="en-US" i="1" dirty="0"/>
              <a:t>Since coordinated entry is a process that may be supported by multiple agencies and may span an extended period of time, CoCs are urged to set up a single coordinated entry “project” that all relevant agencies can access. Some CoCs may need to establish multiple projects if information cannot be shared or managed across agencies. As participants interact with the </a:t>
            </a:r>
            <a:r>
              <a:rPr lang="en-US" i="1" dirty="0" err="1"/>
              <a:t>CoC’s</a:t>
            </a:r>
            <a:r>
              <a:rPr lang="en-US" i="1" dirty="0"/>
              <a:t> first points of access, they should be “enrolled” in the Coordinated Entry “project” that is set up in the HMIS or other data collection system.”</a:t>
            </a:r>
            <a:r>
              <a:rPr lang="en-US" dirty="0"/>
              <a:t> </a:t>
            </a:r>
          </a:p>
          <a:p>
            <a:pPr algn="ctr"/>
            <a:endParaRPr lang="en-US" sz="2400" i="1" dirty="0"/>
          </a:p>
        </p:txBody>
      </p:sp>
    </p:spTree>
    <p:extLst>
      <p:ext uri="{BB962C8B-B14F-4D97-AF65-F5344CB8AC3E}">
        <p14:creationId xmlns:p14="http://schemas.microsoft.com/office/powerpoint/2010/main" val="1572764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0D3AD7A2-3EA3-4705-8234-E08191564B29}"/>
              </a:ext>
            </a:extLst>
          </p:cNvPr>
          <p:cNvPicPr>
            <a:picLocks noChangeAspect="1"/>
          </p:cNvPicPr>
          <p:nvPr/>
        </p:nvPicPr>
        <p:blipFill>
          <a:blip r:embed="rId3"/>
          <a:stretch>
            <a:fillRect/>
          </a:stretch>
        </p:blipFill>
        <p:spPr>
          <a:xfrm>
            <a:off x="1057634" y="1464658"/>
            <a:ext cx="7052482" cy="5134945"/>
          </a:xfrm>
          <a:prstGeom prst="rect">
            <a:avLst/>
          </a:prstGeom>
        </p:spPr>
      </p:pic>
      <p:sp>
        <p:nvSpPr>
          <p:cNvPr id="11" name="TextBox 10">
            <a:extLst>
              <a:ext uri="{FF2B5EF4-FFF2-40B4-BE49-F238E27FC236}">
                <a16:creationId xmlns:a16="http://schemas.microsoft.com/office/drawing/2014/main" id="{5FD54750-FC9C-4270-A23F-A0F72EF02208}"/>
              </a:ext>
            </a:extLst>
          </p:cNvPr>
          <p:cNvSpPr txBox="1"/>
          <p:nvPr/>
        </p:nvSpPr>
        <p:spPr>
          <a:xfrm>
            <a:off x="295359" y="906533"/>
            <a:ext cx="8553282" cy="523220"/>
          </a:xfrm>
          <a:prstGeom prst="rect">
            <a:avLst/>
          </a:prstGeom>
          <a:noFill/>
        </p:spPr>
        <p:txBody>
          <a:bodyPr wrap="square" rtlCol="0">
            <a:spAutoFit/>
          </a:bodyPr>
          <a:lstStyle/>
          <a:p>
            <a:r>
              <a:rPr lang="en-US" sz="2800" b="1" dirty="0">
                <a:solidFill>
                  <a:srgbClr val="004379"/>
                </a:solidFill>
                <a:latin typeface="Myriad Pro"/>
                <a:cs typeface="Myriad Pro"/>
              </a:rPr>
              <a:t>Third Attempt at CE for Individuals</a:t>
            </a:r>
            <a:endParaRPr lang="en-US" dirty="0">
              <a:latin typeface="Myriad Pro"/>
              <a:cs typeface="Myriad Pro"/>
            </a:endParaRPr>
          </a:p>
        </p:txBody>
      </p:sp>
    </p:spTree>
    <p:extLst>
      <p:ext uri="{BB962C8B-B14F-4D97-AF65-F5344CB8AC3E}">
        <p14:creationId xmlns:p14="http://schemas.microsoft.com/office/powerpoint/2010/main" val="3639308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5359" y="906533"/>
            <a:ext cx="8719168" cy="523220"/>
          </a:xfrm>
          <a:prstGeom prst="rect">
            <a:avLst/>
          </a:prstGeom>
          <a:noFill/>
        </p:spPr>
        <p:txBody>
          <a:bodyPr wrap="square" rtlCol="0">
            <a:spAutoFit/>
          </a:bodyPr>
          <a:lstStyle/>
          <a:p>
            <a:r>
              <a:rPr lang="en-US" sz="2800" b="1" dirty="0">
                <a:solidFill>
                  <a:srgbClr val="004379"/>
                </a:solidFill>
                <a:latin typeface="Myriad Pro"/>
                <a:cs typeface="Myriad Pro"/>
              </a:rPr>
              <a:t>Fix # 1 - Reduce Reliance on Self-Reported Info</a:t>
            </a:r>
            <a:endParaRPr lang="en-US" dirty="0">
              <a:latin typeface="Myriad Pro"/>
              <a:cs typeface="Myriad Pro"/>
            </a:endParaRPr>
          </a:p>
        </p:txBody>
      </p:sp>
      <p:sp>
        <p:nvSpPr>
          <p:cNvPr id="5" name="Rectangle 4">
            <a:extLst>
              <a:ext uri="{FF2B5EF4-FFF2-40B4-BE49-F238E27FC236}">
                <a16:creationId xmlns:a16="http://schemas.microsoft.com/office/drawing/2014/main" id="{2FD95540-E3CA-4A1E-A5D3-C20B05EA8B72}"/>
              </a:ext>
            </a:extLst>
          </p:cNvPr>
          <p:cNvSpPr/>
          <p:nvPr/>
        </p:nvSpPr>
        <p:spPr>
          <a:xfrm>
            <a:off x="631179" y="1801148"/>
            <a:ext cx="7477039" cy="4247317"/>
          </a:xfrm>
          <a:prstGeom prst="rect">
            <a:avLst/>
          </a:prstGeom>
        </p:spPr>
        <p:txBody>
          <a:bodyPr wrap="square">
            <a:spAutoFit/>
          </a:bodyPr>
          <a:lstStyle/>
          <a:p>
            <a:r>
              <a:rPr lang="en-US" dirty="0"/>
              <a:t>“…the scarce supply of PSH is often rented out to the eligible population based on crude screening processes that rely on self-reported data.”</a:t>
            </a:r>
          </a:p>
          <a:p>
            <a:r>
              <a:rPr lang="en-US" dirty="0">
                <a:hlinkClick r:id="rId3"/>
              </a:rPr>
              <a:t>Prioritizing Homeless Assistance Using Predictive Algorithms: An Evidence-Based Approach</a:t>
            </a:r>
            <a:endParaRPr lang="en-US" dirty="0"/>
          </a:p>
          <a:p>
            <a:endParaRPr lang="en-US" dirty="0"/>
          </a:p>
          <a:p>
            <a:r>
              <a:rPr lang="en-US" dirty="0"/>
              <a:t>The Social Security Administration conducted </a:t>
            </a:r>
            <a:r>
              <a:rPr lang="en-US" i="1" dirty="0">
                <a:hlinkClick r:id="rId4" tooltip="https://www.ssa.gov/policy/docs/ssb/v67n1/v67n1p53.html"/>
              </a:rPr>
              <a:t>a study of homeless people and their self-reported SSI/SSDI status</a:t>
            </a:r>
            <a:r>
              <a:rPr lang="en-US" dirty="0">
                <a:hlinkClick r:id="rId4" tooltip="https://www.ssa.gov/policy/docs/ssb/v67n1/v67n1p53.html"/>
              </a:rPr>
              <a:t> </a:t>
            </a:r>
            <a:r>
              <a:rPr lang="en-US" dirty="0"/>
              <a:t>and found that </a:t>
            </a:r>
            <a:r>
              <a:rPr lang="en-US" i="1" dirty="0"/>
              <a:t>"Fully 41 percent (934/2,257) of clients who reported receiving SSI/DI benefits did not receive them according to SSA."</a:t>
            </a:r>
            <a:r>
              <a:rPr lang="en-US" dirty="0"/>
              <a:t> </a:t>
            </a:r>
          </a:p>
          <a:p>
            <a:endParaRPr lang="en-US" dirty="0"/>
          </a:p>
          <a:p>
            <a:endParaRPr lang="en-US" dirty="0"/>
          </a:p>
          <a:p>
            <a:br>
              <a:rPr lang="en-US" dirty="0"/>
            </a:br>
            <a:endParaRPr lang="en-US" dirty="0"/>
          </a:p>
          <a:p>
            <a:endParaRPr lang="en-US" dirty="0"/>
          </a:p>
          <a:p>
            <a:endParaRPr lang="en-US" dirty="0"/>
          </a:p>
        </p:txBody>
      </p:sp>
    </p:spTree>
    <p:extLst>
      <p:ext uri="{BB962C8B-B14F-4D97-AF65-F5344CB8AC3E}">
        <p14:creationId xmlns:p14="http://schemas.microsoft.com/office/powerpoint/2010/main" val="131654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04601" y="906533"/>
            <a:ext cx="8205324" cy="523220"/>
          </a:xfrm>
          <a:prstGeom prst="rect">
            <a:avLst/>
          </a:prstGeom>
          <a:noFill/>
        </p:spPr>
        <p:txBody>
          <a:bodyPr wrap="square" rtlCol="0">
            <a:spAutoFit/>
          </a:bodyPr>
          <a:lstStyle/>
          <a:p>
            <a:r>
              <a:rPr lang="en-US" sz="2800" b="1" dirty="0">
                <a:solidFill>
                  <a:srgbClr val="004379"/>
                </a:solidFill>
                <a:latin typeface="Myriad Pro"/>
                <a:cs typeface="Myriad Pro"/>
              </a:rPr>
              <a:t>Fix #1 – Reduce Reliance on Self-Reported Data</a:t>
            </a:r>
            <a:endParaRPr lang="en-US" dirty="0">
              <a:latin typeface="Myriad Pro"/>
              <a:cs typeface="Myriad Pro"/>
            </a:endParaRPr>
          </a:p>
        </p:txBody>
      </p:sp>
      <p:sp>
        <p:nvSpPr>
          <p:cNvPr id="6" name="Rectangle 5">
            <a:extLst>
              <a:ext uri="{FF2B5EF4-FFF2-40B4-BE49-F238E27FC236}">
                <a16:creationId xmlns:a16="http://schemas.microsoft.com/office/drawing/2014/main" id="{460527EE-503B-4966-BE29-8A5E172F00C9}"/>
              </a:ext>
            </a:extLst>
          </p:cNvPr>
          <p:cNvSpPr/>
          <p:nvPr/>
        </p:nvSpPr>
        <p:spPr>
          <a:xfrm>
            <a:off x="740421" y="3673793"/>
            <a:ext cx="7477039" cy="2585323"/>
          </a:xfrm>
          <a:prstGeom prst="rect">
            <a:avLst/>
          </a:prstGeom>
        </p:spPr>
        <p:txBody>
          <a:bodyPr wrap="square">
            <a:spAutoFit/>
          </a:bodyPr>
          <a:lstStyle/>
          <a:p>
            <a:r>
              <a:rPr lang="en-US" b="1" dirty="0"/>
              <a:t>Step #1</a:t>
            </a:r>
            <a:endParaRPr lang="en-US" dirty="0"/>
          </a:p>
          <a:p>
            <a:r>
              <a:rPr lang="en-US" dirty="0"/>
              <a:t>Use a HMIS warehouse, and mobile tech for outreach, to gather information from across regions to build a longitudinal picture of each person’s homeless history.</a:t>
            </a:r>
            <a:br>
              <a:rPr lang="en-US" dirty="0"/>
            </a:br>
            <a:r>
              <a:rPr lang="en-US" dirty="0"/>
              <a:t>  </a:t>
            </a:r>
            <a:endParaRPr lang="en-US" i="1" dirty="0"/>
          </a:p>
          <a:p>
            <a:r>
              <a:rPr lang="en-US" i="1" dirty="0"/>
              <a:t>“HMIS reports of actual enrollments in ES, SH, or SO projects may be used to meet third-party documentation requirements”. </a:t>
            </a:r>
            <a:endParaRPr lang="en-US" dirty="0"/>
          </a:p>
          <a:p>
            <a:r>
              <a:rPr lang="en-US" dirty="0"/>
              <a:t>- </a:t>
            </a:r>
            <a:r>
              <a:rPr lang="en-US" u="sng" dirty="0">
                <a:hlinkClick r:id="rId3"/>
              </a:rPr>
              <a:t>HMIS Data Standards Manual</a:t>
            </a:r>
            <a:r>
              <a:rPr lang="en-US" u="sng" dirty="0"/>
              <a:t>, </a:t>
            </a:r>
            <a:r>
              <a:rPr lang="en-US" dirty="0"/>
              <a:t>Page 56 </a:t>
            </a:r>
          </a:p>
          <a:p>
            <a:endParaRPr lang="en-US" dirty="0"/>
          </a:p>
        </p:txBody>
      </p:sp>
      <p:pic>
        <p:nvPicPr>
          <p:cNvPr id="7" name="Picture 6">
            <a:extLst>
              <a:ext uri="{FF2B5EF4-FFF2-40B4-BE49-F238E27FC236}">
                <a16:creationId xmlns:a16="http://schemas.microsoft.com/office/drawing/2014/main" id="{27DE3222-E089-49A6-A1D0-F6F8D744453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179" y="1575409"/>
            <a:ext cx="7695525" cy="2086242"/>
          </a:xfrm>
          <a:prstGeom prst="rect">
            <a:avLst/>
          </a:prstGeom>
          <a:noFill/>
          <a:ln>
            <a:noFill/>
          </a:ln>
        </p:spPr>
      </p:pic>
    </p:spTree>
    <p:extLst>
      <p:ext uri="{BB962C8B-B14F-4D97-AF65-F5344CB8AC3E}">
        <p14:creationId xmlns:p14="http://schemas.microsoft.com/office/powerpoint/2010/main" val="2644155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04601" y="906533"/>
            <a:ext cx="8237693" cy="523220"/>
          </a:xfrm>
          <a:prstGeom prst="rect">
            <a:avLst/>
          </a:prstGeom>
          <a:noFill/>
        </p:spPr>
        <p:txBody>
          <a:bodyPr wrap="square" rtlCol="0">
            <a:spAutoFit/>
          </a:bodyPr>
          <a:lstStyle/>
          <a:p>
            <a:r>
              <a:rPr lang="en-US" sz="2800" b="1" dirty="0">
                <a:solidFill>
                  <a:srgbClr val="004379"/>
                </a:solidFill>
                <a:latin typeface="Myriad Pro"/>
                <a:cs typeface="Myriad Pro"/>
              </a:rPr>
              <a:t>Fix #1 – Reduce Reliance on Self-Reported Data</a:t>
            </a:r>
            <a:endParaRPr lang="en-US" dirty="0">
              <a:latin typeface="Myriad Pro"/>
              <a:cs typeface="Myriad Pro"/>
            </a:endParaRPr>
          </a:p>
        </p:txBody>
      </p:sp>
      <p:sp>
        <p:nvSpPr>
          <p:cNvPr id="6" name="Rectangle 5">
            <a:extLst>
              <a:ext uri="{FF2B5EF4-FFF2-40B4-BE49-F238E27FC236}">
                <a16:creationId xmlns:a16="http://schemas.microsoft.com/office/drawing/2014/main" id="{460527EE-503B-4966-BE29-8A5E172F00C9}"/>
              </a:ext>
            </a:extLst>
          </p:cNvPr>
          <p:cNvSpPr/>
          <p:nvPr/>
        </p:nvSpPr>
        <p:spPr>
          <a:xfrm>
            <a:off x="574535" y="1577956"/>
            <a:ext cx="8156771" cy="5078313"/>
          </a:xfrm>
          <a:prstGeom prst="rect">
            <a:avLst/>
          </a:prstGeom>
        </p:spPr>
        <p:txBody>
          <a:bodyPr wrap="square">
            <a:spAutoFit/>
          </a:bodyPr>
          <a:lstStyle/>
          <a:p>
            <a:r>
              <a:rPr lang="en-US" b="1" dirty="0"/>
              <a:t>Step #2</a:t>
            </a:r>
            <a:endParaRPr lang="en-US" dirty="0"/>
          </a:p>
          <a:p>
            <a:r>
              <a:rPr lang="en-US" dirty="0"/>
              <a:t>Integrate with “systems of record” whenever possible to capture information that can be used either as a source of information or as a DQ check of what is captured in HMIS.</a:t>
            </a:r>
          </a:p>
          <a:p>
            <a:endParaRPr lang="en-US" dirty="0"/>
          </a:p>
          <a:p>
            <a:r>
              <a:rPr lang="en-US" dirty="0"/>
              <a:t>Examples of HMIS Data Elements, and potential sources for these, include…</a:t>
            </a:r>
          </a:p>
          <a:p>
            <a:endParaRPr lang="en-US" dirty="0"/>
          </a:p>
          <a:p>
            <a:r>
              <a:rPr lang="en-US" b="1" u="sng" dirty="0"/>
              <a:t>HMIS Data Element			Potential Data Source</a:t>
            </a:r>
          </a:p>
          <a:p>
            <a:r>
              <a:rPr lang="en-US" dirty="0"/>
              <a:t>Veteran Status					SQUARES</a:t>
            </a:r>
          </a:p>
          <a:p>
            <a:r>
              <a:rPr lang="en-US" dirty="0"/>
              <a:t>Mental Health Status			PATH Project Enrollment</a:t>
            </a:r>
          </a:p>
          <a:p>
            <a:r>
              <a:rPr lang="en-US" dirty="0"/>
              <a:t>Prior Living Situation			Enrollment in prior project</a:t>
            </a:r>
            <a:br>
              <a:rPr lang="en-US" dirty="0"/>
            </a:br>
            <a:r>
              <a:rPr lang="en-US" dirty="0"/>
              <a:t>Destination and Exit Date		Entry into subsequent HMIS Project*</a:t>
            </a:r>
          </a:p>
          <a:p>
            <a:r>
              <a:rPr lang="en-US" dirty="0"/>
              <a:t>Substance Abuse				Bureau of Substance Abuse Services (BSAS)</a:t>
            </a:r>
          </a:p>
          <a:p>
            <a:r>
              <a:rPr lang="en-US" dirty="0"/>
              <a:t>Disabling Condition				Social Security Administration</a:t>
            </a:r>
          </a:p>
          <a:p>
            <a:r>
              <a:rPr lang="en-US" dirty="0"/>
              <a:t>Others??</a:t>
            </a:r>
          </a:p>
          <a:p>
            <a:endParaRPr lang="en-US" dirty="0"/>
          </a:p>
          <a:p>
            <a:r>
              <a:rPr lang="en-US" dirty="0"/>
              <a:t>*Note that it would be ideal if HMIS did not allow a person to enroll into another residential project if he/she is already enrolled in one. </a:t>
            </a:r>
          </a:p>
        </p:txBody>
      </p:sp>
    </p:spTree>
    <p:extLst>
      <p:ext uri="{BB962C8B-B14F-4D97-AF65-F5344CB8AC3E}">
        <p14:creationId xmlns:p14="http://schemas.microsoft.com/office/powerpoint/2010/main" val="434379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03451" y="906533"/>
            <a:ext cx="7707664" cy="523220"/>
          </a:xfrm>
          <a:prstGeom prst="rect">
            <a:avLst/>
          </a:prstGeom>
          <a:noFill/>
        </p:spPr>
        <p:txBody>
          <a:bodyPr wrap="square" rtlCol="0">
            <a:spAutoFit/>
          </a:bodyPr>
          <a:lstStyle/>
          <a:p>
            <a:r>
              <a:rPr lang="en-US" sz="2800" b="1" dirty="0">
                <a:solidFill>
                  <a:srgbClr val="004379"/>
                </a:solidFill>
                <a:latin typeface="Myriad Pro"/>
                <a:cs typeface="Myriad Pro"/>
              </a:rPr>
              <a:t>Fix #2 – Rapid Intake for Emergency Shelter</a:t>
            </a:r>
            <a:endParaRPr lang="en-US" dirty="0">
              <a:latin typeface="Myriad Pro"/>
              <a:cs typeface="Myriad Pro"/>
            </a:endParaRPr>
          </a:p>
        </p:txBody>
      </p:sp>
      <p:sp>
        <p:nvSpPr>
          <p:cNvPr id="6" name="TextBox 5">
            <a:extLst>
              <a:ext uri="{FF2B5EF4-FFF2-40B4-BE49-F238E27FC236}">
                <a16:creationId xmlns:a16="http://schemas.microsoft.com/office/drawing/2014/main" id="{F649CC01-615B-4D96-9FD2-D7C719AFB774}"/>
              </a:ext>
            </a:extLst>
          </p:cNvPr>
          <p:cNvSpPr txBox="1"/>
          <p:nvPr/>
        </p:nvSpPr>
        <p:spPr>
          <a:xfrm>
            <a:off x="447084" y="1536174"/>
            <a:ext cx="8444039" cy="3785652"/>
          </a:xfrm>
          <a:prstGeom prst="rect">
            <a:avLst/>
          </a:prstGeom>
          <a:noFill/>
        </p:spPr>
        <p:txBody>
          <a:bodyPr wrap="square" rtlCol="0">
            <a:spAutoFit/>
          </a:bodyPr>
          <a:lstStyle/>
          <a:p>
            <a:r>
              <a:rPr lang="en-US" sz="2400" b="1" dirty="0"/>
              <a:t>Key Requirements</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Quick client self lookup</a:t>
            </a:r>
          </a:p>
          <a:p>
            <a:pPr marL="742950" lvl="1" indent="-285750">
              <a:buFont typeface="Arial" panose="020B0604020202020204" pitchFamily="34" charset="0"/>
              <a:buChar char="•"/>
            </a:pPr>
            <a:r>
              <a:rPr lang="en-US" sz="2400" dirty="0"/>
              <a:t>Name and DOB</a:t>
            </a:r>
          </a:p>
          <a:p>
            <a:pPr marL="742950" lvl="1" indent="-285750">
              <a:buFont typeface="Arial" panose="020B0604020202020204" pitchFamily="34" charset="0"/>
              <a:buChar char="•"/>
            </a:pPr>
            <a:r>
              <a:rPr lang="en-US" sz="2400" dirty="0"/>
              <a:t>Bar Code Scan</a:t>
            </a:r>
          </a:p>
          <a:p>
            <a:pPr marL="742950" lvl="1" indent="-285750">
              <a:buFont typeface="Arial" panose="020B0604020202020204" pitchFamily="34" charset="0"/>
              <a:buChar char="•"/>
            </a:pPr>
            <a:r>
              <a:rPr lang="en-US" sz="2400" dirty="0"/>
              <a:t>Facial Recognition</a:t>
            </a:r>
            <a:br>
              <a:rPr lang="en-US" sz="2400" dirty="0"/>
            </a:br>
            <a:endParaRPr lang="en-US" sz="2400" dirty="0"/>
          </a:p>
          <a:p>
            <a:pPr marL="285750" indent="-285750">
              <a:buFont typeface="Arial" panose="020B0604020202020204" pitchFamily="34" charset="0"/>
              <a:buChar char="•"/>
            </a:pPr>
            <a:r>
              <a:rPr lang="en-US" sz="2400" dirty="0"/>
              <a:t>Ability to assign people to a service, not a service to each person</a:t>
            </a:r>
          </a:p>
          <a:p>
            <a:pPr marL="285750" indent="-285750">
              <a:buFont typeface="Arial" panose="020B0604020202020204" pitchFamily="34" charset="0"/>
              <a:buChar char="•"/>
            </a:pPr>
            <a:r>
              <a:rPr lang="en-US" sz="2400" dirty="0"/>
              <a:t>Ability to match service data to full HMIS project enrollment records</a:t>
            </a:r>
          </a:p>
        </p:txBody>
      </p:sp>
    </p:spTree>
    <p:extLst>
      <p:ext uri="{BB962C8B-B14F-4D97-AF65-F5344CB8AC3E}">
        <p14:creationId xmlns:p14="http://schemas.microsoft.com/office/powerpoint/2010/main" val="3479761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5359" y="906533"/>
            <a:ext cx="8553282" cy="523220"/>
          </a:xfrm>
          <a:prstGeom prst="rect">
            <a:avLst/>
          </a:prstGeom>
          <a:noFill/>
        </p:spPr>
        <p:txBody>
          <a:bodyPr wrap="square" rtlCol="0">
            <a:spAutoFit/>
          </a:bodyPr>
          <a:lstStyle/>
          <a:p>
            <a:r>
              <a:rPr lang="en-US" sz="2800" b="1" dirty="0">
                <a:solidFill>
                  <a:srgbClr val="004379"/>
                </a:solidFill>
                <a:latin typeface="Myriad Pro"/>
                <a:cs typeface="Myriad Pro"/>
              </a:rPr>
              <a:t>Proposed HUD CE Data Element Changes</a:t>
            </a:r>
            <a:endParaRPr lang="en-US" dirty="0">
              <a:latin typeface="Myriad Pro"/>
              <a:cs typeface="Myriad Pro"/>
            </a:endParaRPr>
          </a:p>
        </p:txBody>
      </p:sp>
      <p:sp>
        <p:nvSpPr>
          <p:cNvPr id="6" name="TextBox 5">
            <a:extLst>
              <a:ext uri="{FF2B5EF4-FFF2-40B4-BE49-F238E27FC236}">
                <a16:creationId xmlns:a16="http://schemas.microsoft.com/office/drawing/2014/main" id="{5EE7B3E6-5E07-46E5-9B14-730010B2CBE9}"/>
              </a:ext>
            </a:extLst>
          </p:cNvPr>
          <p:cNvSpPr txBox="1"/>
          <p:nvPr/>
        </p:nvSpPr>
        <p:spPr>
          <a:xfrm>
            <a:off x="602856" y="1626499"/>
            <a:ext cx="8096082" cy="2308324"/>
          </a:xfrm>
          <a:prstGeom prst="rect">
            <a:avLst/>
          </a:prstGeom>
          <a:noFill/>
        </p:spPr>
        <p:txBody>
          <a:bodyPr wrap="square" rtlCol="0">
            <a:spAutoFit/>
          </a:bodyPr>
          <a:lstStyle/>
          <a:p>
            <a:pPr algn="ctr"/>
            <a:r>
              <a:rPr lang="en-US" sz="2400" i="1" dirty="0"/>
              <a:t>“The intent is to collect data about people as they move through the CE process, thus the data collection is not intended to be strictly aligned with any one specific project or structure. In practice, coordinated entry data might be collected by different agencies phased over time, depending on how the coordinated entry is set up in each </a:t>
            </a:r>
            <a:r>
              <a:rPr lang="en-US" sz="2400" i="1" dirty="0" err="1"/>
              <a:t>CoC</a:t>
            </a:r>
            <a:r>
              <a:rPr lang="en-US" sz="2400" i="1" dirty="0"/>
              <a:t>.”</a:t>
            </a:r>
          </a:p>
        </p:txBody>
      </p:sp>
    </p:spTree>
    <p:extLst>
      <p:ext uri="{BB962C8B-B14F-4D97-AF65-F5344CB8AC3E}">
        <p14:creationId xmlns:p14="http://schemas.microsoft.com/office/powerpoint/2010/main" val="4156811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5359" y="906533"/>
            <a:ext cx="8553282" cy="523220"/>
          </a:xfrm>
          <a:prstGeom prst="rect">
            <a:avLst/>
          </a:prstGeom>
          <a:noFill/>
        </p:spPr>
        <p:txBody>
          <a:bodyPr wrap="square" rtlCol="0">
            <a:spAutoFit/>
          </a:bodyPr>
          <a:lstStyle/>
          <a:p>
            <a:r>
              <a:rPr lang="en-US" sz="2800" b="1" dirty="0">
                <a:solidFill>
                  <a:srgbClr val="004379"/>
                </a:solidFill>
                <a:latin typeface="Myriad Pro"/>
                <a:cs typeface="Myriad Pro"/>
              </a:rPr>
              <a:t>Proposed HUD CE Data Element Changes</a:t>
            </a:r>
            <a:endParaRPr lang="en-US" dirty="0">
              <a:latin typeface="Myriad Pro"/>
              <a:cs typeface="Myriad Pro"/>
            </a:endParaRPr>
          </a:p>
        </p:txBody>
      </p:sp>
      <p:sp>
        <p:nvSpPr>
          <p:cNvPr id="6" name="TextBox 5">
            <a:extLst>
              <a:ext uri="{FF2B5EF4-FFF2-40B4-BE49-F238E27FC236}">
                <a16:creationId xmlns:a16="http://schemas.microsoft.com/office/drawing/2014/main" id="{5EE7B3E6-5E07-46E5-9B14-730010B2CBE9}"/>
              </a:ext>
            </a:extLst>
          </p:cNvPr>
          <p:cNvSpPr txBox="1"/>
          <p:nvPr/>
        </p:nvSpPr>
        <p:spPr>
          <a:xfrm>
            <a:off x="602856" y="1626499"/>
            <a:ext cx="8096082" cy="2677656"/>
          </a:xfrm>
          <a:prstGeom prst="rect">
            <a:avLst/>
          </a:prstGeom>
          <a:noFill/>
        </p:spPr>
        <p:txBody>
          <a:bodyPr wrap="square" rtlCol="0">
            <a:spAutoFit/>
          </a:bodyPr>
          <a:lstStyle/>
          <a:p>
            <a:pPr algn="ctr"/>
            <a:r>
              <a:rPr lang="en-US" sz="2400" i="1" dirty="0"/>
              <a:t>“</a:t>
            </a:r>
            <a:r>
              <a:rPr lang="en-US" sz="2400" i="1" dirty="0">
                <a:latin typeface="Calibri" panose="020F0502020204030204" pitchFamily="34" charset="0"/>
                <a:ea typeface="Calibri" panose="020F0502020204030204" pitchFamily="34" charset="0"/>
                <a:cs typeface="Arial" panose="020B0604020202020204" pitchFamily="34" charset="0"/>
              </a:rPr>
              <a:t>Coordinated Entry </a:t>
            </a:r>
            <a:r>
              <a:rPr lang="en-US" sz="2400" i="1" dirty="0">
                <a:latin typeface="Calibri" panose="020F0502020204030204" pitchFamily="34" charset="0"/>
                <a:ea typeface="Calibri" panose="020F0502020204030204" pitchFamily="34" charset="0"/>
                <a:cs typeface="Times New Roman" panose="02020603050405020304" pitchFamily="18" charset="0"/>
              </a:rPr>
              <a:t>projects may record a project start with limited information about the client, using pseudonyms or code names along with data element 3.917 (as a starting point for understanding the participant’s homelessness history), and improve on the accuracy and completeness of client data over time by editing data as staff engage the participant through the assessment process”</a:t>
            </a:r>
            <a:endParaRPr lang="en-US" sz="2400" i="1" dirty="0"/>
          </a:p>
        </p:txBody>
      </p:sp>
    </p:spTree>
    <p:extLst>
      <p:ext uri="{BB962C8B-B14F-4D97-AF65-F5344CB8AC3E}">
        <p14:creationId xmlns:p14="http://schemas.microsoft.com/office/powerpoint/2010/main" val="276703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5359" y="906533"/>
            <a:ext cx="8553282" cy="523220"/>
          </a:xfrm>
          <a:prstGeom prst="rect">
            <a:avLst/>
          </a:prstGeom>
          <a:noFill/>
        </p:spPr>
        <p:txBody>
          <a:bodyPr wrap="square" rtlCol="0">
            <a:spAutoFit/>
          </a:bodyPr>
          <a:lstStyle/>
          <a:p>
            <a:r>
              <a:rPr lang="en-US" sz="2800" b="1" dirty="0">
                <a:solidFill>
                  <a:srgbClr val="004379"/>
                </a:solidFill>
                <a:latin typeface="Myriad Pro"/>
                <a:cs typeface="Myriad Pro"/>
              </a:rPr>
              <a:t>Fix #3 – Mobile Tech for Street Outreach</a:t>
            </a:r>
            <a:endParaRPr lang="en-US" dirty="0">
              <a:latin typeface="Myriad Pro"/>
              <a:cs typeface="Myriad Pro"/>
            </a:endParaRPr>
          </a:p>
        </p:txBody>
      </p:sp>
      <p:sp>
        <p:nvSpPr>
          <p:cNvPr id="6" name="TextBox 5">
            <a:extLst>
              <a:ext uri="{FF2B5EF4-FFF2-40B4-BE49-F238E27FC236}">
                <a16:creationId xmlns:a16="http://schemas.microsoft.com/office/drawing/2014/main" id="{5EE7B3E6-5E07-46E5-9B14-730010B2CBE9}"/>
              </a:ext>
            </a:extLst>
          </p:cNvPr>
          <p:cNvSpPr txBox="1"/>
          <p:nvPr/>
        </p:nvSpPr>
        <p:spPr>
          <a:xfrm>
            <a:off x="602856" y="1626499"/>
            <a:ext cx="8096082" cy="3046988"/>
          </a:xfrm>
          <a:prstGeom prst="rect">
            <a:avLst/>
          </a:prstGeom>
          <a:noFill/>
        </p:spPr>
        <p:txBody>
          <a:bodyPr wrap="square" rtlCol="0">
            <a:spAutoFit/>
          </a:bodyPr>
          <a:lstStyle/>
          <a:p>
            <a:r>
              <a:rPr lang="en-US" sz="2400" b="1" dirty="0"/>
              <a:t>Key Requirements</a:t>
            </a:r>
            <a:endParaRPr lang="en-US" sz="2400" dirty="0"/>
          </a:p>
          <a:p>
            <a:pPr marL="285750" indent="-285750">
              <a:buFont typeface="Arial" panose="020B0604020202020204" pitchFamily="34" charset="0"/>
              <a:buChar char="•"/>
            </a:pPr>
            <a:r>
              <a:rPr lang="en-US" sz="2400" dirty="0"/>
              <a:t>Usable by both street outreach workers and first responders</a:t>
            </a:r>
          </a:p>
          <a:p>
            <a:pPr marL="285750" indent="-285750">
              <a:buFont typeface="Arial" panose="020B0604020202020204" pitchFamily="34" charset="0"/>
              <a:buChar char="•"/>
            </a:pPr>
            <a:r>
              <a:rPr lang="en-US" sz="2400" dirty="0"/>
              <a:t>Capture GPS coordinates to support geo-spatial reporting</a:t>
            </a:r>
          </a:p>
          <a:p>
            <a:pPr marL="285750" indent="-285750">
              <a:buFont typeface="Arial" panose="020B0604020202020204" pitchFamily="34" charset="0"/>
              <a:buChar char="•"/>
            </a:pPr>
            <a:r>
              <a:rPr lang="en-US" sz="2400" dirty="0"/>
              <a:t>Client lookup by identifiers (name and DOB) or bar code</a:t>
            </a:r>
          </a:p>
          <a:p>
            <a:pPr marL="285750" indent="-285750">
              <a:buFont typeface="Arial" panose="020B0604020202020204" pitchFamily="34" charset="0"/>
              <a:buChar char="•"/>
            </a:pPr>
            <a:r>
              <a:rPr lang="en-US" sz="2400" dirty="0"/>
              <a:t>“Light Touch” capture of services </a:t>
            </a:r>
          </a:p>
          <a:p>
            <a:pPr marL="285750" indent="-285750">
              <a:buFont typeface="Arial" panose="020B0604020202020204" pitchFamily="34" charset="0"/>
              <a:buChar char="•"/>
            </a:pPr>
            <a:r>
              <a:rPr lang="en-US" sz="2400" dirty="0"/>
              <a:t>Ability to customize surveys</a:t>
            </a:r>
          </a:p>
          <a:p>
            <a:pPr marL="285750" indent="-285750">
              <a:buFont typeface="Arial" panose="020B0604020202020204" pitchFamily="34" charset="0"/>
              <a:buChar char="•"/>
            </a:pPr>
            <a:r>
              <a:rPr lang="en-US" sz="2400" dirty="0"/>
              <a:t>Notes tracking</a:t>
            </a:r>
          </a:p>
          <a:p>
            <a:pPr marL="285750" indent="-285750">
              <a:buFont typeface="Arial" panose="020B0604020202020204" pitchFamily="34" charset="0"/>
              <a:buChar char="•"/>
            </a:pPr>
            <a:r>
              <a:rPr lang="en-US" sz="2400" dirty="0"/>
              <a:t>Ability to post data to HMIS and/or a warehouse</a:t>
            </a:r>
          </a:p>
        </p:txBody>
      </p:sp>
    </p:spTree>
    <p:extLst>
      <p:ext uri="{BB962C8B-B14F-4D97-AF65-F5344CB8AC3E}">
        <p14:creationId xmlns:p14="http://schemas.microsoft.com/office/powerpoint/2010/main" val="3066097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58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5359" y="930809"/>
            <a:ext cx="8553282" cy="523220"/>
          </a:xfrm>
          <a:prstGeom prst="rect">
            <a:avLst/>
          </a:prstGeom>
          <a:noFill/>
        </p:spPr>
        <p:txBody>
          <a:bodyPr wrap="square" rtlCol="0">
            <a:spAutoFit/>
          </a:bodyPr>
          <a:lstStyle/>
          <a:p>
            <a:r>
              <a:rPr lang="en-US" sz="2800" b="1" dirty="0">
                <a:solidFill>
                  <a:srgbClr val="004379"/>
                </a:solidFill>
                <a:latin typeface="Myriad Pro"/>
                <a:cs typeface="Myriad Pro"/>
              </a:rPr>
              <a:t>10 Year PIT Trends</a:t>
            </a:r>
            <a:endParaRPr lang="en-US" dirty="0">
              <a:latin typeface="Myriad Pro"/>
              <a:cs typeface="Myriad Pro"/>
            </a:endParaRPr>
          </a:p>
        </p:txBody>
      </p:sp>
      <p:pic>
        <p:nvPicPr>
          <p:cNvPr id="7" name="Picture 6">
            <a:extLst>
              <a:ext uri="{FF2B5EF4-FFF2-40B4-BE49-F238E27FC236}">
                <a16:creationId xmlns:a16="http://schemas.microsoft.com/office/drawing/2014/main" id="{DDCA9597-B8E7-4D51-A140-8CCB656AAACD}"/>
              </a:ext>
            </a:extLst>
          </p:cNvPr>
          <p:cNvPicPr>
            <a:picLocks noChangeAspect="1"/>
          </p:cNvPicPr>
          <p:nvPr/>
        </p:nvPicPr>
        <p:blipFill>
          <a:blip r:embed="rId4"/>
          <a:stretch>
            <a:fillRect/>
          </a:stretch>
        </p:blipFill>
        <p:spPr>
          <a:xfrm>
            <a:off x="1755972" y="1421733"/>
            <a:ext cx="5593619" cy="5080322"/>
          </a:xfrm>
          <a:prstGeom prst="rect">
            <a:avLst/>
          </a:prstGeom>
        </p:spPr>
      </p:pic>
    </p:spTree>
    <p:extLst>
      <p:ext uri="{BB962C8B-B14F-4D97-AF65-F5344CB8AC3E}">
        <p14:creationId xmlns:p14="http://schemas.microsoft.com/office/powerpoint/2010/main" val="88801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5359" y="930809"/>
            <a:ext cx="8553282" cy="523220"/>
          </a:xfrm>
          <a:prstGeom prst="rect">
            <a:avLst/>
          </a:prstGeom>
          <a:noFill/>
        </p:spPr>
        <p:txBody>
          <a:bodyPr wrap="square" rtlCol="0">
            <a:spAutoFit/>
          </a:bodyPr>
          <a:lstStyle/>
          <a:p>
            <a:r>
              <a:rPr lang="en-US" sz="2800" b="1" dirty="0">
                <a:solidFill>
                  <a:srgbClr val="004379"/>
                </a:solidFill>
                <a:latin typeface="Myriad Pro"/>
                <a:cs typeface="Myriad Pro"/>
              </a:rPr>
              <a:t>2018 PIT Demographic Breakdown (Individuals)</a:t>
            </a:r>
            <a:endParaRPr lang="en-US" dirty="0">
              <a:latin typeface="Myriad Pro"/>
              <a:cs typeface="Myriad Pro"/>
            </a:endParaRPr>
          </a:p>
        </p:txBody>
      </p:sp>
      <p:pic>
        <p:nvPicPr>
          <p:cNvPr id="7" name="Picture 6">
            <a:extLst>
              <a:ext uri="{FF2B5EF4-FFF2-40B4-BE49-F238E27FC236}">
                <a16:creationId xmlns:a16="http://schemas.microsoft.com/office/drawing/2014/main" id="{52F970C2-6DEF-47EA-B337-226BE6019ED6}"/>
              </a:ext>
            </a:extLst>
          </p:cNvPr>
          <p:cNvPicPr>
            <a:picLocks noChangeAspect="1"/>
          </p:cNvPicPr>
          <p:nvPr/>
        </p:nvPicPr>
        <p:blipFill>
          <a:blip r:embed="rId3"/>
          <a:stretch>
            <a:fillRect/>
          </a:stretch>
        </p:blipFill>
        <p:spPr>
          <a:xfrm>
            <a:off x="420786" y="1675050"/>
            <a:ext cx="8342888" cy="4619314"/>
          </a:xfrm>
          <a:prstGeom prst="rect">
            <a:avLst/>
          </a:prstGeom>
        </p:spPr>
      </p:pic>
    </p:spTree>
    <p:extLst>
      <p:ext uri="{BB962C8B-B14F-4D97-AF65-F5344CB8AC3E}">
        <p14:creationId xmlns:p14="http://schemas.microsoft.com/office/powerpoint/2010/main" val="1822728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5359" y="930809"/>
            <a:ext cx="8553282" cy="523220"/>
          </a:xfrm>
          <a:prstGeom prst="rect">
            <a:avLst/>
          </a:prstGeom>
          <a:noFill/>
        </p:spPr>
        <p:txBody>
          <a:bodyPr wrap="square" rtlCol="0">
            <a:spAutoFit/>
          </a:bodyPr>
          <a:lstStyle/>
          <a:p>
            <a:r>
              <a:rPr lang="en-US" sz="2800" b="1" dirty="0">
                <a:solidFill>
                  <a:srgbClr val="004379"/>
                </a:solidFill>
                <a:latin typeface="Myriad Pro"/>
                <a:cs typeface="Myriad Pro"/>
              </a:rPr>
              <a:t>Region Profile: Lowell, MA</a:t>
            </a:r>
            <a:endParaRPr lang="en-US" dirty="0">
              <a:latin typeface="Myriad Pro"/>
              <a:cs typeface="Myriad Pro"/>
            </a:endParaRPr>
          </a:p>
        </p:txBody>
      </p:sp>
      <p:pic>
        <p:nvPicPr>
          <p:cNvPr id="4" name="Picture 3">
            <a:extLst>
              <a:ext uri="{FF2B5EF4-FFF2-40B4-BE49-F238E27FC236}">
                <a16:creationId xmlns:a16="http://schemas.microsoft.com/office/drawing/2014/main" id="{E767B298-3CCC-4948-BF94-EF7D7505828E}"/>
              </a:ext>
            </a:extLst>
          </p:cNvPr>
          <p:cNvPicPr>
            <a:picLocks noChangeAspect="1"/>
          </p:cNvPicPr>
          <p:nvPr/>
        </p:nvPicPr>
        <p:blipFill>
          <a:blip r:embed="rId3"/>
          <a:stretch>
            <a:fillRect/>
          </a:stretch>
        </p:blipFill>
        <p:spPr>
          <a:xfrm>
            <a:off x="1173352" y="1462234"/>
            <a:ext cx="6450394" cy="4671528"/>
          </a:xfrm>
          <a:prstGeom prst="rect">
            <a:avLst/>
          </a:prstGeom>
        </p:spPr>
      </p:pic>
      <p:sp>
        <p:nvSpPr>
          <p:cNvPr id="5" name="TextBox 4">
            <a:extLst>
              <a:ext uri="{FF2B5EF4-FFF2-40B4-BE49-F238E27FC236}">
                <a16:creationId xmlns:a16="http://schemas.microsoft.com/office/drawing/2014/main" id="{FD4AE4D7-70D3-4D1F-96E4-DB03FF1BC441}"/>
              </a:ext>
            </a:extLst>
          </p:cNvPr>
          <p:cNvSpPr txBox="1"/>
          <p:nvPr/>
        </p:nvSpPr>
        <p:spPr>
          <a:xfrm>
            <a:off x="776835" y="6233019"/>
            <a:ext cx="8071805" cy="338554"/>
          </a:xfrm>
          <a:prstGeom prst="rect">
            <a:avLst/>
          </a:prstGeom>
          <a:noFill/>
        </p:spPr>
        <p:txBody>
          <a:bodyPr wrap="square" rtlCol="0">
            <a:spAutoFit/>
          </a:bodyPr>
          <a:lstStyle/>
          <a:p>
            <a:r>
              <a:rPr lang="fr-FR" sz="1600" dirty="0">
                <a:latin typeface="Myriad Pro"/>
                <a:cs typeface="Myriad Pro"/>
              </a:rPr>
              <a:t>1 Emergency Shelter, 1 </a:t>
            </a:r>
            <a:r>
              <a:rPr lang="fr-FR" sz="1600" dirty="0" err="1">
                <a:latin typeface="Myriad Pro"/>
                <a:cs typeface="Myriad Pro"/>
              </a:rPr>
              <a:t>community</a:t>
            </a:r>
            <a:r>
              <a:rPr lang="fr-FR" sz="1600" dirty="0">
                <a:latin typeface="Myriad Pro"/>
                <a:cs typeface="Myriad Pro"/>
              </a:rPr>
              <a:t> action </a:t>
            </a:r>
            <a:r>
              <a:rPr lang="fr-FR" sz="1600" dirty="0" err="1">
                <a:latin typeface="Myriad Pro"/>
                <a:cs typeface="Myriad Pro"/>
              </a:rPr>
              <a:t>agency</a:t>
            </a:r>
            <a:r>
              <a:rPr lang="fr-FR" sz="1600" dirty="0">
                <a:latin typeface="Myriad Pro"/>
                <a:cs typeface="Myriad Pro"/>
              </a:rPr>
              <a:t>, 1 DV provider, 1 </a:t>
            </a:r>
            <a:r>
              <a:rPr lang="fr-FR" sz="1600" dirty="0" err="1">
                <a:latin typeface="Myriad Pro"/>
                <a:cs typeface="Myriad Pro"/>
              </a:rPr>
              <a:t>day</a:t>
            </a:r>
            <a:r>
              <a:rPr lang="fr-FR" sz="1600" dirty="0">
                <a:latin typeface="Myriad Pro"/>
                <a:cs typeface="Myriad Pro"/>
              </a:rPr>
              <a:t> program, PSH  </a:t>
            </a:r>
            <a:endParaRPr lang="en-US" dirty="0">
              <a:latin typeface="Myriad Pro"/>
              <a:cs typeface="Myriad Pro"/>
            </a:endParaRPr>
          </a:p>
        </p:txBody>
      </p:sp>
    </p:spTree>
    <p:extLst>
      <p:ext uri="{BB962C8B-B14F-4D97-AF65-F5344CB8AC3E}">
        <p14:creationId xmlns:p14="http://schemas.microsoft.com/office/powerpoint/2010/main" val="546688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5359" y="930809"/>
            <a:ext cx="8553282" cy="523220"/>
          </a:xfrm>
          <a:prstGeom prst="rect">
            <a:avLst/>
          </a:prstGeom>
          <a:noFill/>
        </p:spPr>
        <p:txBody>
          <a:bodyPr wrap="square" rtlCol="0">
            <a:spAutoFit/>
          </a:bodyPr>
          <a:lstStyle/>
          <a:p>
            <a:r>
              <a:rPr lang="en-US" sz="2800" b="1" dirty="0">
                <a:solidFill>
                  <a:srgbClr val="004379"/>
                </a:solidFill>
                <a:latin typeface="Myriad Pro"/>
                <a:cs typeface="Myriad Pro"/>
              </a:rPr>
              <a:t>Region Profile: Lowell, MA</a:t>
            </a:r>
            <a:endParaRPr lang="en-US" dirty="0">
              <a:latin typeface="Myriad Pro"/>
              <a:cs typeface="Myriad Pro"/>
            </a:endParaRPr>
          </a:p>
        </p:txBody>
      </p:sp>
      <p:sp>
        <p:nvSpPr>
          <p:cNvPr id="5" name="TextBox 4">
            <a:extLst>
              <a:ext uri="{FF2B5EF4-FFF2-40B4-BE49-F238E27FC236}">
                <a16:creationId xmlns:a16="http://schemas.microsoft.com/office/drawing/2014/main" id="{FD4AE4D7-70D3-4D1F-96E4-DB03FF1BC441}"/>
              </a:ext>
            </a:extLst>
          </p:cNvPr>
          <p:cNvSpPr txBox="1"/>
          <p:nvPr/>
        </p:nvSpPr>
        <p:spPr>
          <a:xfrm>
            <a:off x="776835" y="6233019"/>
            <a:ext cx="8071805" cy="338554"/>
          </a:xfrm>
          <a:prstGeom prst="rect">
            <a:avLst/>
          </a:prstGeom>
          <a:noFill/>
        </p:spPr>
        <p:txBody>
          <a:bodyPr wrap="square" rtlCol="0">
            <a:spAutoFit/>
          </a:bodyPr>
          <a:lstStyle/>
          <a:p>
            <a:r>
              <a:rPr lang="fr-FR" sz="1600" dirty="0">
                <a:latin typeface="Myriad Pro"/>
                <a:cs typeface="Myriad Pro"/>
              </a:rPr>
              <a:t>151 </a:t>
            </a:r>
            <a:r>
              <a:rPr lang="fr-FR" sz="1600" dirty="0" err="1">
                <a:latin typeface="Myriad Pro"/>
                <a:cs typeface="Myriad Pro"/>
              </a:rPr>
              <a:t>Individuals</a:t>
            </a:r>
            <a:r>
              <a:rPr lang="fr-FR" sz="1600" dirty="0">
                <a:latin typeface="Myriad Pro"/>
                <a:cs typeface="Myriad Pro"/>
              </a:rPr>
              <a:t> </a:t>
            </a:r>
            <a:r>
              <a:rPr lang="fr-FR" sz="1600" dirty="0" err="1">
                <a:latin typeface="Myriad Pro"/>
                <a:cs typeface="Myriad Pro"/>
              </a:rPr>
              <a:t>counted</a:t>
            </a:r>
            <a:r>
              <a:rPr lang="fr-FR" sz="1600" dirty="0">
                <a:latin typeface="Myriad Pro"/>
                <a:cs typeface="Myriad Pro"/>
              </a:rPr>
              <a:t> in Emergency Shelter, 27 on the </a:t>
            </a:r>
            <a:r>
              <a:rPr lang="fr-FR" sz="1600" dirty="0" err="1">
                <a:latin typeface="Myriad Pro"/>
                <a:cs typeface="Myriad Pro"/>
              </a:rPr>
              <a:t>street</a:t>
            </a:r>
            <a:endParaRPr lang="en-US" dirty="0">
              <a:latin typeface="Myriad Pro"/>
              <a:cs typeface="Myriad Pro"/>
            </a:endParaRPr>
          </a:p>
        </p:txBody>
      </p:sp>
      <p:pic>
        <p:nvPicPr>
          <p:cNvPr id="6" name="Picture 5">
            <a:extLst>
              <a:ext uri="{FF2B5EF4-FFF2-40B4-BE49-F238E27FC236}">
                <a16:creationId xmlns:a16="http://schemas.microsoft.com/office/drawing/2014/main" id="{C0E485B1-30FF-4E01-99F4-0CAD32F8EE4A}"/>
              </a:ext>
            </a:extLst>
          </p:cNvPr>
          <p:cNvPicPr>
            <a:picLocks noChangeAspect="1"/>
          </p:cNvPicPr>
          <p:nvPr/>
        </p:nvPicPr>
        <p:blipFill>
          <a:blip r:embed="rId3"/>
          <a:stretch>
            <a:fillRect/>
          </a:stretch>
        </p:blipFill>
        <p:spPr>
          <a:xfrm>
            <a:off x="482044" y="1610315"/>
            <a:ext cx="7768267" cy="4482988"/>
          </a:xfrm>
          <a:prstGeom prst="rect">
            <a:avLst/>
          </a:prstGeom>
        </p:spPr>
      </p:pic>
    </p:spTree>
    <p:extLst>
      <p:ext uri="{BB962C8B-B14F-4D97-AF65-F5344CB8AC3E}">
        <p14:creationId xmlns:p14="http://schemas.microsoft.com/office/powerpoint/2010/main" val="99536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26493" y="914624"/>
            <a:ext cx="8296721" cy="4154984"/>
          </a:xfrm>
          <a:prstGeom prst="rect">
            <a:avLst/>
          </a:prstGeom>
          <a:noFill/>
        </p:spPr>
        <p:txBody>
          <a:bodyPr wrap="square" rtlCol="0">
            <a:spAutoFit/>
          </a:bodyPr>
          <a:lstStyle/>
          <a:p>
            <a:r>
              <a:rPr lang="en-US" sz="3200" b="1" dirty="0">
                <a:solidFill>
                  <a:srgbClr val="004379"/>
                </a:solidFill>
                <a:latin typeface="Myriad Pro"/>
                <a:cs typeface="Myriad Pro"/>
              </a:rPr>
              <a:t>Key Strengths</a:t>
            </a:r>
          </a:p>
          <a:p>
            <a:pPr>
              <a:buClr>
                <a:srgbClr val="004379"/>
              </a:buClr>
            </a:pPr>
            <a:endParaRPr lang="fr-FR" sz="2800" dirty="0">
              <a:latin typeface="Myriad Pro"/>
              <a:cs typeface="Myriad Pro"/>
            </a:endParaRPr>
          </a:p>
          <a:p>
            <a:pPr marL="285750" indent="-285750">
              <a:buClr>
                <a:srgbClr val="004379"/>
              </a:buClr>
              <a:buFont typeface="Arial"/>
              <a:buChar char="•"/>
            </a:pPr>
            <a:r>
              <a:rPr lang="fr-FR" sz="2800" dirty="0">
                <a:latin typeface="Myriad Pro"/>
                <a:cs typeface="Myriad Pro"/>
              </a:rPr>
              <a:t>Excellent </a:t>
            </a:r>
            <a:r>
              <a:rPr lang="fr-FR" sz="2800" dirty="0" err="1">
                <a:latin typeface="Myriad Pro"/>
                <a:cs typeface="Myriad Pro"/>
              </a:rPr>
              <a:t>CoC</a:t>
            </a:r>
            <a:r>
              <a:rPr lang="fr-FR" sz="2800" dirty="0">
                <a:latin typeface="Myriad Pro"/>
                <a:cs typeface="Myriad Pro"/>
              </a:rPr>
              <a:t> </a:t>
            </a:r>
            <a:r>
              <a:rPr lang="fr-FR" sz="2800" dirty="0" err="1">
                <a:latin typeface="Myriad Pro"/>
                <a:cs typeface="Myriad Pro"/>
              </a:rPr>
              <a:t>board</a:t>
            </a:r>
            <a:r>
              <a:rPr lang="fr-FR" sz="2800" dirty="0">
                <a:latin typeface="Myriad Pro"/>
                <a:cs typeface="Myriad Pro"/>
              </a:rPr>
              <a:t> participation </a:t>
            </a:r>
          </a:p>
          <a:p>
            <a:pPr marL="285750" indent="-285750">
              <a:buClr>
                <a:srgbClr val="004379"/>
              </a:buClr>
              <a:buFont typeface="Arial"/>
              <a:buChar char="•"/>
            </a:pPr>
            <a:r>
              <a:rPr lang="fr-FR" sz="2800" dirty="0">
                <a:latin typeface="Myriad Pro"/>
                <a:cs typeface="Myriad Pro"/>
              </a:rPr>
              <a:t>HMIS </a:t>
            </a:r>
            <a:r>
              <a:rPr lang="fr-FR" sz="2800" dirty="0" err="1">
                <a:latin typeface="Myriad Pro"/>
                <a:cs typeface="Myriad Pro"/>
              </a:rPr>
              <a:t>is</a:t>
            </a:r>
            <a:r>
              <a:rPr lang="fr-FR" sz="2800" dirty="0">
                <a:latin typeface="Myriad Pro"/>
                <a:cs typeface="Myriad Pro"/>
              </a:rPr>
              <a:t> free</a:t>
            </a:r>
          </a:p>
          <a:p>
            <a:pPr marL="285750" indent="-285750">
              <a:buClr>
                <a:srgbClr val="004379"/>
              </a:buClr>
              <a:buFont typeface="Arial"/>
              <a:buChar char="•"/>
            </a:pPr>
            <a:r>
              <a:rPr lang="fr-FR" sz="2800" dirty="0" err="1">
                <a:latin typeface="Myriad Pro"/>
                <a:cs typeface="Myriad Pro"/>
              </a:rPr>
              <a:t>Involvement</a:t>
            </a:r>
            <a:r>
              <a:rPr lang="fr-FR" sz="2800" dirty="0">
                <a:latin typeface="Myriad Pro"/>
                <a:cs typeface="Myriad Pro"/>
              </a:rPr>
              <a:t> </a:t>
            </a:r>
            <a:r>
              <a:rPr lang="fr-FR" sz="2800" dirty="0" err="1">
                <a:latin typeface="Myriad Pro"/>
                <a:cs typeface="Myriad Pro"/>
              </a:rPr>
              <a:t>from</a:t>
            </a:r>
            <a:r>
              <a:rPr lang="fr-FR" sz="2800" dirty="0">
                <a:latin typeface="Myriad Pro"/>
                <a:cs typeface="Myriad Pro"/>
              </a:rPr>
              <a:t> police, </a:t>
            </a:r>
            <a:r>
              <a:rPr lang="fr-FR" sz="2800" dirty="0" err="1">
                <a:latin typeface="Myriad Pro"/>
                <a:cs typeface="Myriad Pro"/>
              </a:rPr>
              <a:t>fire</a:t>
            </a:r>
            <a:r>
              <a:rPr lang="fr-FR" sz="2800" dirty="0">
                <a:latin typeface="Myriad Pro"/>
                <a:cs typeface="Myriad Pro"/>
              </a:rPr>
              <a:t>, and ambulance</a:t>
            </a:r>
          </a:p>
          <a:p>
            <a:pPr marL="285750" indent="-285750">
              <a:buClr>
                <a:srgbClr val="004379"/>
              </a:buClr>
              <a:buFont typeface="Arial"/>
              <a:buChar char="•"/>
            </a:pPr>
            <a:r>
              <a:rPr lang="fr-FR" sz="2800" dirty="0">
                <a:latin typeface="Myriad Pro"/>
                <a:cs typeface="Myriad Pro"/>
              </a:rPr>
              <a:t>New </a:t>
            </a:r>
            <a:r>
              <a:rPr lang="fr-FR" sz="2800" dirty="0" err="1">
                <a:latin typeface="Myriad Pro"/>
                <a:cs typeface="Myriad Pro"/>
              </a:rPr>
              <a:t>youth</a:t>
            </a:r>
            <a:r>
              <a:rPr lang="fr-FR" sz="2800" dirty="0">
                <a:latin typeface="Myriad Pro"/>
                <a:cs typeface="Myriad Pro"/>
              </a:rPr>
              <a:t> </a:t>
            </a:r>
            <a:r>
              <a:rPr lang="fr-FR" sz="2800" dirty="0" err="1">
                <a:latin typeface="Myriad Pro"/>
                <a:cs typeface="Myriad Pro"/>
              </a:rPr>
              <a:t>demonstration</a:t>
            </a:r>
            <a:r>
              <a:rPr lang="fr-FR" sz="2800" dirty="0">
                <a:latin typeface="Myriad Pro"/>
                <a:cs typeface="Myriad Pro"/>
              </a:rPr>
              <a:t> </a:t>
            </a:r>
            <a:r>
              <a:rPr lang="fr-FR" sz="2800" dirty="0" err="1">
                <a:latin typeface="Myriad Pro"/>
                <a:cs typeface="Myriad Pro"/>
              </a:rPr>
              <a:t>project</a:t>
            </a:r>
            <a:endParaRPr lang="fr-FR" sz="2800" dirty="0">
              <a:latin typeface="Myriad Pro"/>
              <a:cs typeface="Myriad Pro"/>
            </a:endParaRPr>
          </a:p>
          <a:p>
            <a:pPr marL="285750" indent="-285750">
              <a:buClr>
                <a:srgbClr val="004379"/>
              </a:buClr>
              <a:buFont typeface="Arial"/>
              <a:buChar char="•"/>
            </a:pPr>
            <a:r>
              <a:rPr lang="fr-FR" sz="2800" dirty="0" err="1">
                <a:latin typeface="Myriad Pro"/>
                <a:cs typeface="Myriad Pro"/>
              </a:rPr>
              <a:t>Willingness</a:t>
            </a:r>
            <a:r>
              <a:rPr lang="fr-FR" sz="2800" dirty="0">
                <a:latin typeface="Myriad Pro"/>
                <a:cs typeface="Myriad Pro"/>
              </a:rPr>
              <a:t> (</a:t>
            </a:r>
            <a:r>
              <a:rPr lang="fr-FR" sz="2800" dirty="0" err="1">
                <a:latin typeface="Myriad Pro"/>
                <a:cs typeface="Myriad Pro"/>
              </a:rPr>
              <a:t>from</a:t>
            </a:r>
            <a:r>
              <a:rPr lang="fr-FR" sz="2800" dirty="0">
                <a:latin typeface="Myriad Pro"/>
                <a:cs typeface="Myriad Pro"/>
              </a:rPr>
              <a:t> </a:t>
            </a:r>
            <a:r>
              <a:rPr lang="fr-FR" sz="2800" dirty="0" err="1">
                <a:latin typeface="Myriad Pro"/>
                <a:cs typeface="Myriad Pro"/>
              </a:rPr>
              <a:t>some</a:t>
            </a:r>
            <a:r>
              <a:rPr lang="fr-FR" sz="2800" dirty="0">
                <a:latin typeface="Myriad Pro"/>
                <a:cs typeface="Myriad Pro"/>
              </a:rPr>
              <a:t>) to </a:t>
            </a:r>
            <a:r>
              <a:rPr lang="fr-FR" sz="2800" dirty="0" err="1">
                <a:latin typeface="Myriad Pro"/>
                <a:cs typeface="Myriad Pro"/>
              </a:rPr>
              <a:t>embrace</a:t>
            </a:r>
            <a:r>
              <a:rPr lang="fr-FR" sz="2800" dirty="0">
                <a:latin typeface="Myriad Pro"/>
                <a:cs typeface="Myriad Pro"/>
              </a:rPr>
              <a:t> new tech</a:t>
            </a:r>
          </a:p>
          <a:p>
            <a:pPr>
              <a:buClr>
                <a:srgbClr val="004379"/>
              </a:buClr>
            </a:pPr>
            <a:endParaRPr lang="fr-FR" sz="2800" dirty="0">
              <a:latin typeface="Myriad Pro"/>
              <a:cs typeface="Myriad Pro"/>
            </a:endParaRPr>
          </a:p>
          <a:p>
            <a:endParaRPr lang="en-US" dirty="0">
              <a:latin typeface="Myriad Pro"/>
              <a:cs typeface="Myriad Pro"/>
            </a:endParaRPr>
          </a:p>
          <a:p>
            <a:endParaRPr lang="en-US" dirty="0">
              <a:latin typeface="Myriad Pro"/>
              <a:cs typeface="Myriad Pro"/>
            </a:endParaRPr>
          </a:p>
        </p:txBody>
      </p:sp>
    </p:spTree>
    <p:extLst>
      <p:ext uri="{BB962C8B-B14F-4D97-AF65-F5344CB8AC3E}">
        <p14:creationId xmlns:p14="http://schemas.microsoft.com/office/powerpoint/2010/main" val="1319150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26493" y="914624"/>
            <a:ext cx="8296721" cy="4801314"/>
          </a:xfrm>
          <a:prstGeom prst="rect">
            <a:avLst/>
          </a:prstGeom>
          <a:noFill/>
        </p:spPr>
        <p:txBody>
          <a:bodyPr wrap="square" rtlCol="0">
            <a:spAutoFit/>
          </a:bodyPr>
          <a:lstStyle/>
          <a:p>
            <a:r>
              <a:rPr lang="en-US" sz="3200" b="1" dirty="0">
                <a:solidFill>
                  <a:srgbClr val="004379"/>
                </a:solidFill>
                <a:latin typeface="Myriad Pro"/>
                <a:cs typeface="Myriad Pro"/>
              </a:rPr>
              <a:t>Key Challenges: Community</a:t>
            </a:r>
          </a:p>
          <a:p>
            <a:pPr>
              <a:buClr>
                <a:srgbClr val="004379"/>
              </a:buClr>
            </a:pPr>
            <a:endParaRPr lang="fr-FR" sz="1600" dirty="0">
              <a:latin typeface="Myriad Pro"/>
              <a:cs typeface="Myriad Pro"/>
            </a:endParaRPr>
          </a:p>
          <a:p>
            <a:pPr marL="285750" indent="-285750">
              <a:buClr>
                <a:srgbClr val="004379"/>
              </a:buClr>
              <a:buFont typeface="Arial"/>
              <a:buChar char="•"/>
            </a:pPr>
            <a:r>
              <a:rPr lang="fr-FR" sz="2800" dirty="0">
                <a:latin typeface="Myriad Pro"/>
                <a:cs typeface="Myriad Pro"/>
              </a:rPr>
              <a:t>No train </a:t>
            </a:r>
            <a:r>
              <a:rPr lang="fr-FR" sz="2800" dirty="0" err="1">
                <a:latin typeface="Myriad Pro"/>
                <a:cs typeface="Myriad Pro"/>
              </a:rPr>
              <a:t>access</a:t>
            </a:r>
            <a:r>
              <a:rPr lang="fr-FR" sz="2800" dirty="0">
                <a:latin typeface="Myriad Pro"/>
                <a:cs typeface="Myriad Pro"/>
              </a:rPr>
              <a:t> to Boston or </a:t>
            </a:r>
            <a:r>
              <a:rPr lang="fr-FR" sz="2800" dirty="0" err="1">
                <a:latin typeface="Myriad Pro"/>
                <a:cs typeface="Myriad Pro"/>
              </a:rPr>
              <a:t>other</a:t>
            </a:r>
            <a:r>
              <a:rPr lang="fr-FR" sz="2800" dirty="0">
                <a:latin typeface="Myriad Pro"/>
                <a:cs typeface="Myriad Pro"/>
              </a:rPr>
              <a:t> major city</a:t>
            </a:r>
          </a:p>
          <a:p>
            <a:pPr marL="285750" indent="-285750">
              <a:buClr>
                <a:srgbClr val="004379"/>
              </a:buClr>
              <a:buFont typeface="Arial"/>
              <a:buChar char="•"/>
            </a:pPr>
            <a:r>
              <a:rPr lang="fr-FR" sz="2800" dirty="0" err="1">
                <a:latin typeface="Myriad Pro"/>
                <a:cs typeface="Myriad Pro"/>
              </a:rPr>
              <a:t>Poorly</a:t>
            </a:r>
            <a:r>
              <a:rPr lang="fr-FR" sz="2800" dirty="0">
                <a:latin typeface="Myriad Pro"/>
                <a:cs typeface="Myriad Pro"/>
              </a:rPr>
              <a:t> </a:t>
            </a:r>
            <a:r>
              <a:rPr lang="fr-FR" sz="2800" dirty="0" err="1">
                <a:latin typeface="Myriad Pro"/>
                <a:cs typeface="Myriad Pro"/>
              </a:rPr>
              <a:t>ranked</a:t>
            </a:r>
            <a:r>
              <a:rPr lang="fr-FR" sz="2800" dirty="0">
                <a:latin typeface="Myriad Pro"/>
                <a:cs typeface="Myriad Pro"/>
              </a:rPr>
              <a:t> </a:t>
            </a:r>
            <a:r>
              <a:rPr lang="fr-FR" sz="2800" dirty="0" err="1">
                <a:latin typeface="Myriad Pro"/>
                <a:cs typeface="Myriad Pro"/>
              </a:rPr>
              <a:t>school</a:t>
            </a:r>
            <a:r>
              <a:rPr lang="fr-FR" sz="2800" dirty="0">
                <a:latin typeface="Myriad Pro"/>
                <a:cs typeface="Myriad Pro"/>
              </a:rPr>
              <a:t> system (278 out of 345)*</a:t>
            </a:r>
          </a:p>
          <a:p>
            <a:pPr marL="285750" indent="-285750">
              <a:buClr>
                <a:srgbClr val="004379"/>
              </a:buClr>
              <a:buFont typeface="Arial"/>
              <a:buChar char="•"/>
            </a:pPr>
            <a:r>
              <a:rPr lang="en-US" sz="2800" dirty="0">
                <a:latin typeface="Myriad Pro"/>
              </a:rPr>
              <a:t>More than half of Lowell residents who rent housing pay more than 30 percent of their income to do so.**</a:t>
            </a:r>
            <a:br>
              <a:rPr lang="en-US" sz="2800" dirty="0">
                <a:latin typeface="Myriad Pro"/>
              </a:rPr>
            </a:br>
            <a:br>
              <a:rPr lang="en-US" dirty="0"/>
            </a:br>
            <a:endParaRPr lang="fr-FR" sz="2800" dirty="0">
              <a:latin typeface="Myriad Pro"/>
              <a:cs typeface="Myriad Pro"/>
            </a:endParaRPr>
          </a:p>
          <a:p>
            <a:pPr>
              <a:buClr>
                <a:srgbClr val="004379"/>
              </a:buClr>
            </a:pPr>
            <a:r>
              <a:rPr lang="fr-FR" dirty="0">
                <a:latin typeface="Myriad Pro"/>
                <a:cs typeface="Myriad Pro"/>
              </a:rPr>
              <a:t>*	Source: SchoolDigger.com</a:t>
            </a:r>
          </a:p>
          <a:p>
            <a:pPr>
              <a:buClr>
                <a:srgbClr val="004379"/>
              </a:buClr>
            </a:pPr>
            <a:r>
              <a:rPr lang="en-US" dirty="0">
                <a:latin typeface="Myriad Pro"/>
              </a:rPr>
              <a:t>** 	Source: 2015 US Census</a:t>
            </a:r>
            <a:endParaRPr lang="fr-FR" sz="2800" dirty="0">
              <a:latin typeface="Myriad Pro"/>
              <a:cs typeface="Myriad Pro"/>
            </a:endParaRPr>
          </a:p>
          <a:p>
            <a:pPr>
              <a:buClr>
                <a:srgbClr val="004379"/>
              </a:buClr>
            </a:pPr>
            <a:endParaRPr lang="fr-FR" dirty="0">
              <a:latin typeface="Myriad Pro"/>
              <a:cs typeface="Myriad Pro"/>
            </a:endParaRPr>
          </a:p>
          <a:p>
            <a:endParaRPr lang="en-US" dirty="0">
              <a:latin typeface="Myriad Pro"/>
              <a:cs typeface="Myriad Pro"/>
            </a:endParaRPr>
          </a:p>
        </p:txBody>
      </p:sp>
    </p:spTree>
    <p:extLst>
      <p:ext uri="{BB962C8B-B14F-4D97-AF65-F5344CB8AC3E}">
        <p14:creationId xmlns:p14="http://schemas.microsoft.com/office/powerpoint/2010/main" val="80368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26493" y="914624"/>
            <a:ext cx="8296721" cy="861774"/>
          </a:xfrm>
          <a:prstGeom prst="rect">
            <a:avLst/>
          </a:prstGeom>
          <a:noFill/>
        </p:spPr>
        <p:txBody>
          <a:bodyPr wrap="square" rtlCol="0">
            <a:spAutoFit/>
          </a:bodyPr>
          <a:lstStyle/>
          <a:p>
            <a:r>
              <a:rPr lang="en-US" sz="3200" b="1" dirty="0">
                <a:solidFill>
                  <a:srgbClr val="004379"/>
                </a:solidFill>
                <a:latin typeface="Myriad Pro"/>
                <a:cs typeface="Myriad Pro"/>
              </a:rPr>
              <a:t>Key Challenges: Community</a:t>
            </a:r>
          </a:p>
          <a:p>
            <a:endParaRPr lang="en-US" dirty="0">
              <a:latin typeface="Myriad Pro"/>
              <a:cs typeface="Myriad Pro"/>
            </a:endParaRPr>
          </a:p>
        </p:txBody>
      </p:sp>
      <p:pic>
        <p:nvPicPr>
          <p:cNvPr id="4" name="Picture 3">
            <a:extLst>
              <a:ext uri="{FF2B5EF4-FFF2-40B4-BE49-F238E27FC236}">
                <a16:creationId xmlns:a16="http://schemas.microsoft.com/office/drawing/2014/main" id="{0836E38C-BB30-461A-BB7F-20F0A89ED1ED}"/>
              </a:ext>
            </a:extLst>
          </p:cNvPr>
          <p:cNvPicPr>
            <a:picLocks noChangeAspect="1"/>
          </p:cNvPicPr>
          <p:nvPr/>
        </p:nvPicPr>
        <p:blipFill>
          <a:blip r:embed="rId4"/>
          <a:stretch>
            <a:fillRect/>
          </a:stretch>
        </p:blipFill>
        <p:spPr>
          <a:xfrm>
            <a:off x="3534271" y="1524553"/>
            <a:ext cx="5399336" cy="4734635"/>
          </a:xfrm>
          <a:prstGeom prst="rect">
            <a:avLst/>
          </a:prstGeom>
        </p:spPr>
      </p:pic>
      <p:sp>
        <p:nvSpPr>
          <p:cNvPr id="5" name="Rectangle 4">
            <a:extLst>
              <a:ext uri="{FF2B5EF4-FFF2-40B4-BE49-F238E27FC236}">
                <a16:creationId xmlns:a16="http://schemas.microsoft.com/office/drawing/2014/main" id="{731CCB80-6022-4E6E-9DB1-ED91D1AA3F4E}"/>
              </a:ext>
            </a:extLst>
          </p:cNvPr>
          <p:cNvSpPr/>
          <p:nvPr/>
        </p:nvSpPr>
        <p:spPr>
          <a:xfrm>
            <a:off x="303452" y="1751132"/>
            <a:ext cx="2747246" cy="3323987"/>
          </a:xfrm>
          <a:prstGeom prst="rect">
            <a:avLst/>
          </a:prstGeom>
        </p:spPr>
        <p:txBody>
          <a:bodyPr wrap="square">
            <a:spAutoFit/>
          </a:bodyPr>
          <a:lstStyle/>
          <a:p>
            <a:pPr marL="285750" indent="-285750">
              <a:buClr>
                <a:srgbClr val="004379"/>
              </a:buClr>
              <a:buFont typeface="Arial"/>
              <a:buChar char="•"/>
            </a:pPr>
            <a:r>
              <a:rPr lang="fr-FR" sz="2400" dirty="0">
                <a:latin typeface="Myriad Pro"/>
                <a:cs typeface="Myriad Pro"/>
                <a:hlinkClick r:id="rId5"/>
              </a:rPr>
              <a:t>Severe </a:t>
            </a:r>
            <a:r>
              <a:rPr lang="fr-FR" sz="2400" dirty="0" err="1">
                <a:latin typeface="Myriad Pro"/>
                <a:cs typeface="Myriad Pro"/>
                <a:hlinkClick r:id="rId5"/>
              </a:rPr>
              <a:t>Opioid</a:t>
            </a:r>
            <a:r>
              <a:rPr lang="fr-FR" sz="2400" dirty="0">
                <a:latin typeface="Myriad Pro"/>
                <a:cs typeface="Myriad Pro"/>
                <a:hlinkClick r:id="rId5"/>
              </a:rPr>
              <a:t> Crisis (68 </a:t>
            </a:r>
            <a:r>
              <a:rPr lang="fr-FR" sz="2400" dirty="0" err="1">
                <a:latin typeface="Myriad Pro"/>
                <a:cs typeface="Myriad Pro"/>
                <a:hlinkClick r:id="rId5"/>
              </a:rPr>
              <a:t>deaths</a:t>
            </a:r>
            <a:r>
              <a:rPr lang="fr-FR" sz="2400" dirty="0">
                <a:latin typeface="Myriad Pro"/>
                <a:cs typeface="Myriad Pro"/>
                <a:hlinkClick r:id="rId5"/>
              </a:rPr>
              <a:t> in 2016)*</a:t>
            </a:r>
            <a:endParaRPr lang="fr-FR" sz="2400" dirty="0">
              <a:latin typeface="Myriad Pro"/>
              <a:cs typeface="Myriad Pro"/>
            </a:endParaRPr>
          </a:p>
          <a:p>
            <a:pPr marL="285750" indent="-285750">
              <a:buClr>
                <a:srgbClr val="004379"/>
              </a:buClr>
              <a:buFont typeface="Arial"/>
              <a:buChar char="•"/>
            </a:pPr>
            <a:r>
              <a:rPr lang="fr-FR" sz="2400" dirty="0">
                <a:latin typeface="Myriad Pro"/>
                <a:cs typeface="Myriad Pro"/>
                <a:hlinkClick r:id="rId6"/>
              </a:rPr>
              <a:t>High </a:t>
            </a:r>
            <a:r>
              <a:rPr lang="fr-FR" sz="2400" dirty="0" err="1">
                <a:latin typeface="Myriad Pro"/>
                <a:cs typeface="Myriad Pro"/>
                <a:hlinkClick r:id="rId6"/>
              </a:rPr>
              <a:t>prevalence</a:t>
            </a:r>
            <a:r>
              <a:rPr lang="fr-FR" sz="2400" dirty="0">
                <a:latin typeface="Myriad Pro"/>
                <a:cs typeface="Myriad Pro"/>
                <a:hlinkClick r:id="rId6"/>
              </a:rPr>
              <a:t> of HIV/AIDS</a:t>
            </a:r>
            <a:endParaRPr lang="fr-FR" sz="2400" dirty="0">
              <a:latin typeface="Myriad Pro"/>
              <a:cs typeface="Myriad Pro"/>
            </a:endParaRPr>
          </a:p>
          <a:p>
            <a:pPr marL="285750" indent="-285750">
              <a:buClr>
                <a:srgbClr val="004379"/>
              </a:buClr>
              <a:buFont typeface="Arial"/>
              <a:buChar char="•"/>
            </a:pPr>
            <a:endParaRPr lang="fr-FR" sz="2400" dirty="0">
              <a:latin typeface="Myriad Pro"/>
              <a:cs typeface="Myriad Pro"/>
            </a:endParaRPr>
          </a:p>
          <a:p>
            <a:pPr marL="285750" indent="-285750">
              <a:buClr>
                <a:srgbClr val="004379"/>
              </a:buClr>
              <a:buFont typeface="Arial"/>
              <a:buChar char="•"/>
            </a:pPr>
            <a:endParaRPr lang="fr-FR" sz="2400" dirty="0">
              <a:latin typeface="Myriad Pro"/>
              <a:cs typeface="Myriad Pro"/>
            </a:endParaRPr>
          </a:p>
          <a:p>
            <a:pPr marL="285750" indent="-285750">
              <a:buClr>
                <a:srgbClr val="004379"/>
              </a:buClr>
              <a:buFont typeface="Arial"/>
              <a:buChar char="•"/>
            </a:pPr>
            <a:endParaRPr lang="fr-FR" sz="2400" dirty="0">
              <a:latin typeface="Myriad Pro"/>
              <a:cs typeface="Myriad Pro"/>
            </a:endParaRPr>
          </a:p>
          <a:p>
            <a:pPr marL="285750" indent="-285750">
              <a:buClr>
                <a:srgbClr val="004379"/>
              </a:buClr>
              <a:buFont typeface="Arial"/>
              <a:buChar char="•"/>
            </a:pPr>
            <a:endParaRPr lang="fr-FR" dirty="0">
              <a:latin typeface="Myriad Pro"/>
              <a:cs typeface="Myriad Pro"/>
            </a:endParaRPr>
          </a:p>
        </p:txBody>
      </p:sp>
    </p:spTree>
    <p:extLst>
      <p:ext uri="{BB962C8B-B14F-4D97-AF65-F5344CB8AC3E}">
        <p14:creationId xmlns:p14="http://schemas.microsoft.com/office/powerpoint/2010/main" val="841752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3F998CAC0D5A4D995B7ABCDBD034A4" ma:contentTypeVersion="10" ma:contentTypeDescription="Create a new document." ma:contentTypeScope="" ma:versionID="433ff1e887e23289447df4a7b010772c">
  <xsd:schema xmlns:xsd="http://www.w3.org/2001/XMLSchema" xmlns:xs="http://www.w3.org/2001/XMLSchema" xmlns:p="http://schemas.microsoft.com/office/2006/metadata/properties" xmlns:ns2="ac21f1e0-219b-4f56-9766-95758546f8bc" xmlns:ns3="ebf2f72f-3374-4cad-9673-6b9545c847a3" targetNamespace="http://schemas.microsoft.com/office/2006/metadata/properties" ma:root="true" ma:fieldsID="13e95bf9199bc17a56e5e40528654381" ns2:_="" ns3:_="">
    <xsd:import namespace="ac21f1e0-219b-4f56-9766-95758546f8bc"/>
    <xsd:import namespace="ebf2f72f-3374-4cad-9673-6b9545c847a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1f1e0-219b-4f56-9766-95758546f8b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f2f72f-3374-4cad-9673-6b9545c847a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7226E9-E53A-4715-8217-F1BEC3A215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1f1e0-219b-4f56-9766-95758546f8bc"/>
    <ds:schemaRef ds:uri="ebf2f72f-3374-4cad-9673-6b9545c847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A9097F-DFE8-4FB3-A606-CDA7BE6B7F39}">
  <ds:schemaRefs>
    <ds:schemaRef ds:uri="http://schemas.microsoft.com/sharepoint/v3/contenttype/forms"/>
  </ds:schemaRefs>
</ds:datastoreItem>
</file>

<file path=customXml/itemProps3.xml><?xml version="1.0" encoding="utf-8"?>
<ds:datastoreItem xmlns:ds="http://schemas.openxmlformats.org/officeDocument/2006/customXml" ds:itemID="{AA75E4F0-F81D-497E-A125-48ED6D91F18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18368</TotalTime>
  <Words>1364</Words>
  <Application>Microsoft Office PowerPoint</Application>
  <PresentationFormat>On-screen Show (4:3)</PresentationFormat>
  <Paragraphs>185</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Rowland Creative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Rowland</dc:creator>
  <cp:lastModifiedBy>Matt Simmonds</cp:lastModifiedBy>
  <cp:revision>53</cp:revision>
  <cp:lastPrinted>2017-06-13T13:52:54Z</cp:lastPrinted>
  <dcterms:created xsi:type="dcterms:W3CDTF">2016-02-04T17:24:41Z</dcterms:created>
  <dcterms:modified xsi:type="dcterms:W3CDTF">2020-03-16T04:47:02Z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0x010100B23F998CAC0D5A4D995B7ABCDBD034A4</vt:lpwstr>
  </property>
</Properties>
</file>