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6"/>
  </p:notesMasterIdLst>
  <p:sldIdLst>
    <p:sldId id="256" r:id="rId5"/>
    <p:sldId id="278" r:id="rId6"/>
    <p:sldId id="279" r:id="rId7"/>
    <p:sldId id="284" r:id="rId8"/>
    <p:sldId id="263" r:id="rId9"/>
    <p:sldId id="286" r:id="rId10"/>
    <p:sldId id="310" r:id="rId11"/>
    <p:sldId id="297" r:id="rId12"/>
    <p:sldId id="292" r:id="rId13"/>
    <p:sldId id="291" r:id="rId14"/>
    <p:sldId id="265" r:id="rId15"/>
    <p:sldId id="293" r:id="rId16"/>
    <p:sldId id="267" r:id="rId17"/>
    <p:sldId id="288" r:id="rId18"/>
    <p:sldId id="306" r:id="rId19"/>
    <p:sldId id="307" r:id="rId20"/>
    <p:sldId id="308" r:id="rId21"/>
    <p:sldId id="309" r:id="rId22"/>
    <p:sldId id="268" r:id="rId23"/>
    <p:sldId id="296" r:id="rId24"/>
    <p:sldId id="294" r:id="rId25"/>
    <p:sldId id="285" r:id="rId26"/>
    <p:sldId id="290" r:id="rId27"/>
    <p:sldId id="273" r:id="rId28"/>
    <p:sldId id="272" r:id="rId29"/>
    <p:sldId id="262" r:id="rId30"/>
    <p:sldId id="266" r:id="rId31"/>
    <p:sldId id="271" r:id="rId32"/>
    <p:sldId id="274" r:id="rId33"/>
    <p:sldId id="280" r:id="rId34"/>
    <p:sldId id="287" r:id="rId35"/>
    <p:sldId id="300" r:id="rId36"/>
    <p:sldId id="277" r:id="rId37"/>
    <p:sldId id="282" r:id="rId38"/>
    <p:sldId id="276" r:id="rId39"/>
    <p:sldId id="295" r:id="rId40"/>
    <p:sldId id="298" r:id="rId41"/>
    <p:sldId id="299" r:id="rId42"/>
    <p:sldId id="305" r:id="rId43"/>
    <p:sldId id="311" r:id="rId44"/>
    <p:sldId id="313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85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7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9CF62-5A87-4197-B53A-C965C72E8C3E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9F5D6-3A76-4900-A19E-8AEAC0D8D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B416-281D-294A-A0B6-FD1A81C0F57B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41C-D2EB-7E45-AC1A-8B14C76D2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98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B416-281D-294A-A0B6-FD1A81C0F57B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41C-D2EB-7E45-AC1A-8B14C76D2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15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B416-281D-294A-A0B6-FD1A81C0F57B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41C-D2EB-7E45-AC1A-8B14C76D2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64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B416-281D-294A-A0B6-FD1A81C0F57B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41C-D2EB-7E45-AC1A-8B14C76D2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94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B416-281D-294A-A0B6-FD1A81C0F57B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41C-D2EB-7E45-AC1A-8B14C76D2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8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B416-281D-294A-A0B6-FD1A81C0F57B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41C-D2EB-7E45-AC1A-8B14C76D2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38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B416-281D-294A-A0B6-FD1A81C0F57B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41C-D2EB-7E45-AC1A-8B14C76D2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B416-281D-294A-A0B6-FD1A81C0F57B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41C-D2EB-7E45-AC1A-8B14C76D2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9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B416-281D-294A-A0B6-FD1A81C0F57B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41C-D2EB-7E45-AC1A-8B14C76D2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80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B416-281D-294A-A0B6-FD1A81C0F57B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41C-D2EB-7E45-AC1A-8B14C76D2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6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B416-281D-294A-A0B6-FD1A81C0F57B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41C-D2EB-7E45-AC1A-8B14C76D2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3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AB416-281D-294A-A0B6-FD1A81C0F57B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7241C-D2EB-7E45-AC1A-8B14C76D2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6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arvey%20HMIS%20Assessment%20revised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Matt@SimtechSolutions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efetahagic@homelesshouston.org" TargetMode="External"/><Relationship Id="rId5" Type="http://schemas.openxmlformats.org/officeDocument/2006/relationships/hyperlink" Target="mailto:arausch@homelesshouston.org" TargetMode="External"/><Relationship Id="rId4" Type="http://schemas.openxmlformats.org/officeDocument/2006/relationships/hyperlink" Target="mailto:Eddie@SimtechSolutions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7563" y="1322305"/>
            <a:ext cx="81549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2"/>
                </a:solidFill>
                <a:latin typeface="Myriad Pro"/>
              </a:rPr>
              <a:t>The Rapid Deployment of Mobile Technology to Support a Coordinated Response </a:t>
            </a:r>
          </a:p>
          <a:p>
            <a:pPr algn="r"/>
            <a:r>
              <a:rPr lang="en-US" sz="2400" b="1" dirty="0">
                <a:solidFill>
                  <a:schemeClr val="tx2"/>
                </a:solidFill>
                <a:latin typeface="Myriad Pro"/>
              </a:rPr>
              <a:t>to Hurricane Harvey</a:t>
            </a:r>
            <a:r>
              <a:rPr lang="en-US" sz="2400" b="1" dirty="0">
                <a:solidFill>
                  <a:schemeClr val="tx2"/>
                </a:solidFill>
                <a:latin typeface="Myriad Pro"/>
                <a:cs typeface="Myriad Pro"/>
              </a:rPr>
              <a:t> </a:t>
            </a:r>
          </a:p>
          <a:p>
            <a:pPr algn="r"/>
            <a:r>
              <a:rPr lang="en-US" dirty="0"/>
              <a:t>Ana Rausch, Senior Research Project Manager, Houston Coalition for the Homeless</a:t>
            </a:r>
          </a:p>
          <a:p>
            <a:pPr algn="r"/>
            <a:r>
              <a:rPr lang="en-US" dirty="0" err="1"/>
              <a:t>Erol</a:t>
            </a:r>
            <a:r>
              <a:rPr lang="en-US" dirty="0"/>
              <a:t> </a:t>
            </a:r>
            <a:r>
              <a:rPr lang="en-US" dirty="0" err="1"/>
              <a:t>Fetahagic</a:t>
            </a:r>
            <a:r>
              <a:rPr lang="en-US" dirty="0"/>
              <a:t>, HMIS Administrator, Houston Coalition for the Homeless</a:t>
            </a:r>
          </a:p>
          <a:p>
            <a:pPr algn="r"/>
            <a:r>
              <a:rPr lang="en-US" dirty="0"/>
              <a:t>Eddie Barber, Lead Developer, </a:t>
            </a:r>
            <a:r>
              <a:rPr lang="en-US" dirty="0" err="1"/>
              <a:t>Simtech</a:t>
            </a:r>
            <a:r>
              <a:rPr lang="en-US" dirty="0"/>
              <a:t> Solutions Inc.</a:t>
            </a:r>
          </a:p>
          <a:p>
            <a:pPr algn="r"/>
            <a:r>
              <a:rPr lang="en-US" dirty="0"/>
              <a:t>Matt Simmonds, President, </a:t>
            </a:r>
            <a:r>
              <a:rPr lang="en-US" dirty="0" err="1"/>
              <a:t>Simtech</a:t>
            </a:r>
            <a:r>
              <a:rPr lang="en-US" dirty="0"/>
              <a:t> Solutions Inc.</a:t>
            </a:r>
          </a:p>
          <a:p>
            <a:pPr algn="r"/>
            <a:endParaRPr lang="en-US" b="1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482426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3188" y="985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4670" y="798741"/>
            <a:ext cx="8197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Shelter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5A1CC9-03D7-4D0E-BD0B-397DC73B0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713" y="1392571"/>
            <a:ext cx="4927808" cy="504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94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3188" y="985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4670" y="798741"/>
            <a:ext cx="81977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George R Brown (GRB) Convention Center: </a:t>
            </a:r>
            <a:r>
              <a:rPr lang="en-US" sz="3200" dirty="0"/>
              <a:t>Emergency Response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310" y="1881008"/>
            <a:ext cx="7313379" cy="473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05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3188" y="985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E4FE0A-2507-4E2C-A3D5-64D7B5A61A08}"/>
              </a:ext>
            </a:extLst>
          </p:cNvPr>
          <p:cNvSpPr txBox="1"/>
          <p:nvPr/>
        </p:nvSpPr>
        <p:spPr>
          <a:xfrm>
            <a:off x="250371" y="962017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Hurricane Harvey Response (cont.)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079BA8E-BD6B-490E-8ADC-7880999D7169}"/>
              </a:ext>
            </a:extLst>
          </p:cNvPr>
          <p:cNvSpPr txBox="1">
            <a:spLocks/>
          </p:cNvSpPr>
          <p:nvPr/>
        </p:nvSpPr>
        <p:spPr>
          <a:xfrm>
            <a:off x="326571" y="1729724"/>
            <a:ext cx="8458200" cy="4724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Homeless response system leadership called to GRB the end of the week of August 31</a:t>
            </a:r>
            <a:r>
              <a:rPr lang="en-US" sz="2800" baseline="30000" dirty="0"/>
              <a:t>st</a:t>
            </a:r>
            <a:r>
              <a:rPr lang="en-US" sz="2800" dirty="0"/>
              <a:t> </a:t>
            </a:r>
          </a:p>
          <a:p>
            <a:pPr lvl="1"/>
            <a:r>
              <a:rPr lang="en-US" sz="2400" dirty="0"/>
              <a:t>Shelter census at 2400+</a:t>
            </a:r>
          </a:p>
          <a:p>
            <a:r>
              <a:rPr lang="en-US" sz="2800" dirty="0"/>
              <a:t>Task – Develop an exit strategy for all residents at the GRB</a:t>
            </a:r>
          </a:p>
          <a:p>
            <a:pPr lvl="1"/>
            <a:r>
              <a:rPr lang="en-US" sz="2400" dirty="0"/>
              <a:t>Call went out to all landlords from President of Texas Apartment Association and the Mayor</a:t>
            </a:r>
          </a:p>
          <a:p>
            <a:pPr lvl="2"/>
            <a:r>
              <a:rPr lang="en-US" sz="2000" dirty="0"/>
              <a:t>Almost 3K units volunteered by landlords</a:t>
            </a:r>
          </a:p>
          <a:p>
            <a:pPr lvl="1"/>
            <a:r>
              <a:rPr lang="en-US" sz="2400" dirty="0"/>
              <a:t>New Residences on Emancipation opened by New Hope Housing</a:t>
            </a:r>
          </a:p>
          <a:p>
            <a:pPr lvl="2"/>
            <a:r>
              <a:rPr lang="en-US" sz="2000" dirty="0"/>
              <a:t>295 beds in dormitory style living (4 per room)</a:t>
            </a:r>
          </a:p>
        </p:txBody>
      </p:sp>
    </p:spTree>
    <p:extLst>
      <p:ext uri="{BB962C8B-B14F-4D97-AF65-F5344CB8AC3E}">
        <p14:creationId xmlns:p14="http://schemas.microsoft.com/office/powerpoint/2010/main" val="1687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3188" y="985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623" y="690686"/>
            <a:ext cx="7927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The Whiteboard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040" y="1240652"/>
            <a:ext cx="6338653" cy="47539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4623" y="5654518"/>
            <a:ext cx="7280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4379"/>
              </a:buClr>
            </a:pPr>
            <a:endParaRPr lang="fr-FR" dirty="0">
              <a:latin typeface="Myriad Pro"/>
              <a:cs typeface="Myriad Pro"/>
            </a:endParaRPr>
          </a:p>
          <a:p>
            <a:pPr>
              <a:buClr>
                <a:srgbClr val="004379"/>
              </a:buClr>
            </a:pPr>
            <a:r>
              <a:rPr lang="fr-FR" dirty="0">
                <a:latin typeface="Myriad Pro"/>
                <a:cs typeface="Myriad Pro"/>
              </a:rPr>
              <a:t>Tools </a:t>
            </a:r>
            <a:r>
              <a:rPr lang="fr-FR" dirty="0" err="1">
                <a:latin typeface="Myriad Pro"/>
                <a:cs typeface="Myriad Pro"/>
              </a:rPr>
              <a:t>Used</a:t>
            </a:r>
            <a:r>
              <a:rPr lang="fr-FR" dirty="0">
                <a:latin typeface="Myriad Pro"/>
                <a:cs typeface="Myriad Pro"/>
              </a:rPr>
              <a:t>: 		</a:t>
            </a:r>
            <a:r>
              <a:rPr lang="fr-FR" dirty="0" err="1">
                <a:latin typeface="Myriad Pro"/>
                <a:cs typeface="Myriad Pro"/>
              </a:rPr>
              <a:t>Join.Me</a:t>
            </a:r>
            <a:r>
              <a:rPr lang="fr-FR" dirty="0">
                <a:latin typeface="Myriad Pro"/>
                <a:cs typeface="Myriad Pro"/>
              </a:rPr>
              <a:t> for </a:t>
            </a:r>
            <a:r>
              <a:rPr lang="fr-FR" dirty="0" err="1">
                <a:latin typeface="Myriad Pro"/>
                <a:cs typeface="Myriad Pro"/>
              </a:rPr>
              <a:t>conferencing</a:t>
            </a:r>
            <a:r>
              <a:rPr lang="fr-FR" dirty="0">
                <a:latin typeface="Myriad Pro"/>
                <a:cs typeface="Myriad Pro"/>
              </a:rPr>
              <a:t> </a:t>
            </a:r>
          </a:p>
          <a:p>
            <a:pPr>
              <a:buClr>
                <a:srgbClr val="004379"/>
              </a:buClr>
            </a:pPr>
            <a:r>
              <a:rPr lang="en-US" dirty="0">
                <a:latin typeface="Myriad Pro"/>
                <a:cs typeface="Myriad Pro"/>
              </a:rPr>
              <a:t>Licensing Model: 	Freemium</a:t>
            </a:r>
          </a:p>
        </p:txBody>
      </p:sp>
    </p:spTree>
    <p:extLst>
      <p:ext uri="{BB962C8B-B14F-4D97-AF65-F5344CB8AC3E}">
        <p14:creationId xmlns:p14="http://schemas.microsoft.com/office/powerpoint/2010/main" val="344737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3188" y="985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623" y="900411"/>
            <a:ext cx="7927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The Revised Approach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1A8D4A-77F8-4320-9A33-F9B52EE8C80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29" y="2095761"/>
            <a:ext cx="8204432" cy="3667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5363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3188" y="985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E4FE0A-2507-4E2C-A3D5-64D7B5A61A08}"/>
              </a:ext>
            </a:extLst>
          </p:cNvPr>
          <p:cNvSpPr txBox="1"/>
          <p:nvPr/>
        </p:nvSpPr>
        <p:spPr>
          <a:xfrm>
            <a:off x="250371" y="962017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HMIS Pros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D92F96C-2364-467D-A33E-38232EC565E7}"/>
              </a:ext>
            </a:extLst>
          </p:cNvPr>
          <p:cNvSpPr txBox="1">
            <a:spLocks/>
          </p:cNvSpPr>
          <p:nvPr/>
        </p:nvSpPr>
        <p:spPr>
          <a:xfrm>
            <a:off x="250371" y="1645579"/>
            <a:ext cx="8458200" cy="45908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Existing database with client records</a:t>
            </a:r>
          </a:p>
          <a:p>
            <a:pPr lvl="0"/>
            <a:r>
              <a:rPr lang="en-US" dirty="0"/>
              <a:t>Customization capability</a:t>
            </a:r>
          </a:p>
          <a:p>
            <a:pPr lvl="0"/>
            <a:r>
              <a:rPr lang="en-US" dirty="0"/>
              <a:t>Unique HMIS identifiers</a:t>
            </a:r>
          </a:p>
          <a:p>
            <a:pPr lvl="0"/>
            <a:r>
              <a:rPr lang="en-US" dirty="0"/>
              <a:t>Capturing geodata</a:t>
            </a:r>
          </a:p>
          <a:p>
            <a:pPr lvl="0"/>
            <a:r>
              <a:rPr lang="en-US" dirty="0"/>
              <a:t>Local control</a:t>
            </a:r>
          </a:p>
          <a:p>
            <a:r>
              <a:rPr lang="en-US" dirty="0"/>
              <a:t>No additional cost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40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3188" y="985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E4FE0A-2507-4E2C-A3D5-64D7B5A61A08}"/>
              </a:ext>
            </a:extLst>
          </p:cNvPr>
          <p:cNvSpPr txBox="1"/>
          <p:nvPr/>
        </p:nvSpPr>
        <p:spPr>
          <a:xfrm>
            <a:off x="250371" y="962017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HMIS Cons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D92F96C-2364-467D-A33E-38232EC565E7}"/>
              </a:ext>
            </a:extLst>
          </p:cNvPr>
          <p:cNvSpPr txBox="1">
            <a:spLocks/>
          </p:cNvSpPr>
          <p:nvPr/>
        </p:nvSpPr>
        <p:spPr>
          <a:xfrm>
            <a:off x="250371" y="1645579"/>
            <a:ext cx="8458200" cy="45908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No time available for customization &amp; sync</a:t>
            </a:r>
          </a:p>
          <a:p>
            <a:pPr lvl="0"/>
            <a:r>
              <a:rPr lang="en-US" dirty="0"/>
              <a:t>More complex user training &amp; set up</a:t>
            </a:r>
          </a:p>
          <a:p>
            <a:pPr lvl="0"/>
            <a:r>
              <a:rPr lang="en-US" dirty="0"/>
              <a:t>New user friendliness issues </a:t>
            </a:r>
          </a:p>
          <a:p>
            <a:pPr lvl="0"/>
            <a:r>
              <a:rPr lang="en-US" dirty="0"/>
              <a:t>Bad quality data added in HMIS</a:t>
            </a:r>
          </a:p>
          <a:p>
            <a:pPr lvl="0"/>
            <a:r>
              <a:rPr lang="en-US" dirty="0"/>
              <a:t>Geodata accuracy issues</a:t>
            </a:r>
          </a:p>
          <a:p>
            <a:r>
              <a:rPr lang="en-US" dirty="0"/>
              <a:t>No direct geo-mapping capability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855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3188" y="985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E4FE0A-2507-4E2C-A3D5-64D7B5A61A08}"/>
              </a:ext>
            </a:extLst>
          </p:cNvPr>
          <p:cNvSpPr txBox="1"/>
          <p:nvPr/>
        </p:nvSpPr>
        <p:spPr>
          <a:xfrm>
            <a:off x="250371" y="962017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Mobile App Pros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D92F96C-2364-467D-A33E-38232EC565E7}"/>
              </a:ext>
            </a:extLst>
          </p:cNvPr>
          <p:cNvSpPr txBox="1">
            <a:spLocks/>
          </p:cNvSpPr>
          <p:nvPr/>
        </p:nvSpPr>
        <p:spPr>
          <a:xfrm>
            <a:off x="250371" y="1645579"/>
            <a:ext cx="8458200" cy="45908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Quick deployment</a:t>
            </a:r>
          </a:p>
          <a:p>
            <a:pPr lvl="0"/>
            <a:r>
              <a:rPr lang="en-US" dirty="0"/>
              <a:t>App download to many devices</a:t>
            </a:r>
          </a:p>
          <a:p>
            <a:pPr lvl="0"/>
            <a:r>
              <a:rPr lang="en-US" dirty="0"/>
              <a:t>Quick customizations</a:t>
            </a:r>
          </a:p>
          <a:p>
            <a:pPr lvl="0"/>
            <a:r>
              <a:rPr lang="en-US" dirty="0"/>
              <a:t>Simple user training &amp; setup</a:t>
            </a:r>
          </a:p>
          <a:p>
            <a:pPr lvl="0"/>
            <a:r>
              <a:rPr lang="en-US" dirty="0"/>
              <a:t>Real-time geo-mapping</a:t>
            </a:r>
          </a:p>
          <a:p>
            <a:r>
              <a:rPr lang="en-US" dirty="0"/>
              <a:t>Available tech support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700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3188" y="985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E4FE0A-2507-4E2C-A3D5-64D7B5A61A08}"/>
              </a:ext>
            </a:extLst>
          </p:cNvPr>
          <p:cNvSpPr txBox="1"/>
          <p:nvPr/>
        </p:nvSpPr>
        <p:spPr>
          <a:xfrm>
            <a:off x="250371" y="962017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Mobile App Cons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D92F96C-2364-467D-A33E-38232EC565E7}"/>
              </a:ext>
            </a:extLst>
          </p:cNvPr>
          <p:cNvSpPr txBox="1">
            <a:spLocks/>
          </p:cNvSpPr>
          <p:nvPr/>
        </p:nvSpPr>
        <p:spPr>
          <a:xfrm>
            <a:off x="250371" y="1645579"/>
            <a:ext cx="8458200" cy="45908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Third-party software</a:t>
            </a:r>
          </a:p>
          <a:p>
            <a:pPr lvl="0"/>
            <a:r>
              <a:rPr lang="en-US" dirty="0"/>
              <a:t>Existing HMIS clients still must be recreated</a:t>
            </a:r>
          </a:p>
          <a:p>
            <a:pPr lvl="0"/>
            <a:r>
              <a:rPr lang="en-US" dirty="0"/>
              <a:t>Duplication &amp; data quality issues</a:t>
            </a:r>
          </a:p>
          <a:p>
            <a:pPr lvl="0"/>
            <a:r>
              <a:rPr lang="en-US" dirty="0"/>
              <a:t>Data re-entry in HMIS</a:t>
            </a:r>
          </a:p>
          <a:p>
            <a:pPr lvl="0"/>
            <a:r>
              <a:rPr lang="en-US" dirty="0"/>
              <a:t>Additional privacy &amp; security issues</a:t>
            </a:r>
          </a:p>
          <a:p>
            <a:r>
              <a:rPr lang="en-US" dirty="0"/>
              <a:t>Additional cost?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026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3188" y="985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1386" y="725728"/>
            <a:ext cx="8527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The Technical Framework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643" y="1261903"/>
            <a:ext cx="4934642" cy="47253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623" y="5654518"/>
            <a:ext cx="7280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4379"/>
              </a:buClr>
            </a:pPr>
            <a:endParaRPr lang="fr-FR" dirty="0">
              <a:latin typeface="Myriad Pro"/>
              <a:cs typeface="Myriad Pro"/>
            </a:endParaRPr>
          </a:p>
          <a:p>
            <a:pPr>
              <a:buClr>
                <a:srgbClr val="004379"/>
              </a:buClr>
            </a:pPr>
            <a:r>
              <a:rPr lang="fr-FR" dirty="0">
                <a:latin typeface="Myriad Pro"/>
                <a:cs typeface="Myriad Pro"/>
              </a:rPr>
              <a:t>Tools </a:t>
            </a:r>
            <a:r>
              <a:rPr lang="fr-FR" dirty="0" err="1">
                <a:latin typeface="Myriad Pro"/>
                <a:cs typeface="Myriad Pro"/>
              </a:rPr>
              <a:t>Used</a:t>
            </a:r>
            <a:r>
              <a:rPr lang="fr-FR" dirty="0">
                <a:latin typeface="Myriad Pro"/>
                <a:cs typeface="Myriad Pro"/>
              </a:rPr>
              <a:t>: 		Microsoft Visio</a:t>
            </a:r>
          </a:p>
          <a:p>
            <a:pPr>
              <a:buClr>
                <a:srgbClr val="004379"/>
              </a:buClr>
            </a:pPr>
            <a:r>
              <a:rPr lang="en-US" dirty="0">
                <a:latin typeface="Myriad Pro"/>
                <a:cs typeface="Myriad Pro"/>
              </a:rPr>
              <a:t>Licensing Model: 	Licensed (cheap at TechSoup.org for non-profits)</a:t>
            </a:r>
          </a:p>
        </p:txBody>
      </p:sp>
    </p:spTree>
    <p:extLst>
      <p:ext uri="{BB962C8B-B14F-4D97-AF65-F5344CB8AC3E}">
        <p14:creationId xmlns:p14="http://schemas.microsoft.com/office/powerpoint/2010/main" val="167765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3188" y="985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7146" y="690686"/>
            <a:ext cx="7927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The Community: Houston, TX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9116" y="1644242"/>
            <a:ext cx="2835478" cy="4345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17" y="1343951"/>
            <a:ext cx="6900343" cy="514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01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3188" y="985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8317" y="1631752"/>
            <a:ext cx="54872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Gathered info needed for triage &amp; rapid response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Dashboards provided a high-level recap of the situation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Integration with HMIS will help us measure the impact on homelessness during the 2018 PIT and beyond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517" y="1521321"/>
            <a:ext cx="2242216" cy="4557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4623" y="5654518"/>
            <a:ext cx="7280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4379"/>
              </a:buClr>
            </a:pPr>
            <a:endParaRPr lang="fr-FR" dirty="0">
              <a:latin typeface="Myriad Pro"/>
              <a:cs typeface="Myriad Pro"/>
            </a:endParaRPr>
          </a:p>
          <a:p>
            <a:pPr>
              <a:buClr>
                <a:srgbClr val="004379"/>
              </a:buClr>
            </a:pPr>
            <a:r>
              <a:rPr lang="fr-FR" dirty="0">
                <a:latin typeface="Myriad Pro"/>
                <a:cs typeface="Myriad Pro"/>
              </a:rPr>
              <a:t>URL:				App Store and Google Play</a:t>
            </a:r>
            <a:endParaRPr lang="en-US" dirty="0">
              <a:latin typeface="Myriad Pro"/>
              <a:cs typeface="Myriad Pro"/>
            </a:endParaRPr>
          </a:p>
          <a:p>
            <a:r>
              <a:rPr lang="en-US" dirty="0">
                <a:latin typeface="Myriad Pro"/>
                <a:cs typeface="Myriad Pro"/>
              </a:rPr>
              <a:t>Licensing Model: 	Free</a:t>
            </a:r>
          </a:p>
        </p:txBody>
      </p:sp>
      <p:sp>
        <p:nvSpPr>
          <p:cNvPr id="3" name="Rectangle 2"/>
          <p:cNvSpPr/>
          <p:nvPr/>
        </p:nvSpPr>
        <p:spPr>
          <a:xfrm>
            <a:off x="278317" y="846921"/>
            <a:ext cx="8419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Data Collection via Mobile App</a:t>
            </a:r>
          </a:p>
        </p:txBody>
      </p:sp>
      <p:sp>
        <p:nvSpPr>
          <p:cNvPr id="4" name="Rectangle 3"/>
          <p:cNvSpPr/>
          <p:nvPr/>
        </p:nvSpPr>
        <p:spPr>
          <a:xfrm>
            <a:off x="294908" y="4520298"/>
            <a:ext cx="5470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Mobile response allowed multiple staff to quickly and effectively gather information with minimal additional disruption to evacuees, and with minimal effort to deploy.</a:t>
            </a:r>
          </a:p>
        </p:txBody>
      </p:sp>
    </p:spTree>
    <p:extLst>
      <p:ext uri="{BB962C8B-B14F-4D97-AF65-F5344CB8AC3E}">
        <p14:creationId xmlns:p14="http://schemas.microsoft.com/office/powerpoint/2010/main" val="104080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3188" y="985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E4FE0A-2507-4E2C-A3D5-64D7B5A61A08}"/>
              </a:ext>
            </a:extLst>
          </p:cNvPr>
          <p:cNvSpPr txBox="1"/>
          <p:nvPr/>
        </p:nvSpPr>
        <p:spPr>
          <a:xfrm>
            <a:off x="250371" y="962017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Hurricane Harvey Response (cont.)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40CB01-440D-4ECC-85F7-726496DE4A77}"/>
              </a:ext>
            </a:extLst>
          </p:cNvPr>
          <p:cNvSpPr txBox="1">
            <a:spLocks/>
          </p:cNvSpPr>
          <p:nvPr/>
        </p:nvSpPr>
        <p:spPr>
          <a:xfrm>
            <a:off x="402771" y="1812577"/>
            <a:ext cx="8458200" cy="422899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HMIS Needs</a:t>
            </a:r>
          </a:p>
          <a:p>
            <a:pPr lvl="1"/>
            <a:r>
              <a:rPr lang="en-US" sz="2400" dirty="0"/>
              <a:t>Modified version of the CA Assessment to be used as Disaster Assessment</a:t>
            </a:r>
          </a:p>
          <a:p>
            <a:pPr lvl="2"/>
            <a:r>
              <a:rPr lang="en-US" sz="2000" dirty="0">
                <a:hlinkClick r:id="rId3" action="ppaction://hlinkfile"/>
              </a:rPr>
              <a:t>Harvey HMIS Assessment revised.pdf</a:t>
            </a:r>
            <a:endParaRPr lang="en-US" sz="2000" dirty="0"/>
          </a:p>
          <a:p>
            <a:pPr lvl="1"/>
            <a:r>
              <a:rPr lang="en-US" sz="2400" dirty="0"/>
              <a:t>Disaster Navigation program created to enroll those ready to be housed</a:t>
            </a:r>
          </a:p>
          <a:p>
            <a:pPr lvl="1"/>
            <a:r>
              <a:rPr lang="en-US" sz="2400" dirty="0"/>
              <a:t>Disaster RRH program created for long-term case management after housing </a:t>
            </a:r>
          </a:p>
          <a:p>
            <a:pPr lvl="2"/>
            <a:r>
              <a:rPr lang="en-US" sz="2000" dirty="0"/>
              <a:t>This will be through an RFQ process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268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3188" y="985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8317" y="846921"/>
            <a:ext cx="85892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Georgia" panose="02040502050405020303" pitchFamily="18" charset="0"/>
              </a:rPr>
              <a:t>Disaster Relief Housing Navigation Handbook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03499">
            <a:off x="707008" y="1659251"/>
            <a:ext cx="2624373" cy="33826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221665" y="1447085"/>
            <a:ext cx="5096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an emergency response to permanent housing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524" y="1816417"/>
            <a:ext cx="4368509" cy="4717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7591" y="5333749"/>
            <a:ext cx="4827182" cy="1199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Housing Navigators are responsible for supporting households through the process of securing permanent housing and accessing disaster relief resources….</a:t>
            </a:r>
          </a:p>
        </p:txBody>
      </p:sp>
    </p:spTree>
    <p:extLst>
      <p:ext uri="{BB962C8B-B14F-4D97-AF65-F5344CB8AC3E}">
        <p14:creationId xmlns:p14="http://schemas.microsoft.com/office/powerpoint/2010/main" val="525502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3188" y="985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623" y="690686"/>
            <a:ext cx="7927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Disaster Recovery RRH Workflow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AAE9711-9896-4E4F-B5F9-2D9E03A0A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BD72D08-51B0-43B6-93E5-91B46202E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C31D19-82BF-43EC-93F1-F04E16E02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15" y="1430254"/>
            <a:ext cx="8751659" cy="485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51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3188" y="985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972" y="722182"/>
            <a:ext cx="7927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Triage Worker Guidance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623" y="5654518"/>
            <a:ext cx="7280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4379"/>
              </a:buClr>
            </a:pPr>
            <a:endParaRPr lang="fr-FR" dirty="0">
              <a:latin typeface="Myriad Pro"/>
              <a:cs typeface="Myriad Pro"/>
            </a:endParaRPr>
          </a:p>
          <a:p>
            <a:br>
              <a:rPr lang="en-US" dirty="0">
                <a:latin typeface="Myriad Pro"/>
                <a:cs typeface="Myriad Pro"/>
              </a:rPr>
            </a:br>
            <a:r>
              <a:rPr lang="en-US" dirty="0">
                <a:latin typeface="Myriad Pro"/>
                <a:cs typeface="Myriad Pro"/>
              </a:rPr>
              <a:t>Tools Used: Windows Snipping Tool and MS Word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85" y="1368513"/>
            <a:ext cx="7776839" cy="480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623" y="5654518"/>
            <a:ext cx="7280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4379"/>
              </a:buClr>
            </a:pPr>
            <a:endParaRPr lang="fr-FR" dirty="0">
              <a:latin typeface="Myriad Pro"/>
              <a:cs typeface="Myriad Pro"/>
            </a:endParaRPr>
          </a:p>
          <a:p>
            <a:pPr>
              <a:buClr>
                <a:srgbClr val="004379"/>
              </a:buClr>
            </a:pPr>
            <a:r>
              <a:rPr lang="fr-FR" dirty="0">
                <a:latin typeface="Myriad Pro"/>
                <a:cs typeface="Myriad Pro"/>
              </a:rPr>
              <a:t>URL: 			https://www.WeCantTellYou.com</a:t>
            </a:r>
            <a:endParaRPr lang="en-US" dirty="0">
              <a:latin typeface="Myriad Pro"/>
              <a:cs typeface="Myriad Pro"/>
            </a:endParaRPr>
          </a:p>
          <a:p>
            <a:r>
              <a:rPr lang="en-US" dirty="0">
                <a:latin typeface="Myriad Pro"/>
                <a:cs typeface="Myriad Pro"/>
              </a:rPr>
              <a:t>Licensing Model: 	Proprietary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3188" y="985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623" y="690686"/>
            <a:ext cx="7927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Command Center to Manage Info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98" y="1331652"/>
            <a:ext cx="7959232" cy="45276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7" name="Rectangle: Rounded Corners 6"/>
          <p:cNvSpPr/>
          <p:nvPr/>
        </p:nvSpPr>
        <p:spPr>
          <a:xfrm>
            <a:off x="2467992" y="4554249"/>
            <a:ext cx="870010" cy="1313895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3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3188" y="985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8990" y="690686"/>
            <a:ext cx="7927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Command Center to Manage Info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6CA68E-FF8E-4E1D-AF82-D53CF57DAAD9}"/>
              </a:ext>
            </a:extLst>
          </p:cNvPr>
          <p:cNvSpPr txBox="1"/>
          <p:nvPr/>
        </p:nvSpPr>
        <p:spPr>
          <a:xfrm>
            <a:off x="594623" y="5654518"/>
            <a:ext cx="7280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4379"/>
              </a:buClr>
            </a:pPr>
            <a:endParaRPr lang="fr-FR" dirty="0">
              <a:latin typeface="Myriad Pro"/>
              <a:cs typeface="Myriad Pro"/>
            </a:endParaRPr>
          </a:p>
          <a:p>
            <a:pPr>
              <a:buClr>
                <a:srgbClr val="004379"/>
              </a:buClr>
            </a:pPr>
            <a:r>
              <a:rPr lang="fr-FR" dirty="0">
                <a:latin typeface="Myriad Pro"/>
                <a:cs typeface="Myriad Pro"/>
              </a:rPr>
              <a:t>URL: 			https://www.WeCantTellYou.com</a:t>
            </a:r>
            <a:endParaRPr lang="en-US" dirty="0">
              <a:latin typeface="Myriad Pro"/>
              <a:cs typeface="Myriad Pro"/>
            </a:endParaRPr>
          </a:p>
          <a:p>
            <a:r>
              <a:rPr lang="en-US" dirty="0">
                <a:latin typeface="Myriad Pro"/>
                <a:cs typeface="Myriad Pro"/>
              </a:rPr>
              <a:t>Licensing Model: 	Proprietary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E9AE44-43AE-4292-B8B5-6156FF4C6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06" y="1275125"/>
            <a:ext cx="7788218" cy="470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730" y="5100845"/>
            <a:ext cx="8642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4379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Myriad Pro"/>
                <a:cs typeface="Myriad Pro"/>
              </a:rPr>
              <a:t>The details from evacuees can be filtered as needed to support the triage efforts.  </a:t>
            </a:r>
          </a:p>
          <a:p>
            <a:pPr marL="285750" indent="-285750">
              <a:buClr>
                <a:srgbClr val="004379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Myriad Pro"/>
                <a:cs typeface="Myriad Pro"/>
              </a:rPr>
              <a:t>Disaster recovery specific fields include FEMA status and barriers.  </a:t>
            </a:r>
          </a:p>
          <a:p>
            <a:pPr marL="285750" indent="-285750">
              <a:buClr>
                <a:srgbClr val="004379"/>
              </a:buClr>
              <a:buFont typeface="Arial" panose="020B0604020202020204" pitchFamily="34" charset="0"/>
              <a:buChar char="•"/>
            </a:pPr>
            <a:r>
              <a:rPr lang="en-US" dirty="0" err="1">
                <a:latin typeface="Myriad Pro"/>
                <a:cs typeface="Myriad Pro"/>
              </a:rPr>
              <a:t>CoC</a:t>
            </a:r>
            <a:r>
              <a:rPr lang="en-US" dirty="0">
                <a:latin typeface="Myriad Pro"/>
                <a:cs typeface="Myriad Pro"/>
              </a:rPr>
              <a:t> code is derived from the GPS coordinates.</a:t>
            </a:r>
          </a:p>
          <a:p>
            <a:pPr marL="285750" indent="-285750">
              <a:buClr>
                <a:srgbClr val="004379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Myriad Pro"/>
                <a:cs typeface="Myriad Pro"/>
              </a:rPr>
              <a:t>HMIS ID was sourced through a data match.</a:t>
            </a:r>
            <a:endParaRPr lang="fr-FR" dirty="0">
              <a:latin typeface="Myriad Pro"/>
              <a:cs typeface="Myriad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3188" y="985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623" y="741020"/>
            <a:ext cx="7927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Command Center to Manage Info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907E6B-265D-491D-97F4-E312F3C09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05" y="1457250"/>
            <a:ext cx="8566446" cy="323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7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623" y="5654518"/>
            <a:ext cx="7280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4379"/>
              </a:buClr>
            </a:pPr>
            <a:endParaRPr lang="fr-FR" dirty="0">
              <a:latin typeface="Myriad Pro"/>
              <a:cs typeface="Myriad Pro"/>
            </a:endParaRPr>
          </a:p>
          <a:p>
            <a:pPr>
              <a:buClr>
                <a:srgbClr val="004379"/>
              </a:buClr>
            </a:pPr>
            <a:r>
              <a:rPr lang="fr-FR" dirty="0">
                <a:latin typeface="Myriad Pro"/>
                <a:cs typeface="Myriad Pro"/>
              </a:rPr>
              <a:t>Tools:			Excel, The-Link-King, SQL</a:t>
            </a:r>
          </a:p>
          <a:p>
            <a:pPr>
              <a:buClr>
                <a:srgbClr val="004379"/>
              </a:buClr>
            </a:pPr>
            <a:r>
              <a:rPr lang="en-US" dirty="0">
                <a:latin typeface="Myriad Pro"/>
                <a:cs typeface="Myriad Pro"/>
              </a:rPr>
              <a:t>Licensing Model: 	Per-Seat, </a:t>
            </a:r>
            <a:r>
              <a:rPr lang="en-US" dirty="0" err="1">
                <a:latin typeface="Myriad Pro"/>
                <a:cs typeface="Myriad Pro"/>
              </a:rPr>
              <a:t>OpenSource</a:t>
            </a:r>
            <a:r>
              <a:rPr lang="en-US" dirty="0">
                <a:latin typeface="Myriad Pro"/>
                <a:cs typeface="Myriad Pro"/>
              </a:rPr>
              <a:t>, and Proprietary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3188" y="985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623" y="690686"/>
            <a:ext cx="7927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Who was Homeless Prior to Harvey?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274" y="1316017"/>
            <a:ext cx="3340863" cy="45712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0186" y="1659775"/>
            <a:ext cx="24956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Matching evacuee info with HMIS for historical and future analysis.</a:t>
            </a:r>
          </a:p>
          <a:p>
            <a:endParaRPr lang="en-US" sz="2400" i="1" dirty="0"/>
          </a:p>
          <a:p>
            <a:r>
              <a:rPr lang="en-US" sz="2400" i="1" dirty="0"/>
              <a:t>29% of evacuees had a record in HMIS</a:t>
            </a:r>
          </a:p>
        </p:txBody>
      </p:sp>
    </p:spTree>
    <p:extLst>
      <p:ext uri="{BB962C8B-B14F-4D97-AF65-F5344CB8AC3E}">
        <p14:creationId xmlns:p14="http://schemas.microsoft.com/office/powerpoint/2010/main" val="110470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623" y="5654518"/>
            <a:ext cx="7280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4379"/>
              </a:buClr>
            </a:pPr>
            <a:endParaRPr lang="fr-FR" dirty="0">
              <a:latin typeface="Myriad Pro"/>
              <a:cs typeface="Myriad Pro"/>
            </a:endParaRPr>
          </a:p>
          <a:p>
            <a:pPr>
              <a:buClr>
                <a:srgbClr val="004379"/>
              </a:buClr>
            </a:pPr>
            <a:r>
              <a:rPr lang="fr-FR" dirty="0">
                <a:latin typeface="Myriad Pro"/>
                <a:cs typeface="Myriad Pro"/>
              </a:rPr>
              <a:t>Tools:			Excel</a:t>
            </a:r>
          </a:p>
          <a:p>
            <a:pPr>
              <a:buClr>
                <a:srgbClr val="004379"/>
              </a:buClr>
            </a:pPr>
            <a:r>
              <a:rPr lang="en-US" dirty="0">
                <a:latin typeface="Myriad Pro"/>
                <a:cs typeface="Myriad Pro"/>
              </a:rPr>
              <a:t>Licensing Model: 	Proprietary but cheap on TechSoup.org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3188" y="985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623" y="793981"/>
            <a:ext cx="7927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Matching Records in Excel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8374" y="1649488"/>
            <a:ext cx="82473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1</a:t>
            </a:r>
            <a:r>
              <a:rPr lang="en-US" sz="2400" dirty="0"/>
              <a:t> – Copy data from data sets to be merged into two tabs in Excel</a:t>
            </a:r>
          </a:p>
          <a:p>
            <a:endParaRPr lang="en-US" sz="2400" b="1" dirty="0"/>
          </a:p>
          <a:p>
            <a:r>
              <a:rPr lang="en-US" sz="2400" b="1" dirty="0"/>
              <a:t>STEP 2</a:t>
            </a:r>
            <a:r>
              <a:rPr lang="en-US" sz="2400" dirty="0"/>
              <a:t> – Create Unique Key Fields Using Demographic Info</a:t>
            </a:r>
          </a:p>
          <a:p>
            <a:r>
              <a:rPr lang="en-US" sz="2400" dirty="0"/>
              <a:t>DataSet1KeyField =concatenate(</a:t>
            </a:r>
            <a:r>
              <a:rPr lang="en-US" sz="2400" dirty="0" err="1"/>
              <a:t>lastname,DOB,gender</a:t>
            </a:r>
            <a:r>
              <a:rPr lang="en-US" sz="2400" dirty="0"/>
              <a:t>)</a:t>
            </a:r>
          </a:p>
          <a:p>
            <a:r>
              <a:rPr lang="en-US" sz="2400" dirty="0"/>
              <a:t>DataSet2KeyField =concatenate(</a:t>
            </a:r>
            <a:r>
              <a:rPr lang="en-US" sz="2400" dirty="0" err="1"/>
              <a:t>lastname,DOB,gender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b="1" dirty="0"/>
              <a:t>STEP 3</a:t>
            </a:r>
            <a:r>
              <a:rPr lang="en-US" sz="2400" dirty="0"/>
              <a:t> – Match Records from One Tab with Records on the Other</a:t>
            </a:r>
          </a:p>
          <a:p>
            <a:r>
              <a:rPr lang="en-US" sz="2400" dirty="0"/>
              <a:t>=</a:t>
            </a:r>
            <a:r>
              <a:rPr lang="en-US" sz="2400" dirty="0" err="1"/>
              <a:t>vlookup</a:t>
            </a:r>
            <a:r>
              <a:rPr lang="en-US" sz="2400" dirty="0"/>
              <a:t>(DataSet1KeyField,DataSet2,ColumnNumberOfDataToBeReturned,FALSE)</a:t>
            </a:r>
          </a:p>
        </p:txBody>
      </p:sp>
    </p:spTree>
    <p:extLst>
      <p:ext uri="{BB962C8B-B14F-4D97-AF65-F5344CB8AC3E}">
        <p14:creationId xmlns:p14="http://schemas.microsoft.com/office/powerpoint/2010/main" val="43685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7146" y="5476433"/>
            <a:ext cx="7280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4379"/>
              </a:buClr>
            </a:pPr>
            <a:r>
              <a:rPr lang="fr-FR" dirty="0">
                <a:latin typeface="Myriad Pro"/>
                <a:cs typeface="Myriad Pro"/>
              </a:rPr>
              <a:t>Source: 			http://www.HomelessData.com/Dashboard </a:t>
            </a:r>
            <a:br>
              <a:rPr lang="fr-FR" dirty="0">
                <a:latin typeface="Myriad Pro"/>
                <a:cs typeface="Myriad Pro"/>
              </a:rPr>
            </a:br>
            <a:r>
              <a:rPr lang="fr-FR" dirty="0" err="1">
                <a:latin typeface="Myriad Pro"/>
                <a:cs typeface="Myriad Pro"/>
              </a:rPr>
              <a:t>Tool</a:t>
            </a:r>
            <a:r>
              <a:rPr lang="fr-FR" dirty="0">
                <a:latin typeface="Myriad Pro"/>
                <a:cs typeface="Myriad Pro"/>
              </a:rPr>
              <a:t> </a:t>
            </a:r>
            <a:r>
              <a:rPr lang="fr-FR" dirty="0" err="1">
                <a:latin typeface="Myriad Pro"/>
                <a:cs typeface="Myriad Pro"/>
              </a:rPr>
              <a:t>Used</a:t>
            </a:r>
            <a:r>
              <a:rPr lang="fr-FR" dirty="0">
                <a:latin typeface="Myriad Pro"/>
                <a:cs typeface="Myriad Pro"/>
              </a:rPr>
              <a:t>: 		Tableau</a:t>
            </a:r>
            <a:br>
              <a:rPr lang="fr-FR" dirty="0">
                <a:latin typeface="Myriad Pro"/>
                <a:cs typeface="Myriad Pro"/>
              </a:rPr>
            </a:br>
            <a:r>
              <a:rPr lang="fr-FR" dirty="0" err="1">
                <a:latin typeface="Myriad Pro"/>
                <a:cs typeface="Myriad Pro"/>
              </a:rPr>
              <a:t>Licensing</a:t>
            </a:r>
            <a:r>
              <a:rPr lang="fr-FR" dirty="0">
                <a:latin typeface="Myriad Pro"/>
                <a:cs typeface="Myriad Pro"/>
              </a:rPr>
              <a:t> Model: 	</a:t>
            </a:r>
            <a:r>
              <a:rPr lang="fr-FR" dirty="0" err="1">
                <a:latin typeface="Myriad Pro"/>
                <a:cs typeface="Myriad Pro"/>
              </a:rPr>
              <a:t>Freemium</a:t>
            </a:r>
            <a:endParaRPr lang="fr-FR" dirty="0">
              <a:latin typeface="Myriad Pro"/>
              <a:cs typeface="Myriad Pro"/>
            </a:endParaRPr>
          </a:p>
          <a:p>
            <a:pPr>
              <a:buClr>
                <a:srgbClr val="004379"/>
              </a:buClr>
            </a:pPr>
            <a:r>
              <a:rPr lang="fr-FR" dirty="0">
                <a:latin typeface="Myriad Pro"/>
                <a:cs typeface="Myriad Pro"/>
              </a:rPr>
              <a:t>Data Set </a:t>
            </a:r>
            <a:r>
              <a:rPr lang="fr-FR" dirty="0" err="1">
                <a:latin typeface="Myriad Pro"/>
                <a:cs typeface="Myriad Pro"/>
              </a:rPr>
              <a:t>Used</a:t>
            </a:r>
            <a:r>
              <a:rPr lang="fr-FR" dirty="0">
                <a:latin typeface="Myriad Pro"/>
                <a:cs typeface="Myriad Pro"/>
              </a:rPr>
              <a:t>:	2016 HUD Point in Time Data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3188" y="985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7146" y="690686"/>
            <a:ext cx="7927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The Homeless Population in Texas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712" y="1283515"/>
            <a:ext cx="4302481" cy="419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2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3188" y="985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6503" y="839012"/>
            <a:ext cx="8632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Using Excel to Pull Data Out of Notes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101" y="1615933"/>
            <a:ext cx="82473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1</a:t>
            </a:r>
            <a:r>
              <a:rPr lang="en-US" sz="2400" dirty="0"/>
              <a:t> – Export data into Excel. (normally in a CSV format)</a:t>
            </a:r>
          </a:p>
          <a:p>
            <a:endParaRPr lang="en-US" sz="2400" b="1" dirty="0"/>
          </a:p>
          <a:p>
            <a:r>
              <a:rPr lang="en-US" sz="2400" b="1" dirty="0"/>
              <a:t>STEP 2</a:t>
            </a:r>
            <a:r>
              <a:rPr lang="en-US" sz="2400" dirty="0"/>
              <a:t> – Create a column (B2) next to the notes field (A2) to contain the value you are checking for.  For example, “FEMA”.</a:t>
            </a:r>
          </a:p>
          <a:p>
            <a:endParaRPr lang="en-US" sz="2400" dirty="0"/>
          </a:p>
          <a:p>
            <a:r>
              <a:rPr lang="en-US" sz="2400" b="1" dirty="0"/>
              <a:t>STEP 3</a:t>
            </a:r>
            <a:r>
              <a:rPr lang="en-US" sz="2400" dirty="0"/>
              <a:t> – Use the “ISNUMBER” formula in cell C2 to check if the value “FEMA” in cell B2 is contained in the notes field in A2.  </a:t>
            </a:r>
          </a:p>
          <a:p>
            <a:endParaRPr lang="en-US" sz="2400" dirty="0"/>
          </a:p>
          <a:p>
            <a:pPr algn="ctr"/>
            <a:r>
              <a:rPr lang="en-US" sz="2400" b="1" i="1" dirty="0"/>
              <a:t>=ISNUMBER(SEARCH(B2,A2))</a:t>
            </a:r>
          </a:p>
          <a:p>
            <a:endParaRPr lang="en-US" sz="2400" dirty="0"/>
          </a:p>
          <a:p>
            <a:r>
              <a:rPr lang="en-US" sz="2400" dirty="0"/>
              <a:t>This will return a value of “TRUE” if the notes text in field A2 contains the string “FEMA” that was written in cell B2.</a:t>
            </a:r>
          </a:p>
        </p:txBody>
      </p:sp>
    </p:spTree>
    <p:extLst>
      <p:ext uri="{BB962C8B-B14F-4D97-AF65-F5344CB8AC3E}">
        <p14:creationId xmlns:p14="http://schemas.microsoft.com/office/powerpoint/2010/main" val="144910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623" y="5654518"/>
            <a:ext cx="7280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4379"/>
              </a:buClr>
            </a:pPr>
            <a:endParaRPr lang="fr-FR" dirty="0">
              <a:latin typeface="Myriad Pro"/>
              <a:cs typeface="Myriad Pro"/>
            </a:endParaRPr>
          </a:p>
          <a:p>
            <a:pPr>
              <a:buClr>
                <a:srgbClr val="004379"/>
              </a:buClr>
            </a:pPr>
            <a:r>
              <a:rPr lang="fr-FR" dirty="0">
                <a:latin typeface="Myriad Pro"/>
                <a:cs typeface="Myriad Pro"/>
              </a:rPr>
              <a:t>URL:				https://cbb.census.gov</a:t>
            </a:r>
            <a:endParaRPr lang="en-US" dirty="0">
              <a:latin typeface="Myriad Pro"/>
              <a:cs typeface="Myriad Pro"/>
            </a:endParaRPr>
          </a:p>
          <a:p>
            <a:r>
              <a:rPr lang="en-US" dirty="0">
                <a:latin typeface="Myriad Pro"/>
                <a:cs typeface="Myriad Pro"/>
              </a:rPr>
              <a:t>Licensing Model: 	Free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3188" y="985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8990" y="721236"/>
            <a:ext cx="7927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US Census Data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020" y="1216238"/>
            <a:ext cx="6681136" cy="4737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753" y="4434101"/>
            <a:ext cx="1576700" cy="109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4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3188" y="985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9489" y="690686"/>
            <a:ext cx="8856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Project Management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623" y="5654518"/>
            <a:ext cx="7280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4379"/>
              </a:buClr>
            </a:pPr>
            <a:endParaRPr lang="fr-FR" dirty="0">
              <a:latin typeface="Myriad Pro"/>
              <a:cs typeface="Myriad Pro"/>
            </a:endParaRPr>
          </a:p>
          <a:p>
            <a:pPr>
              <a:buClr>
                <a:srgbClr val="004379"/>
              </a:buClr>
            </a:pPr>
            <a:r>
              <a:rPr lang="fr-FR" dirty="0">
                <a:latin typeface="Myriad Pro"/>
                <a:cs typeface="Myriad Pro"/>
              </a:rPr>
              <a:t>Tools </a:t>
            </a:r>
            <a:r>
              <a:rPr lang="fr-FR" dirty="0" err="1">
                <a:latin typeface="Myriad Pro"/>
                <a:cs typeface="Myriad Pro"/>
              </a:rPr>
              <a:t>Used</a:t>
            </a:r>
            <a:r>
              <a:rPr lang="fr-FR" dirty="0">
                <a:latin typeface="Myriad Pro"/>
                <a:cs typeface="Myriad Pro"/>
              </a:rPr>
              <a:t>: 		Trello.com</a:t>
            </a:r>
          </a:p>
          <a:p>
            <a:pPr>
              <a:buClr>
                <a:srgbClr val="004379"/>
              </a:buClr>
            </a:pPr>
            <a:r>
              <a:rPr lang="en-US" dirty="0">
                <a:latin typeface="Myriad Pro"/>
                <a:cs typeface="Myriad Pro"/>
              </a:rPr>
              <a:t>Licensing Model: 	Freemium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DBF69C-DB4A-4CB5-9432-95D87B0BD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09" y="1257713"/>
            <a:ext cx="7776594" cy="469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623" y="5654518"/>
            <a:ext cx="7794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4379"/>
              </a:buClr>
            </a:pPr>
            <a:endParaRPr lang="fr-FR" dirty="0">
              <a:latin typeface="Myriad Pro"/>
              <a:cs typeface="Myriad Pro"/>
            </a:endParaRPr>
          </a:p>
          <a:p>
            <a:pPr>
              <a:buClr>
                <a:srgbClr val="004379"/>
              </a:buClr>
            </a:pPr>
            <a:r>
              <a:rPr lang="fr-FR" dirty="0" err="1">
                <a:latin typeface="Myriad Pro"/>
                <a:cs typeface="Myriad Pro"/>
              </a:rPr>
              <a:t>Tool</a:t>
            </a:r>
            <a:r>
              <a:rPr lang="fr-FR" dirty="0">
                <a:latin typeface="Myriad Pro"/>
                <a:cs typeface="Myriad Pro"/>
              </a:rPr>
              <a:t>:	 		mailchimp.com, </a:t>
            </a:r>
            <a:r>
              <a:rPr lang="fr-FR" dirty="0" err="1">
                <a:latin typeface="Myriad Pro"/>
                <a:cs typeface="Myriad Pro"/>
              </a:rPr>
              <a:t>form</a:t>
            </a:r>
            <a:r>
              <a:rPr lang="fr-FR" dirty="0">
                <a:latin typeface="Myriad Pro"/>
                <a:cs typeface="Myriad Pro"/>
              </a:rPr>
              <a:t> </a:t>
            </a:r>
            <a:r>
              <a:rPr lang="fr-FR" dirty="0" err="1">
                <a:latin typeface="Myriad Pro"/>
                <a:cs typeface="Myriad Pro"/>
              </a:rPr>
              <a:t>is</a:t>
            </a:r>
            <a:r>
              <a:rPr lang="fr-FR" dirty="0">
                <a:latin typeface="Myriad Pro"/>
                <a:cs typeface="Myriad Pro"/>
              </a:rPr>
              <a:t> at http://eepurl.com/c4uPMr</a:t>
            </a:r>
            <a:endParaRPr lang="en-US" dirty="0">
              <a:latin typeface="Myriad Pro"/>
              <a:cs typeface="Myriad Pro"/>
            </a:endParaRPr>
          </a:p>
          <a:p>
            <a:r>
              <a:rPr lang="en-US" dirty="0">
                <a:latin typeface="Myriad Pro"/>
                <a:cs typeface="Myriad Pro"/>
              </a:rPr>
              <a:t>Licensing Model: 	Freemium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3188" y="985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8990" y="751435"/>
            <a:ext cx="7927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Contact Management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148" y="1460944"/>
            <a:ext cx="3259644" cy="32795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4623" y="4874341"/>
            <a:ext cx="7280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4379"/>
              </a:buClr>
            </a:pPr>
            <a:r>
              <a:rPr lang="en-US" dirty="0">
                <a:latin typeface="Myriad Pro"/>
                <a:cs typeface="Myriad Pro"/>
              </a:rPr>
              <a:t>MailChimp is a simple tool to manage email lists and send out blast emails to all participants.</a:t>
            </a:r>
            <a:endParaRPr lang="fr-FR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07597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623" y="5654518"/>
            <a:ext cx="7280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4379"/>
              </a:buClr>
            </a:pPr>
            <a:endParaRPr lang="fr-FR" dirty="0">
              <a:latin typeface="Myriad Pro"/>
              <a:cs typeface="Myriad Pro"/>
            </a:endParaRPr>
          </a:p>
          <a:p>
            <a:pPr>
              <a:buClr>
                <a:srgbClr val="004379"/>
              </a:buClr>
            </a:pPr>
            <a:r>
              <a:rPr lang="fr-FR" dirty="0" err="1">
                <a:latin typeface="Myriad Pro"/>
                <a:cs typeface="Myriad Pro"/>
              </a:rPr>
              <a:t>Tool</a:t>
            </a:r>
            <a:r>
              <a:rPr lang="fr-FR" dirty="0">
                <a:latin typeface="Myriad Pro"/>
                <a:cs typeface="Myriad Pro"/>
              </a:rPr>
              <a:t>:			EventBrite.com		</a:t>
            </a:r>
            <a:endParaRPr lang="en-US" dirty="0">
              <a:latin typeface="Myriad Pro"/>
              <a:cs typeface="Myriad Pro"/>
            </a:endParaRPr>
          </a:p>
          <a:p>
            <a:r>
              <a:rPr lang="en-US" dirty="0">
                <a:latin typeface="Myriad Pro"/>
                <a:cs typeface="Myriad Pro"/>
              </a:rPr>
              <a:t>Licensing Model: 	Freemium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3188" y="985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8990" y="735584"/>
            <a:ext cx="7927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Event Management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310" y="1381915"/>
            <a:ext cx="3982361" cy="43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7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623" y="5654518"/>
            <a:ext cx="7280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4379"/>
              </a:buClr>
            </a:pPr>
            <a:endParaRPr lang="fr-FR" dirty="0">
              <a:latin typeface="Myriad Pro"/>
              <a:cs typeface="Myriad Pro"/>
            </a:endParaRPr>
          </a:p>
          <a:p>
            <a:pPr>
              <a:buClr>
                <a:srgbClr val="004379"/>
              </a:buClr>
            </a:pPr>
            <a:r>
              <a:rPr lang="fr-FR" dirty="0">
                <a:latin typeface="Myriad Pro"/>
                <a:cs typeface="Myriad Pro"/>
              </a:rPr>
              <a:t>URL:				https://QGIS.org</a:t>
            </a:r>
            <a:endParaRPr lang="en-US" dirty="0">
              <a:latin typeface="Myriad Pro"/>
              <a:cs typeface="Myriad Pro"/>
            </a:endParaRPr>
          </a:p>
          <a:p>
            <a:r>
              <a:rPr lang="en-US" dirty="0">
                <a:latin typeface="Myriad Pro"/>
                <a:cs typeface="Myriad Pro"/>
              </a:rPr>
              <a:t>Licensing Model: 	Open-Source, no hosting required (FREE)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3188" y="985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8120" y="768266"/>
            <a:ext cx="7927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GIS Mapping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23" y="1414597"/>
            <a:ext cx="7689441" cy="438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4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3188" y="985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E4FE0A-2507-4E2C-A3D5-64D7B5A61A08}"/>
              </a:ext>
            </a:extLst>
          </p:cNvPr>
          <p:cNvSpPr txBox="1"/>
          <p:nvPr/>
        </p:nvSpPr>
        <p:spPr>
          <a:xfrm>
            <a:off x="250371" y="962017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Hurricane Harvey Response (cont.)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D92F96C-2364-467D-A33E-38232EC565E7}"/>
              </a:ext>
            </a:extLst>
          </p:cNvPr>
          <p:cNvSpPr txBox="1">
            <a:spLocks/>
          </p:cNvSpPr>
          <p:nvPr/>
        </p:nvSpPr>
        <p:spPr>
          <a:xfrm>
            <a:off x="250371" y="1645579"/>
            <a:ext cx="8458200" cy="45908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Now:</a:t>
            </a:r>
          </a:p>
          <a:p>
            <a:pPr lvl="1"/>
            <a:r>
              <a:rPr lang="en-US" sz="2400" dirty="0"/>
              <a:t>GRB &amp; NRG shelters closed</a:t>
            </a:r>
          </a:p>
          <a:p>
            <a:pPr lvl="2"/>
            <a:r>
              <a:rPr lang="en-US" sz="2000" dirty="0"/>
              <a:t>300 currently in Red Cross HCC</a:t>
            </a:r>
          </a:p>
          <a:p>
            <a:pPr lvl="2"/>
            <a:r>
              <a:rPr lang="en-US" sz="2000" dirty="0"/>
              <a:t>100 currently in Red Cross Shell</a:t>
            </a:r>
          </a:p>
          <a:p>
            <a:pPr lvl="2"/>
            <a:r>
              <a:rPr lang="en-US" sz="2000" dirty="0"/>
              <a:t>400 currently in Red Cross </a:t>
            </a:r>
            <a:r>
              <a:rPr lang="en-US" sz="2000" dirty="0" err="1"/>
              <a:t>Greenspoint</a:t>
            </a:r>
            <a:endParaRPr lang="en-US" sz="2000" dirty="0"/>
          </a:p>
          <a:p>
            <a:pPr lvl="2"/>
            <a:r>
              <a:rPr lang="en-US" sz="2000" dirty="0"/>
              <a:t>50 currently in St. Thomas More</a:t>
            </a:r>
          </a:p>
          <a:p>
            <a:pPr lvl="1"/>
            <a:r>
              <a:rPr lang="en-US" sz="2400" dirty="0"/>
              <a:t>230 residents moved into Residences on Emancipation</a:t>
            </a:r>
          </a:p>
          <a:p>
            <a:pPr lvl="1"/>
            <a:r>
              <a:rPr lang="en-US" sz="2400" dirty="0"/>
              <a:t>40 families enrolled into HMIS &amp; moved into apartments</a:t>
            </a:r>
          </a:p>
          <a:p>
            <a:pPr lvl="1"/>
            <a:r>
              <a:rPr lang="en-US" sz="2400" dirty="0"/>
              <a:t>Households continue to be assessed &amp; assigned to Navigators to be housed and then connected with long term Disaster Case Management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014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3188" y="985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E4FE0A-2507-4E2C-A3D5-64D7B5A61A08}"/>
              </a:ext>
            </a:extLst>
          </p:cNvPr>
          <p:cNvSpPr txBox="1"/>
          <p:nvPr/>
        </p:nvSpPr>
        <p:spPr>
          <a:xfrm>
            <a:off x="250371" y="962017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Preparedness for Future Disasters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40CB01-440D-4ECC-85F7-726496DE4A77}"/>
              </a:ext>
            </a:extLst>
          </p:cNvPr>
          <p:cNvSpPr txBox="1">
            <a:spLocks/>
          </p:cNvSpPr>
          <p:nvPr/>
        </p:nvSpPr>
        <p:spPr>
          <a:xfrm>
            <a:off x="402771" y="1812577"/>
            <a:ext cx="8458200" cy="422899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Facilities</a:t>
            </a:r>
          </a:p>
          <a:p>
            <a:pPr lvl="0"/>
            <a:r>
              <a:rPr lang="en-US" dirty="0"/>
              <a:t>Staff</a:t>
            </a:r>
          </a:p>
          <a:p>
            <a:pPr lvl="0"/>
            <a:r>
              <a:rPr lang="en-US" dirty="0"/>
              <a:t>Electricity</a:t>
            </a:r>
          </a:p>
          <a:p>
            <a:pPr lvl="0"/>
            <a:r>
              <a:rPr lang="en-US" dirty="0"/>
              <a:t>Internet</a:t>
            </a:r>
          </a:p>
          <a:p>
            <a:pPr lvl="0"/>
            <a:r>
              <a:rPr lang="en-US" dirty="0"/>
              <a:t>Database platform</a:t>
            </a:r>
          </a:p>
          <a:p>
            <a:pPr lvl="0"/>
            <a:r>
              <a:rPr lang="en-US" dirty="0"/>
              <a:t>Pre-planning </a:t>
            </a:r>
          </a:p>
        </p:txBody>
      </p:sp>
    </p:spTree>
    <p:extLst>
      <p:ext uri="{BB962C8B-B14F-4D97-AF65-F5344CB8AC3E}">
        <p14:creationId xmlns:p14="http://schemas.microsoft.com/office/powerpoint/2010/main" val="235856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3188" y="985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E4FE0A-2507-4E2C-A3D5-64D7B5A61A08}"/>
              </a:ext>
            </a:extLst>
          </p:cNvPr>
          <p:cNvSpPr txBox="1"/>
          <p:nvPr/>
        </p:nvSpPr>
        <p:spPr>
          <a:xfrm>
            <a:off x="250371" y="962017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Future Technical Considerations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40CB01-440D-4ECC-85F7-726496DE4A77}"/>
              </a:ext>
            </a:extLst>
          </p:cNvPr>
          <p:cNvSpPr txBox="1">
            <a:spLocks/>
          </p:cNvSpPr>
          <p:nvPr/>
        </p:nvSpPr>
        <p:spPr>
          <a:xfrm>
            <a:off x="402771" y="1812577"/>
            <a:ext cx="8458200" cy="422899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Disaster-specific data elements in future HMIS Data Standards?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HUD CSV Export from Mobile App &amp; Import to HMIS?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Status of Temporary Emergency Shelters re: HUD reports (PIT, HIC, AHAR, SPM)?</a:t>
            </a:r>
          </a:p>
        </p:txBody>
      </p:sp>
    </p:spTree>
    <p:extLst>
      <p:ext uri="{BB962C8B-B14F-4D97-AF65-F5344CB8AC3E}">
        <p14:creationId xmlns:p14="http://schemas.microsoft.com/office/powerpoint/2010/main" val="331943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3188" y="985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E4FE0A-2507-4E2C-A3D5-64D7B5A61A08}"/>
              </a:ext>
            </a:extLst>
          </p:cNvPr>
          <p:cNvSpPr txBox="1"/>
          <p:nvPr/>
        </p:nvSpPr>
        <p:spPr>
          <a:xfrm>
            <a:off x="250371" y="962017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Lessons Learned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40CB01-440D-4ECC-85F7-726496DE4A77}"/>
              </a:ext>
            </a:extLst>
          </p:cNvPr>
          <p:cNvSpPr txBox="1">
            <a:spLocks/>
          </p:cNvSpPr>
          <p:nvPr/>
        </p:nvSpPr>
        <p:spPr>
          <a:xfrm>
            <a:off x="394382" y="1653186"/>
            <a:ext cx="8458200" cy="422899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People with mental health conditions may not be able to access meds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Those with severe mental and physical health conditions have more extensive service needs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Senior citizens also have different care needs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Hard to match the need for help with the resources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FEMA, Red Cross, and shelters need to be connected ASAP to ensure an effective workflow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Need to be careful of survey overload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Boy Scout motto rings true</a:t>
            </a:r>
          </a:p>
        </p:txBody>
      </p:sp>
    </p:spTree>
    <p:extLst>
      <p:ext uri="{BB962C8B-B14F-4D97-AF65-F5344CB8AC3E}">
        <p14:creationId xmlns:p14="http://schemas.microsoft.com/office/powerpoint/2010/main" val="264408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3188" y="985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7146" y="690686"/>
            <a:ext cx="7927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Houston 2017 PIT Summary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201" y="1320239"/>
            <a:ext cx="4588974" cy="531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108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3188" y="985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E4FE0A-2507-4E2C-A3D5-64D7B5A61A08}"/>
              </a:ext>
            </a:extLst>
          </p:cNvPr>
          <p:cNvSpPr txBox="1"/>
          <p:nvPr/>
        </p:nvSpPr>
        <p:spPr>
          <a:xfrm>
            <a:off x="250371" y="295021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908489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3188" y="985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E4FE0A-2507-4E2C-A3D5-64D7B5A61A08}"/>
              </a:ext>
            </a:extLst>
          </p:cNvPr>
          <p:cNvSpPr txBox="1"/>
          <p:nvPr/>
        </p:nvSpPr>
        <p:spPr>
          <a:xfrm>
            <a:off x="189451" y="985421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Contact Info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8FCBA7-9847-4B74-8892-CDDC66A9F7AE}"/>
              </a:ext>
            </a:extLst>
          </p:cNvPr>
          <p:cNvSpPr txBox="1">
            <a:spLocks/>
          </p:cNvSpPr>
          <p:nvPr/>
        </p:nvSpPr>
        <p:spPr>
          <a:xfrm>
            <a:off x="394382" y="1653186"/>
            <a:ext cx="8458200" cy="422899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Matt Simmonds – </a:t>
            </a:r>
            <a:r>
              <a:rPr lang="en-US" dirty="0">
                <a:hlinkClick r:id="rId3"/>
              </a:rPr>
              <a:t>Matt@SimtechSolutions.com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Eddie Barber – </a:t>
            </a:r>
            <a:r>
              <a:rPr lang="en-US" dirty="0">
                <a:hlinkClick r:id="rId4"/>
              </a:rPr>
              <a:t>Eddie@SimtechSolutions.com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Ana Rausch – </a:t>
            </a:r>
            <a:r>
              <a:rPr lang="en-US" dirty="0">
                <a:hlinkClick r:id="rId5"/>
              </a:rPr>
              <a:t>arausch@homelesshouston.org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Erol</a:t>
            </a:r>
            <a:r>
              <a:rPr lang="en-US" dirty="0"/>
              <a:t> </a:t>
            </a:r>
            <a:r>
              <a:rPr lang="en-US" dirty="0" err="1"/>
              <a:t>Fetahagic</a:t>
            </a:r>
            <a:r>
              <a:rPr lang="en-US" dirty="0"/>
              <a:t> – </a:t>
            </a:r>
            <a:r>
              <a:rPr lang="en-US" dirty="0">
                <a:hlinkClick r:id="rId6"/>
              </a:rPr>
              <a:t>efetahagic@homelesshouston.org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438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227" y="6002376"/>
            <a:ext cx="7280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4379"/>
              </a:buClr>
            </a:pPr>
            <a:endParaRPr lang="fr-FR" dirty="0">
              <a:latin typeface="Myriad Pro"/>
              <a:cs typeface="Myriad Pro"/>
            </a:endParaRPr>
          </a:p>
          <a:p>
            <a:pPr>
              <a:buClr>
                <a:srgbClr val="004379"/>
              </a:buClr>
            </a:pPr>
            <a:r>
              <a:rPr lang="fr-FR" dirty="0">
                <a:latin typeface="Myriad Pro"/>
                <a:cs typeface="Myriad Pro"/>
              </a:rPr>
              <a:t>Source: NOAA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3188" y="985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7146" y="690686"/>
            <a:ext cx="7927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Hurricane Harvey</a:t>
            </a:r>
            <a:r>
              <a:rPr lang="en-US" sz="3600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71" y="1271169"/>
            <a:ext cx="8345010" cy="491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11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3783" y="5977683"/>
            <a:ext cx="7280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4379"/>
              </a:buClr>
            </a:pPr>
            <a:endParaRPr lang="fr-FR" dirty="0">
              <a:latin typeface="Myriad Pro"/>
              <a:cs typeface="Myriad Pro"/>
            </a:endParaRPr>
          </a:p>
          <a:p>
            <a:pPr>
              <a:buClr>
                <a:srgbClr val="004379"/>
              </a:buClr>
            </a:pPr>
            <a:r>
              <a:rPr lang="fr-FR" dirty="0">
                <a:latin typeface="Myriad Pro"/>
                <a:cs typeface="Myriad Pro"/>
              </a:rPr>
              <a:t>Source: TIME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3188" y="985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670" y="1034729"/>
            <a:ext cx="31556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  <a:p>
            <a:r>
              <a:rPr lang="en-US" sz="3600" dirty="0"/>
              <a:t>Tidwell St</a:t>
            </a:r>
          </a:p>
          <a:p>
            <a:r>
              <a:rPr lang="en-US" sz="3600" dirty="0"/>
              <a:t>Before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57F2DD-78C5-4367-A34A-E0E12884E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675" y="3822716"/>
            <a:ext cx="5467350" cy="2752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E04023-0CEE-40B9-91A0-B5F42134B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2246" y="952542"/>
            <a:ext cx="5421779" cy="27717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5AE133-EE94-4D5A-BF48-1B16A84713DD}"/>
              </a:ext>
            </a:extLst>
          </p:cNvPr>
          <p:cNvSpPr txBox="1"/>
          <p:nvPr/>
        </p:nvSpPr>
        <p:spPr>
          <a:xfrm>
            <a:off x="404070" y="2302866"/>
            <a:ext cx="31556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Tidwell St</a:t>
            </a:r>
          </a:p>
          <a:p>
            <a:r>
              <a:rPr lang="en-US" sz="3600" dirty="0"/>
              <a:t>After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4660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3188" y="985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4B1F52-FA29-4E5C-8BDE-73A404500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" y="3724102"/>
            <a:ext cx="7029450" cy="2647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D84745-F896-4DA1-A6FF-8E82673DD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75" y="994050"/>
            <a:ext cx="70294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4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3188" y="985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E4FE0A-2507-4E2C-A3D5-64D7B5A61A08}"/>
              </a:ext>
            </a:extLst>
          </p:cNvPr>
          <p:cNvSpPr txBox="1"/>
          <p:nvPr/>
        </p:nvSpPr>
        <p:spPr>
          <a:xfrm>
            <a:off x="250371" y="962017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Disaster Response Coordination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40CB01-440D-4ECC-85F7-726496DE4A77}"/>
              </a:ext>
            </a:extLst>
          </p:cNvPr>
          <p:cNvSpPr txBox="1">
            <a:spLocks/>
          </p:cNvSpPr>
          <p:nvPr/>
        </p:nvSpPr>
        <p:spPr>
          <a:xfrm>
            <a:off x="402771" y="1812577"/>
            <a:ext cx="8458200" cy="422899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Local government (city, county, state)</a:t>
            </a:r>
          </a:p>
          <a:p>
            <a:pPr lvl="0"/>
            <a:r>
              <a:rPr lang="en-US" dirty="0"/>
              <a:t>Federal government (FEMA, HUD)</a:t>
            </a:r>
          </a:p>
          <a:p>
            <a:pPr lvl="0"/>
            <a:r>
              <a:rPr lang="en-US" dirty="0"/>
              <a:t>Continuum of Care (</a:t>
            </a:r>
            <a:r>
              <a:rPr lang="en-US" dirty="0" err="1"/>
              <a:t>CoC</a:t>
            </a:r>
            <a:r>
              <a:rPr lang="en-US" dirty="0"/>
              <a:t> Lead, homeless service providers)</a:t>
            </a:r>
          </a:p>
          <a:p>
            <a:pPr lvl="0"/>
            <a:r>
              <a:rPr lang="en-US" dirty="0"/>
              <a:t>Non-profits (American Red Cross, local agencies)</a:t>
            </a:r>
          </a:p>
          <a:p>
            <a:pPr lvl="0"/>
            <a:r>
              <a:rPr lang="en-US" dirty="0"/>
              <a:t>Others (volunteers, local businesses)</a:t>
            </a:r>
          </a:p>
        </p:txBody>
      </p:sp>
    </p:spTree>
    <p:extLst>
      <p:ext uri="{BB962C8B-B14F-4D97-AF65-F5344CB8AC3E}">
        <p14:creationId xmlns:p14="http://schemas.microsoft.com/office/powerpoint/2010/main" val="247300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3188" y="985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326DA6-6C43-4525-965A-43C5E9B989F3}"/>
              </a:ext>
            </a:extLst>
          </p:cNvPr>
          <p:cNvSpPr txBox="1">
            <a:spLocks/>
          </p:cNvSpPr>
          <p:nvPr/>
        </p:nvSpPr>
        <p:spPr>
          <a:xfrm>
            <a:off x="342900" y="1730828"/>
            <a:ext cx="8458200" cy="3886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Many people affected by the storm were evacuated to two major (and largest) shelters:</a:t>
            </a:r>
          </a:p>
          <a:p>
            <a:pPr lvl="1"/>
            <a:r>
              <a:rPr lang="en-US" sz="2400" dirty="0"/>
              <a:t>GRB: Operated by the Red Cross &amp; the City of Houston</a:t>
            </a:r>
          </a:p>
          <a:p>
            <a:pPr lvl="2"/>
            <a:r>
              <a:rPr lang="en-US" dirty="0"/>
              <a:t>10K+ evacuees initially</a:t>
            </a:r>
          </a:p>
          <a:p>
            <a:pPr lvl="1"/>
            <a:r>
              <a:rPr lang="en-US" sz="2400" dirty="0"/>
              <a:t>NRG:  Operated by Baker Ripley &amp; Harris County</a:t>
            </a:r>
          </a:p>
          <a:p>
            <a:pPr lvl="2"/>
            <a:r>
              <a:rPr lang="en-US" dirty="0"/>
              <a:t>2K+ evacuees initially</a:t>
            </a:r>
          </a:p>
          <a:p>
            <a:r>
              <a:rPr lang="en-US" sz="2800" dirty="0"/>
              <a:t>TX-700 Continuum of Care received Disaster TA from HUD almost immediately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E4FE0A-2507-4E2C-A3D5-64D7B5A61A08}"/>
              </a:ext>
            </a:extLst>
          </p:cNvPr>
          <p:cNvSpPr txBox="1"/>
          <p:nvPr/>
        </p:nvSpPr>
        <p:spPr>
          <a:xfrm>
            <a:off x="342900" y="962017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Hurricane Harvey Response </a:t>
            </a:r>
          </a:p>
        </p:txBody>
      </p:sp>
    </p:spTree>
    <p:extLst>
      <p:ext uri="{BB962C8B-B14F-4D97-AF65-F5344CB8AC3E}">
        <p14:creationId xmlns:p14="http://schemas.microsoft.com/office/powerpoint/2010/main" val="100880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3F998CAC0D5A4D995B7ABCDBD034A4" ma:contentTypeVersion="10" ma:contentTypeDescription="Create a new document." ma:contentTypeScope="" ma:versionID="433ff1e887e23289447df4a7b010772c">
  <xsd:schema xmlns:xsd="http://www.w3.org/2001/XMLSchema" xmlns:xs="http://www.w3.org/2001/XMLSchema" xmlns:p="http://schemas.microsoft.com/office/2006/metadata/properties" xmlns:ns2="ac21f1e0-219b-4f56-9766-95758546f8bc" xmlns:ns3="ebf2f72f-3374-4cad-9673-6b9545c847a3" targetNamespace="http://schemas.microsoft.com/office/2006/metadata/properties" ma:root="true" ma:fieldsID="13e95bf9199bc17a56e5e40528654381" ns2:_="" ns3:_="">
    <xsd:import namespace="ac21f1e0-219b-4f56-9766-95758546f8bc"/>
    <xsd:import namespace="ebf2f72f-3374-4cad-9673-6b9545c847a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1f1e0-219b-4f56-9766-95758546f8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f2f72f-3374-4cad-9673-6b9545c847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9EA7D6-9C4F-45FD-B174-9D9381277BFA}"/>
</file>

<file path=customXml/itemProps2.xml><?xml version="1.0" encoding="utf-8"?>
<ds:datastoreItem xmlns:ds="http://schemas.openxmlformats.org/officeDocument/2006/customXml" ds:itemID="{AA248F37-4EF6-4E08-AE8D-AABEDF881844}">
  <ds:schemaRefs>
    <ds:schemaRef ds:uri="http://schemas.openxmlformats.org/package/2006/metadata/core-properties"/>
    <ds:schemaRef ds:uri="http://www.w3.org/XML/1998/namespace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ebf2f72f-3374-4cad-9673-6b9545c847a3"/>
    <ds:schemaRef ds:uri="ac21f1e0-219b-4f56-9766-95758546f8bc"/>
  </ds:schemaRefs>
</ds:datastoreItem>
</file>

<file path=customXml/itemProps3.xml><?xml version="1.0" encoding="utf-8"?>
<ds:datastoreItem xmlns:ds="http://schemas.openxmlformats.org/officeDocument/2006/customXml" ds:itemID="{115301DA-0018-4C04-BC69-1D7A3D7D8A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3327</TotalTime>
  <Words>1130</Words>
  <Application>Microsoft Office PowerPoint</Application>
  <PresentationFormat>On-screen Show (4:3)</PresentationFormat>
  <Paragraphs>206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Georgia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Rowland Creative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Rowland</dc:creator>
  <cp:lastModifiedBy>Matt Simmonds</cp:lastModifiedBy>
  <cp:revision>71</cp:revision>
  <cp:lastPrinted>2017-06-13T13:52:54Z</cp:lastPrinted>
  <dcterms:created xsi:type="dcterms:W3CDTF">2016-02-04T17:24:41Z</dcterms:created>
  <dcterms:modified xsi:type="dcterms:W3CDTF">2017-10-10T23:35:21Z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0x010100B23F998CAC0D5A4D995B7ABCDBD034A4</vt:lpwstr>
  </property>
</Properties>
</file>